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70" r:id="rId6"/>
    <p:sldId id="260" r:id="rId7"/>
    <p:sldId id="268" r:id="rId8"/>
    <p:sldId id="261" r:id="rId9"/>
    <p:sldId id="262" r:id="rId10"/>
    <p:sldId id="266" r:id="rId11"/>
    <p:sldId id="263" r:id="rId12"/>
    <p:sldId id="264" r:id="rId13"/>
    <p:sldId id="267" r:id="rId14"/>
    <p:sldId id="265"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62"/>
    <p:restoredTop sz="94610"/>
  </p:normalViewPr>
  <p:slideViewPr>
    <p:cSldViewPr snapToGrid="0" snapToObjects="1">
      <p:cViewPr varScale="1">
        <p:scale>
          <a:sx n="111" d="100"/>
          <a:sy n="111" d="100"/>
        </p:scale>
        <p:origin x="5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838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A8E2F-182D-31EB-FAB3-9D316F7F9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F6C6A-AB66-B882-6FD3-41B4D00020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2E4A60-1A56-2716-CBD8-6D7C2DF412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F74132-D282-C577-2A6B-5A46A1393EB9}"/>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537736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9D142-2637-26D6-271D-B92BDE880F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9A6C4-BED6-EDED-5664-B5A54365C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545661-D9A9-A3FE-DDB2-5CACCE8A5D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826EEA-90A5-BAAC-4E70-21B289111A83}"/>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81599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2" indent="0" algn="ctr">
              <a:buNone/>
              <a:defRPr sz="2000"/>
            </a:lvl2pPr>
            <a:lvl3pPr marL="914364" indent="0" algn="ctr">
              <a:buNone/>
              <a:defRPr sz="1800"/>
            </a:lvl3pPr>
            <a:lvl4pPr marL="1371545" indent="0" algn="ctr">
              <a:buNone/>
              <a:defRPr sz="1600"/>
            </a:lvl4pPr>
            <a:lvl5pPr marL="1828727" indent="0" algn="ctr">
              <a:buNone/>
              <a:defRPr sz="1600"/>
            </a:lvl5pPr>
            <a:lvl6pPr marL="2285909" indent="0" algn="ctr">
              <a:buNone/>
              <a:defRPr sz="1600"/>
            </a:lvl6pPr>
            <a:lvl7pPr marL="2743091" indent="0" algn="ctr">
              <a:buNone/>
              <a:defRPr sz="1600"/>
            </a:lvl7pPr>
            <a:lvl8pPr marL="3200272" indent="0" algn="ctr">
              <a:buNone/>
              <a:defRPr sz="1600"/>
            </a:lvl8pPr>
            <a:lvl9pPr marL="3657454"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07FFDA-452F-4B76-94DB-2932CF0C98EC}"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9C6E20-94CC-4C65-85A6-9C9F2020872E}" type="slidenum">
              <a:rPr lang="en-US" smtClean="0"/>
              <a:t>‹#›</a:t>
            </a:fld>
            <a:endParaRPr lang="en-US"/>
          </a:p>
        </p:txBody>
      </p:sp>
    </p:spTree>
    <p:extLst>
      <p:ext uri="{BB962C8B-B14F-4D97-AF65-F5344CB8AC3E}">
        <p14:creationId xmlns:p14="http://schemas.microsoft.com/office/powerpoint/2010/main" val="33376140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C48"/>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0A2C48"/>
          </a:solidFill>
          <a:ln/>
        </p:spPr>
        <p:txBody>
          <a:bodyPr/>
          <a:lstStyle/>
          <a:p>
            <a:endParaRPr lang="el-GR" dirty="0"/>
          </a:p>
        </p:txBody>
      </p:sp>
      <p:sp>
        <p:nvSpPr>
          <p:cNvPr id="3" name="Text 1"/>
          <p:cNvSpPr/>
          <p:nvPr/>
        </p:nvSpPr>
        <p:spPr>
          <a:xfrm>
            <a:off x="817525" y="1737360"/>
            <a:ext cx="8286282" cy="292406"/>
          </a:xfrm>
          <a:prstGeom prst="rect">
            <a:avLst/>
          </a:prstGeom>
          <a:noFill/>
          <a:ln/>
        </p:spPr>
        <p:txBody>
          <a:bodyPr wrap="square" lIns="0" tIns="0" rIns="0" bIns="0" rtlCol="0" anchor="ctr"/>
          <a:lstStyle/>
          <a:p>
            <a:pPr marL="0" indent="0">
              <a:buNone/>
            </a:pPr>
            <a:r>
              <a:rPr lang="el-GR" sz="1600" b="1" kern="0" spc="200" dirty="0">
                <a:solidFill>
                  <a:srgbClr val="C9A24B"/>
                </a:solidFill>
                <a:latin typeface="Arial" pitchFamily="34" charset="0"/>
                <a:ea typeface="Arial" pitchFamily="34" charset="-122"/>
                <a:cs typeface="Arial" pitchFamily="34" charset="-120"/>
              </a:rPr>
              <a:t>ΥΠΟΥΡΓΙΚΟ ΣΥΜΒΟΥΛΙΟ</a:t>
            </a:r>
            <a:r>
              <a:rPr lang="en-US" sz="1600" b="1" kern="0" spc="200" dirty="0">
                <a:solidFill>
                  <a:srgbClr val="C9A24B"/>
                </a:solidFill>
                <a:latin typeface="Arial" pitchFamily="34" charset="0"/>
                <a:ea typeface="Arial" pitchFamily="34" charset="-122"/>
                <a:cs typeface="Arial" pitchFamily="34" charset="-120"/>
              </a:rPr>
              <a:t> · </a:t>
            </a:r>
            <a:r>
              <a:rPr lang="el-GR" sz="1600" b="1" kern="0" spc="200" dirty="0">
                <a:solidFill>
                  <a:srgbClr val="C9A24B"/>
                </a:solidFill>
                <a:latin typeface="Arial" pitchFamily="34" charset="0"/>
                <a:ea typeface="Arial" pitchFamily="34" charset="-122"/>
                <a:cs typeface="Arial" pitchFamily="34" charset="-120"/>
              </a:rPr>
              <a:t>24</a:t>
            </a:r>
            <a:r>
              <a:rPr lang="en-US" sz="1600" b="1" kern="0" spc="200" dirty="0">
                <a:solidFill>
                  <a:srgbClr val="C9A24B"/>
                </a:solidFill>
                <a:latin typeface="Arial" pitchFamily="34" charset="0"/>
                <a:ea typeface="Arial" pitchFamily="34" charset="-122"/>
                <a:cs typeface="Arial" pitchFamily="34" charset="-120"/>
              </a:rPr>
              <a:t> ΑΥΓΟΥΣΤΟ</a:t>
            </a:r>
            <a:r>
              <a:rPr lang="el-GR" sz="1600" b="1" kern="0" spc="200" dirty="0">
                <a:solidFill>
                  <a:srgbClr val="C9A24B"/>
                </a:solidFill>
                <a:latin typeface="Arial" pitchFamily="34" charset="0"/>
                <a:ea typeface="Arial" pitchFamily="34" charset="-122"/>
                <a:cs typeface="Arial" pitchFamily="34" charset="-120"/>
              </a:rPr>
              <a:t>Υ</a:t>
            </a:r>
            <a:r>
              <a:rPr lang="en-US" sz="1600" b="1" kern="0" spc="200" dirty="0">
                <a:solidFill>
                  <a:srgbClr val="C9A24B"/>
                </a:solidFill>
                <a:latin typeface="Arial" pitchFamily="34" charset="0"/>
                <a:ea typeface="Arial" pitchFamily="34" charset="-122"/>
                <a:cs typeface="Arial" pitchFamily="34" charset="-120"/>
              </a:rPr>
              <a:t> 2026</a:t>
            </a:r>
            <a:endParaRPr lang="en-US" sz="1600" dirty="0"/>
          </a:p>
        </p:txBody>
      </p:sp>
      <p:sp>
        <p:nvSpPr>
          <p:cNvPr id="4" name="Text 2"/>
          <p:cNvSpPr/>
          <p:nvPr/>
        </p:nvSpPr>
        <p:spPr>
          <a:xfrm>
            <a:off x="822960" y="2286000"/>
            <a:ext cx="10058400" cy="1828800"/>
          </a:xfrm>
          <a:prstGeom prst="rect">
            <a:avLst/>
          </a:prstGeom>
          <a:noFill/>
          <a:ln/>
        </p:spPr>
        <p:txBody>
          <a:bodyPr wrap="square" lIns="0" tIns="0" rIns="0" bIns="0" rtlCol="0" anchor="ctr"/>
          <a:lstStyle/>
          <a:p>
            <a:pPr marL="0" indent="0">
              <a:lnSpc>
                <a:spcPts val="5000"/>
              </a:lnSpc>
              <a:buNone/>
            </a:pPr>
            <a:r>
              <a:rPr lang="en-US" sz="4400" b="1" dirty="0">
                <a:solidFill>
                  <a:srgbClr val="FFFFFF"/>
                </a:solidFill>
                <a:latin typeface="Arial" pitchFamily="34" charset="0"/>
                <a:ea typeface="Arial" pitchFamily="34" charset="-122"/>
                <a:cs typeface="Arial" pitchFamily="34" charset="-120"/>
              </a:rPr>
              <a:t>Ειδικό Χωροταξικό</a:t>
            </a:r>
            <a:endParaRPr lang="en-US" sz="4400" dirty="0"/>
          </a:p>
          <a:p>
            <a:pPr marL="0" indent="0">
              <a:lnSpc>
                <a:spcPts val="5000"/>
              </a:lnSpc>
              <a:buNone/>
            </a:pPr>
            <a:r>
              <a:rPr lang="en-US" sz="4400" b="1" dirty="0">
                <a:solidFill>
                  <a:srgbClr val="FFFFFF"/>
                </a:solidFill>
                <a:latin typeface="Arial" pitchFamily="34" charset="0"/>
                <a:ea typeface="Arial" pitchFamily="34" charset="-122"/>
                <a:cs typeface="Arial" pitchFamily="34" charset="-120"/>
              </a:rPr>
              <a:t>Πλαίσιο για τον Τουρισμό</a:t>
            </a:r>
            <a:endParaRPr lang="en-US" sz="4400" dirty="0"/>
          </a:p>
        </p:txBody>
      </p:sp>
      <p:sp>
        <p:nvSpPr>
          <p:cNvPr id="5" name="Text 3"/>
          <p:cNvSpPr/>
          <p:nvPr/>
        </p:nvSpPr>
        <p:spPr>
          <a:xfrm>
            <a:off x="822960" y="4206240"/>
            <a:ext cx="9601200" cy="640080"/>
          </a:xfrm>
          <a:prstGeom prst="rect">
            <a:avLst/>
          </a:prstGeom>
          <a:noFill/>
          <a:ln/>
        </p:spPr>
        <p:txBody>
          <a:bodyPr wrap="square" lIns="0" tIns="0" rIns="0" bIns="0" rtlCol="0" anchor="ctr"/>
          <a:lstStyle/>
          <a:p>
            <a:pPr marL="0" indent="0">
              <a:buNone/>
            </a:pPr>
            <a:r>
              <a:rPr lang="el-GR" sz="1900" dirty="0">
                <a:solidFill>
                  <a:srgbClr val="D7E1EA"/>
                </a:solidFill>
                <a:latin typeface="Arial" pitchFamily="34" charset="0"/>
                <a:ea typeface="Arial" pitchFamily="34" charset="-122"/>
                <a:cs typeface="Arial" pitchFamily="34" charset="-120"/>
              </a:rPr>
              <a:t>Ανάπτυξη</a:t>
            </a:r>
            <a:r>
              <a:rPr lang="en-US" sz="1900" dirty="0">
                <a:solidFill>
                  <a:srgbClr val="D7E1EA"/>
                </a:solidFill>
                <a:latin typeface="Arial" pitchFamily="34" charset="0"/>
                <a:ea typeface="Arial" pitchFamily="34" charset="-122"/>
                <a:cs typeface="Arial" pitchFamily="34" charset="-120"/>
              </a:rPr>
              <a:t> με κανόνες. </a:t>
            </a:r>
            <a:r>
              <a:rPr lang="el-GR" sz="1900" dirty="0">
                <a:solidFill>
                  <a:srgbClr val="D7E1EA"/>
                </a:solidFill>
                <a:latin typeface="Arial" pitchFamily="34" charset="0"/>
                <a:ea typeface="Arial" pitchFamily="34" charset="-122"/>
                <a:cs typeface="Arial" pitchFamily="34" charset="-120"/>
              </a:rPr>
              <a:t>Προστασία</a:t>
            </a:r>
            <a:r>
              <a:rPr lang="en-US" sz="1900" dirty="0">
                <a:solidFill>
                  <a:srgbClr val="D7E1EA"/>
                </a:solidFill>
                <a:latin typeface="Arial" pitchFamily="34" charset="0"/>
                <a:ea typeface="Arial" pitchFamily="34" charset="-122"/>
                <a:cs typeface="Arial" pitchFamily="34" charset="-120"/>
              </a:rPr>
              <a:t> </a:t>
            </a:r>
            <a:r>
              <a:rPr lang="el-GR" sz="1900" dirty="0">
                <a:solidFill>
                  <a:srgbClr val="D7E1EA"/>
                </a:solidFill>
                <a:latin typeface="Arial" pitchFamily="34" charset="0"/>
                <a:ea typeface="Arial" pitchFamily="34" charset="-122"/>
                <a:cs typeface="Arial" pitchFamily="34" charset="-120"/>
              </a:rPr>
              <a:t>των </a:t>
            </a:r>
            <a:r>
              <a:rPr lang="el-GR" sz="1900" dirty="0" err="1">
                <a:solidFill>
                  <a:srgbClr val="D7E1EA"/>
                </a:solidFill>
                <a:latin typeface="Arial" pitchFamily="34" charset="0"/>
                <a:ea typeface="Arial" pitchFamily="34" charset="-122"/>
                <a:cs typeface="Arial" pitchFamily="34" charset="-120"/>
              </a:rPr>
              <a:t>συγκριτικ</a:t>
            </a:r>
            <a:r>
              <a:rPr lang="en-US" sz="1900" dirty="0" err="1">
                <a:solidFill>
                  <a:srgbClr val="D7E1EA"/>
                </a:solidFill>
                <a:latin typeface="Arial" pitchFamily="34" charset="0"/>
                <a:ea typeface="Arial" pitchFamily="34" charset="-122"/>
                <a:cs typeface="Arial" pitchFamily="34" charset="-120"/>
              </a:rPr>
              <a:t>ώ</a:t>
            </a:r>
            <a:r>
              <a:rPr lang="el-GR" sz="1900" dirty="0">
                <a:solidFill>
                  <a:srgbClr val="D7E1EA"/>
                </a:solidFill>
                <a:latin typeface="Arial" pitchFamily="34" charset="0"/>
                <a:ea typeface="Arial" pitchFamily="34" charset="-122"/>
                <a:cs typeface="Arial" pitchFamily="34" charset="-120"/>
              </a:rPr>
              <a:t>ν πλεονεκτημάτων της Πατρίδας μας</a:t>
            </a:r>
            <a:r>
              <a:rPr lang="en-US" sz="1900" dirty="0">
                <a:solidFill>
                  <a:srgbClr val="D7E1EA"/>
                </a:solidFill>
                <a:latin typeface="Arial" pitchFamily="34" charset="0"/>
                <a:ea typeface="Arial" pitchFamily="34" charset="-122"/>
                <a:cs typeface="Arial" pitchFamily="34" charset="-120"/>
              </a:rPr>
              <a:t>.</a:t>
            </a:r>
            <a:endParaRPr lang="en-US" sz="1900" dirty="0"/>
          </a:p>
        </p:txBody>
      </p:sp>
      <p:sp>
        <p:nvSpPr>
          <p:cNvPr id="6" name="Shape 4"/>
          <p:cNvSpPr/>
          <p:nvPr/>
        </p:nvSpPr>
        <p:spPr>
          <a:xfrm>
            <a:off x="822960" y="5029200"/>
            <a:ext cx="1097280" cy="0"/>
          </a:xfrm>
          <a:prstGeom prst="line">
            <a:avLst/>
          </a:prstGeom>
          <a:noFill/>
          <a:ln w="25400">
            <a:solidFill>
              <a:srgbClr val="C9A24B"/>
            </a:solidFill>
            <a:prstDash val="solid"/>
          </a:ln>
        </p:spPr>
      </p:sp>
      <p:sp>
        <p:nvSpPr>
          <p:cNvPr id="7" name="Text 5"/>
          <p:cNvSpPr/>
          <p:nvPr/>
        </p:nvSpPr>
        <p:spPr>
          <a:xfrm>
            <a:off x="822960" y="5212079"/>
            <a:ext cx="9144000" cy="457191"/>
          </a:xfrm>
          <a:prstGeom prst="rect">
            <a:avLst/>
          </a:prstGeom>
          <a:noFill/>
          <a:ln/>
        </p:spPr>
        <p:txBody>
          <a:bodyPr wrap="square" lIns="0" tIns="0" rIns="0" bIns="0" rtlCol="0" anchor="ctr"/>
          <a:lstStyle/>
          <a:p>
            <a:pPr marL="0" indent="0">
              <a:buNone/>
            </a:pPr>
            <a:r>
              <a:rPr lang="en-US" sz="1200" dirty="0">
                <a:solidFill>
                  <a:srgbClr val="9FB2C4"/>
                </a:solidFill>
                <a:latin typeface="Arial" pitchFamily="34" charset="0"/>
                <a:ea typeface="Arial" pitchFamily="34" charset="-122"/>
                <a:cs typeface="Arial" pitchFamily="34" charset="-120"/>
              </a:rPr>
              <a:t>ΚΥΑ ΥΠΕΝ/ΔΝΕΠ/89997/3071/2026  ·  ΦΕΚ Δ΄ 658/07.08.2026</a:t>
            </a:r>
            <a:endParaRPr lang="en-US" sz="1200" dirty="0"/>
          </a:p>
        </p:txBody>
      </p:sp>
      <p:pic>
        <p:nvPicPr>
          <p:cNvPr id="9" name="Εικόνα 8">
            <a:extLst>
              <a:ext uri="{FF2B5EF4-FFF2-40B4-BE49-F238E27FC236}">
                <a16:creationId xmlns:a16="http://schemas.microsoft.com/office/drawing/2014/main" id="{EB741536-FBF6-BEEE-B14F-988619604413}"/>
              </a:ext>
            </a:extLst>
          </p:cNvPr>
          <p:cNvPicPr>
            <a:picLocks noChangeAspect="1"/>
          </p:cNvPicPr>
          <p:nvPr/>
        </p:nvPicPr>
        <p:blipFill>
          <a:blip r:embed="rId3"/>
          <a:stretch>
            <a:fillRect/>
          </a:stretch>
        </p:blipFill>
        <p:spPr>
          <a:xfrm>
            <a:off x="9961525" y="403316"/>
            <a:ext cx="1839670" cy="943595"/>
          </a:xfrm>
          <a:prstGeom prst="rect">
            <a:avLst/>
          </a:prstGeom>
        </p:spPr>
      </p:pic>
      <p:sp>
        <p:nvSpPr>
          <p:cNvPr id="8" name="Text 0">
            <a:extLst>
              <a:ext uri="{FF2B5EF4-FFF2-40B4-BE49-F238E27FC236}">
                <a16:creationId xmlns:a16="http://schemas.microsoft.com/office/drawing/2014/main" id="{32DCEE61-CD96-9498-6C09-AC604AC7AE02}"/>
              </a:ext>
            </a:extLst>
          </p:cNvPr>
          <p:cNvSpPr/>
          <p:nvPr/>
        </p:nvSpPr>
        <p:spPr>
          <a:xfrm>
            <a:off x="822960" y="5943600"/>
            <a:ext cx="9144000" cy="457200"/>
          </a:xfrm>
          <a:prstGeom prst="rect">
            <a:avLst/>
          </a:prstGeom>
          <a:noFill/>
          <a:ln/>
        </p:spPr>
        <p:txBody>
          <a:bodyPr wrap="square" lIns="0" tIns="0" rIns="0" bIns="0" rtlCol="0" anchor="ctr"/>
          <a:lstStyle/>
          <a:p>
            <a:pPr marL="0" indent="0">
              <a:buNone/>
            </a:pPr>
            <a:r>
              <a:rPr lang="el-GR" sz="1600" b="1" kern="0" spc="200" dirty="0">
                <a:solidFill>
                  <a:srgbClr val="C9A24B"/>
                </a:solidFill>
                <a:latin typeface="Arial" pitchFamily="34" charset="0"/>
                <a:ea typeface="Arial" pitchFamily="34" charset="-122"/>
                <a:cs typeface="Arial" pitchFamily="34" charset="-120"/>
              </a:rPr>
              <a:t>ΣΤΑΥΡΟΣ ΠΑΠΑΣΤΑΥΡΟΥ, ΥΠΟΥΡΓΟΣ ΠΕΡΙΒΑΛΛΟΝΤΟΣ ΚΑΙ ΕΝΕΡΓΕΙΑΣ</a:t>
            </a:r>
          </a:p>
          <a:p>
            <a:pPr marL="0" indent="0">
              <a:buNone/>
            </a:pPr>
            <a:r>
              <a:rPr lang="el-GR" sz="1600" b="1" kern="0" spc="200" dirty="0">
                <a:solidFill>
                  <a:srgbClr val="C9A24B"/>
                </a:solidFill>
                <a:latin typeface="Arial" pitchFamily="34" charset="0"/>
                <a:ea typeface="Arial" pitchFamily="34" charset="-122"/>
                <a:cs typeface="Arial" pitchFamily="34" charset="-120"/>
              </a:rPr>
              <a:t>ΟΛΓΑ ΚΕΦΑΛΟΓΙΑΝΝΗ, ΥΠΟΥΡΓΟΣ ΤΟΥΡΙΣΜΟΥ </a:t>
            </a:r>
            <a:r>
              <a:rPr lang="en-US" sz="1600" b="1" kern="0" spc="200" dirty="0">
                <a:solidFill>
                  <a:srgbClr val="C9A24B"/>
                </a:solidFill>
                <a:latin typeface="Arial" pitchFamily="34" charset="0"/>
                <a:ea typeface="Arial" pitchFamily="34" charset="-122"/>
                <a:cs typeface="Arial" pitchFamily="34" charset="-120"/>
              </a:rPr>
              <a:t> </a:t>
            </a:r>
            <a:endParaRPr lang="en-US" sz="1600" dirty="0"/>
          </a:p>
        </p:txBody>
      </p:sp>
      <p:pic>
        <p:nvPicPr>
          <p:cNvPr id="11" name="Γραφικό 10">
            <a:extLst>
              <a:ext uri="{FF2B5EF4-FFF2-40B4-BE49-F238E27FC236}">
                <a16:creationId xmlns:a16="http://schemas.microsoft.com/office/drawing/2014/main" id="{6BC18963-FEEB-346C-86DA-8BA66543DB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7667" y="392748"/>
            <a:ext cx="3617407" cy="8750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10E14-C4B3-5239-A242-A96B499A827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17675771-5090-AC3D-BEAE-C86899E7DE97}"/>
              </a:ext>
            </a:extLst>
          </p:cNvPr>
          <p:cNvSpPr/>
          <p:nvPr/>
        </p:nvSpPr>
        <p:spPr>
          <a:xfrm>
            <a:off x="548640" y="457200"/>
            <a:ext cx="9144000" cy="365760"/>
          </a:xfrm>
          <a:prstGeom prst="rect">
            <a:avLst/>
          </a:prstGeom>
          <a:noFill/>
          <a:ln/>
        </p:spPr>
        <p:txBody>
          <a:bodyPr wrap="square" lIns="0" tIns="0" rIns="0" bIns="0" rtlCol="0" anchor="ctr"/>
          <a:lstStyle/>
          <a:p>
            <a:pPr marL="0" indent="0">
              <a:buNone/>
            </a:pPr>
            <a:r>
              <a:rPr lang="el-GR" sz="1200" b="1" kern="0" spc="200" dirty="0">
                <a:solidFill>
                  <a:srgbClr val="C9A24B"/>
                </a:solidFill>
                <a:latin typeface="Arial" pitchFamily="34" charset="0"/>
                <a:ea typeface="Arial" pitchFamily="34" charset="-122"/>
                <a:cs typeface="Arial" pitchFamily="34" charset="-120"/>
              </a:rPr>
              <a:t>ΝΈΟ ΜΟΝΤΕΛΟ ΣΧΕΔΙΑΣΜΟΥ ΚΑΙ ΕΛΕΓΧΟΥ</a:t>
            </a:r>
            <a:endParaRPr lang="en-US" sz="1200" dirty="0"/>
          </a:p>
        </p:txBody>
      </p:sp>
      <p:sp>
        <p:nvSpPr>
          <p:cNvPr id="3" name="Text 1">
            <a:extLst>
              <a:ext uri="{FF2B5EF4-FFF2-40B4-BE49-F238E27FC236}">
                <a16:creationId xmlns:a16="http://schemas.microsoft.com/office/drawing/2014/main" id="{CD8CFC04-5147-B5C0-7A0D-3F3E594C16D8}"/>
              </a:ext>
            </a:extLst>
          </p:cNvPr>
          <p:cNvSpPr/>
          <p:nvPr/>
        </p:nvSpPr>
        <p:spPr>
          <a:xfrm>
            <a:off x="548640" y="822960"/>
            <a:ext cx="10789920" cy="914400"/>
          </a:xfrm>
          <a:prstGeom prst="rect">
            <a:avLst/>
          </a:prstGeom>
          <a:noFill/>
          <a:ln/>
        </p:spPr>
        <p:txBody>
          <a:bodyPr wrap="square" lIns="0" tIns="0" rIns="0" bIns="0" rtlCol="0" anchor="ctr"/>
          <a:lstStyle/>
          <a:p>
            <a:pPr marL="0" indent="0">
              <a:lnSpc>
                <a:spcPts val="3600"/>
              </a:lnSpc>
              <a:buNone/>
            </a:pPr>
            <a:r>
              <a:rPr lang="el-GR" sz="3200" b="1" dirty="0">
                <a:solidFill>
                  <a:srgbClr val="0E3A5F"/>
                </a:solidFill>
                <a:latin typeface="Arial" pitchFamily="34" charset="0"/>
                <a:ea typeface="Arial" pitchFamily="34" charset="-122"/>
                <a:cs typeface="Arial" pitchFamily="34" charset="-120"/>
              </a:rPr>
              <a:t>Έμφαση στη φέρουσα ικανότητα κάθε τόπου</a:t>
            </a:r>
            <a:endParaRPr lang="en-US" sz="3200" dirty="0"/>
          </a:p>
        </p:txBody>
      </p:sp>
      <p:sp>
        <p:nvSpPr>
          <p:cNvPr id="4" name="Shape 2">
            <a:extLst>
              <a:ext uri="{FF2B5EF4-FFF2-40B4-BE49-F238E27FC236}">
                <a16:creationId xmlns:a16="http://schemas.microsoft.com/office/drawing/2014/main" id="{59890743-EE8F-1134-BC73-24A16FCE278B}"/>
              </a:ext>
            </a:extLst>
          </p:cNvPr>
          <p:cNvSpPr/>
          <p:nvPr/>
        </p:nvSpPr>
        <p:spPr>
          <a:xfrm>
            <a:off x="548640" y="2148840"/>
            <a:ext cx="502920" cy="502920"/>
          </a:xfrm>
          <a:prstGeom prst="rect">
            <a:avLst/>
          </a:prstGeom>
          <a:solidFill>
            <a:srgbClr val="C9A24B"/>
          </a:solidFill>
          <a:ln/>
        </p:spPr>
      </p:sp>
      <p:sp>
        <p:nvSpPr>
          <p:cNvPr id="5" name="Text 3">
            <a:extLst>
              <a:ext uri="{FF2B5EF4-FFF2-40B4-BE49-F238E27FC236}">
                <a16:creationId xmlns:a16="http://schemas.microsoft.com/office/drawing/2014/main" id="{BAD8C107-6F9D-D58C-CFAE-98BEA1DA1BE8}"/>
              </a:ext>
            </a:extLst>
          </p:cNvPr>
          <p:cNvSpPr/>
          <p:nvPr/>
        </p:nvSpPr>
        <p:spPr>
          <a:xfrm>
            <a:off x="548640" y="2148840"/>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1</a:t>
            </a:r>
            <a:endParaRPr lang="en-US" sz="1800" dirty="0"/>
          </a:p>
        </p:txBody>
      </p:sp>
      <p:sp>
        <p:nvSpPr>
          <p:cNvPr id="6" name="Text 4">
            <a:extLst>
              <a:ext uri="{FF2B5EF4-FFF2-40B4-BE49-F238E27FC236}">
                <a16:creationId xmlns:a16="http://schemas.microsoft.com/office/drawing/2014/main" id="{299D1CFB-1DEF-1E91-7337-C98DF073130B}"/>
              </a:ext>
            </a:extLst>
          </p:cNvPr>
          <p:cNvSpPr/>
          <p:nvPr/>
        </p:nvSpPr>
        <p:spPr>
          <a:xfrm>
            <a:off x="1280160" y="2130552"/>
            <a:ext cx="9875520" cy="548640"/>
          </a:xfrm>
          <a:prstGeom prst="rect">
            <a:avLst/>
          </a:prstGeom>
          <a:noFill/>
          <a:ln/>
        </p:spPr>
        <p:txBody>
          <a:bodyPr wrap="square" lIns="0" tIns="0" rIns="0" bIns="0" rtlCol="0" anchor="ctr"/>
          <a:lstStyle/>
          <a:p>
            <a:r>
              <a:rPr lang="el-GR" sz="1800" b="1" dirty="0">
                <a:solidFill>
                  <a:schemeClr val="accent6">
                    <a:lumMod val="50000"/>
                  </a:schemeClr>
                </a:solidFill>
                <a:latin typeface="Arial" pitchFamily="34" charset="0"/>
                <a:ea typeface="Arial" pitchFamily="34" charset="-122"/>
                <a:cs typeface="Arial" pitchFamily="34" charset="-120"/>
              </a:rPr>
              <a:t>Νερό </a:t>
            </a:r>
            <a:r>
              <a:rPr lang="el-GR" dirty="0">
                <a:solidFill>
                  <a:schemeClr val="accent6">
                    <a:lumMod val="50000"/>
                  </a:schemeClr>
                </a:solidFill>
                <a:latin typeface="Arial" pitchFamily="34" charset="0"/>
                <a:ea typeface="Arial" pitchFamily="34" charset="-122"/>
                <a:cs typeface="Arial" pitchFamily="34" charset="-120"/>
              </a:rPr>
              <a:t>-</a:t>
            </a:r>
            <a:r>
              <a:rPr lang="el-GR" sz="1800" dirty="0">
                <a:solidFill>
                  <a:schemeClr val="accent6">
                    <a:lumMod val="50000"/>
                  </a:schemeClr>
                </a:solidFill>
                <a:latin typeface="Arial" pitchFamily="34" charset="0"/>
                <a:ea typeface="Arial" pitchFamily="34" charset="-122"/>
                <a:cs typeface="Arial" pitchFamily="34" charset="-120"/>
              </a:rPr>
              <a:t> </a:t>
            </a:r>
            <a:r>
              <a:rPr lang="el-GR" dirty="0">
                <a:solidFill>
                  <a:schemeClr val="accent6">
                    <a:lumMod val="50000"/>
                  </a:schemeClr>
                </a:solidFill>
                <a:latin typeface="Arial"/>
                <a:ea typeface="Arial"/>
                <a:cs typeface="Arial"/>
              </a:rPr>
              <a:t>Διαθεσιμότητα, ανακύκλωση, αφαλάτωση και όμβρια</a:t>
            </a:r>
          </a:p>
        </p:txBody>
      </p:sp>
      <p:sp>
        <p:nvSpPr>
          <p:cNvPr id="7" name="Shape 5">
            <a:extLst>
              <a:ext uri="{FF2B5EF4-FFF2-40B4-BE49-F238E27FC236}">
                <a16:creationId xmlns:a16="http://schemas.microsoft.com/office/drawing/2014/main" id="{727BF7BA-EFE7-2D1E-632F-52F460796116}"/>
              </a:ext>
            </a:extLst>
          </p:cNvPr>
          <p:cNvSpPr/>
          <p:nvPr/>
        </p:nvSpPr>
        <p:spPr>
          <a:xfrm>
            <a:off x="548640" y="2935224"/>
            <a:ext cx="502920" cy="502920"/>
          </a:xfrm>
          <a:prstGeom prst="rect">
            <a:avLst/>
          </a:prstGeom>
          <a:solidFill>
            <a:srgbClr val="C9A24B"/>
          </a:solidFill>
          <a:ln/>
        </p:spPr>
      </p:sp>
      <p:sp>
        <p:nvSpPr>
          <p:cNvPr id="8" name="Text 6">
            <a:extLst>
              <a:ext uri="{FF2B5EF4-FFF2-40B4-BE49-F238E27FC236}">
                <a16:creationId xmlns:a16="http://schemas.microsoft.com/office/drawing/2014/main" id="{B5DA3A95-2A57-3261-CFB9-DCE75712FB3F}"/>
              </a:ext>
            </a:extLst>
          </p:cNvPr>
          <p:cNvSpPr/>
          <p:nvPr/>
        </p:nvSpPr>
        <p:spPr>
          <a:xfrm>
            <a:off x="548640" y="2935224"/>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2</a:t>
            </a:r>
            <a:endParaRPr lang="en-US" sz="1800" dirty="0"/>
          </a:p>
        </p:txBody>
      </p:sp>
      <p:sp>
        <p:nvSpPr>
          <p:cNvPr id="9" name="Text 7">
            <a:extLst>
              <a:ext uri="{FF2B5EF4-FFF2-40B4-BE49-F238E27FC236}">
                <a16:creationId xmlns:a16="http://schemas.microsoft.com/office/drawing/2014/main" id="{805E47D3-EFCD-C6E0-CDD1-A261A061E7A0}"/>
              </a:ext>
            </a:extLst>
          </p:cNvPr>
          <p:cNvSpPr/>
          <p:nvPr/>
        </p:nvSpPr>
        <p:spPr>
          <a:xfrm>
            <a:off x="1280160" y="2916936"/>
            <a:ext cx="9875520" cy="548640"/>
          </a:xfrm>
          <a:prstGeom prst="rect">
            <a:avLst/>
          </a:prstGeom>
          <a:noFill/>
          <a:ln/>
        </p:spPr>
        <p:txBody>
          <a:bodyPr wrap="square" lIns="0" tIns="0" rIns="0" bIns="0" rtlCol="0" anchor="ctr"/>
          <a:lstStyle/>
          <a:p>
            <a:r>
              <a:rPr lang="el-GR" sz="1800" b="1" dirty="0">
                <a:solidFill>
                  <a:srgbClr val="1B2733"/>
                </a:solidFill>
                <a:latin typeface="Arial" pitchFamily="34" charset="0"/>
                <a:ea typeface="Arial" pitchFamily="34" charset="-122"/>
                <a:cs typeface="Arial" pitchFamily="34" charset="-120"/>
              </a:rPr>
              <a:t>Απόβλητα </a:t>
            </a:r>
            <a:r>
              <a:rPr lang="el-GR" sz="1800" dirty="0">
                <a:solidFill>
                  <a:srgbClr val="1B2733"/>
                </a:solidFill>
                <a:latin typeface="Arial" pitchFamily="34" charset="0"/>
                <a:ea typeface="Arial" pitchFamily="34" charset="-122"/>
                <a:cs typeface="Arial" pitchFamily="34" charset="-120"/>
              </a:rPr>
              <a:t>- </a:t>
            </a:r>
            <a:r>
              <a:rPr lang="el-GR" dirty="0">
                <a:solidFill>
                  <a:srgbClr val="5B6470"/>
                </a:solidFill>
                <a:latin typeface="Arial"/>
                <a:ea typeface="Arial"/>
                <a:cs typeface="Arial"/>
              </a:rPr>
              <a:t>Σύγχρονα δίκτυα και ενεργός συμμετοχή των επιχειρήσεων</a:t>
            </a:r>
          </a:p>
        </p:txBody>
      </p:sp>
      <p:sp>
        <p:nvSpPr>
          <p:cNvPr id="10" name="Shape 8">
            <a:extLst>
              <a:ext uri="{FF2B5EF4-FFF2-40B4-BE49-F238E27FC236}">
                <a16:creationId xmlns:a16="http://schemas.microsoft.com/office/drawing/2014/main" id="{BE697C12-68DC-D38F-B248-E35B1C815E56}"/>
              </a:ext>
            </a:extLst>
          </p:cNvPr>
          <p:cNvSpPr/>
          <p:nvPr/>
        </p:nvSpPr>
        <p:spPr>
          <a:xfrm>
            <a:off x="548640" y="3721608"/>
            <a:ext cx="502920" cy="502920"/>
          </a:xfrm>
          <a:prstGeom prst="rect">
            <a:avLst/>
          </a:prstGeom>
          <a:solidFill>
            <a:srgbClr val="C9A24B"/>
          </a:solidFill>
          <a:ln/>
        </p:spPr>
      </p:sp>
      <p:sp>
        <p:nvSpPr>
          <p:cNvPr id="11" name="Text 9">
            <a:extLst>
              <a:ext uri="{FF2B5EF4-FFF2-40B4-BE49-F238E27FC236}">
                <a16:creationId xmlns:a16="http://schemas.microsoft.com/office/drawing/2014/main" id="{0A170897-83DE-46F0-4710-5F1E2803CF8D}"/>
              </a:ext>
            </a:extLst>
          </p:cNvPr>
          <p:cNvSpPr/>
          <p:nvPr/>
        </p:nvSpPr>
        <p:spPr>
          <a:xfrm>
            <a:off x="548640" y="3721608"/>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3</a:t>
            </a:r>
            <a:endParaRPr lang="en-US" sz="1800" dirty="0"/>
          </a:p>
        </p:txBody>
      </p:sp>
      <p:sp>
        <p:nvSpPr>
          <p:cNvPr id="12" name="Text 10">
            <a:extLst>
              <a:ext uri="{FF2B5EF4-FFF2-40B4-BE49-F238E27FC236}">
                <a16:creationId xmlns:a16="http://schemas.microsoft.com/office/drawing/2014/main" id="{EF20BD81-386F-16B4-BA5C-D2C246CE966D}"/>
              </a:ext>
            </a:extLst>
          </p:cNvPr>
          <p:cNvSpPr/>
          <p:nvPr/>
        </p:nvSpPr>
        <p:spPr>
          <a:xfrm>
            <a:off x="1280160" y="3703320"/>
            <a:ext cx="9875520" cy="548640"/>
          </a:xfrm>
          <a:prstGeom prst="rect">
            <a:avLst/>
          </a:prstGeom>
          <a:noFill/>
          <a:ln/>
        </p:spPr>
        <p:txBody>
          <a:bodyPr wrap="square" lIns="0" tIns="0" rIns="0" bIns="0" rtlCol="0" anchor="ctr"/>
          <a:lstStyle/>
          <a:p>
            <a:r>
              <a:rPr lang="el-GR" sz="1800" b="1" dirty="0">
                <a:solidFill>
                  <a:srgbClr val="1B2733"/>
                </a:solidFill>
                <a:latin typeface="Arial" pitchFamily="34" charset="0"/>
                <a:ea typeface="Arial" pitchFamily="34" charset="-122"/>
                <a:cs typeface="Arial" pitchFamily="34" charset="-120"/>
              </a:rPr>
              <a:t>Ενέργεια</a:t>
            </a:r>
            <a:r>
              <a:rPr lang="el-GR" b="1" dirty="0">
                <a:solidFill>
                  <a:srgbClr val="1B2733"/>
                </a:solidFill>
                <a:latin typeface="Arial" pitchFamily="34" charset="0"/>
                <a:ea typeface="Arial" pitchFamily="34" charset="-122"/>
                <a:cs typeface="Arial" pitchFamily="34" charset="-120"/>
              </a:rPr>
              <a:t> </a:t>
            </a:r>
            <a:r>
              <a:rPr lang="el-GR" sz="1800" dirty="0">
                <a:solidFill>
                  <a:srgbClr val="1B2733"/>
                </a:solidFill>
                <a:latin typeface="Arial" pitchFamily="34" charset="0"/>
                <a:ea typeface="Arial" pitchFamily="34" charset="-122"/>
                <a:cs typeface="Arial" pitchFamily="34" charset="-120"/>
              </a:rPr>
              <a:t>- </a:t>
            </a:r>
            <a:r>
              <a:rPr lang="el-GR" dirty="0">
                <a:solidFill>
                  <a:srgbClr val="5B6470"/>
                </a:solidFill>
                <a:latin typeface="Arial"/>
                <a:ea typeface="Arial"/>
                <a:cs typeface="Arial"/>
              </a:rPr>
              <a:t>Αποδοτικότητα και ΑΠΕ για ανάγκες μονάδων και υποδομών</a:t>
            </a:r>
          </a:p>
        </p:txBody>
      </p:sp>
      <p:sp>
        <p:nvSpPr>
          <p:cNvPr id="13" name="Shape 11">
            <a:extLst>
              <a:ext uri="{FF2B5EF4-FFF2-40B4-BE49-F238E27FC236}">
                <a16:creationId xmlns:a16="http://schemas.microsoft.com/office/drawing/2014/main" id="{F589114E-01D9-2117-0139-0AF5013D2162}"/>
              </a:ext>
            </a:extLst>
          </p:cNvPr>
          <p:cNvSpPr/>
          <p:nvPr/>
        </p:nvSpPr>
        <p:spPr>
          <a:xfrm>
            <a:off x="548640" y="4507992"/>
            <a:ext cx="502920" cy="502920"/>
          </a:xfrm>
          <a:prstGeom prst="rect">
            <a:avLst/>
          </a:prstGeom>
          <a:solidFill>
            <a:srgbClr val="C9A24B"/>
          </a:solidFill>
          <a:ln/>
        </p:spPr>
      </p:sp>
      <p:sp>
        <p:nvSpPr>
          <p:cNvPr id="14" name="Text 12">
            <a:extLst>
              <a:ext uri="{FF2B5EF4-FFF2-40B4-BE49-F238E27FC236}">
                <a16:creationId xmlns:a16="http://schemas.microsoft.com/office/drawing/2014/main" id="{7473E5FD-D16B-6D90-197D-DEEB2C119E07}"/>
              </a:ext>
            </a:extLst>
          </p:cNvPr>
          <p:cNvSpPr/>
          <p:nvPr/>
        </p:nvSpPr>
        <p:spPr>
          <a:xfrm>
            <a:off x="548640" y="4507992"/>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4</a:t>
            </a:r>
            <a:endParaRPr lang="en-US" sz="1800" dirty="0"/>
          </a:p>
        </p:txBody>
      </p:sp>
      <p:sp>
        <p:nvSpPr>
          <p:cNvPr id="15" name="Text 13">
            <a:extLst>
              <a:ext uri="{FF2B5EF4-FFF2-40B4-BE49-F238E27FC236}">
                <a16:creationId xmlns:a16="http://schemas.microsoft.com/office/drawing/2014/main" id="{3CCC46E5-BE10-84A6-2450-66ABBB11475D}"/>
              </a:ext>
            </a:extLst>
          </p:cNvPr>
          <p:cNvSpPr/>
          <p:nvPr/>
        </p:nvSpPr>
        <p:spPr>
          <a:xfrm>
            <a:off x="1280160" y="4489704"/>
            <a:ext cx="9875520" cy="548640"/>
          </a:xfrm>
          <a:prstGeom prst="rect">
            <a:avLst/>
          </a:prstGeom>
          <a:noFill/>
          <a:ln/>
        </p:spPr>
        <p:txBody>
          <a:bodyPr wrap="square" lIns="0" tIns="0" rIns="0" bIns="0" rtlCol="0" anchor="ctr"/>
          <a:lstStyle/>
          <a:p>
            <a:r>
              <a:rPr lang="el-GR" b="1" dirty="0">
                <a:solidFill>
                  <a:srgbClr val="1B2733"/>
                </a:solidFill>
                <a:latin typeface="Arial" pitchFamily="34" charset="0"/>
                <a:ea typeface="Arial" pitchFamily="34" charset="-122"/>
                <a:cs typeface="Arial" pitchFamily="34" charset="-120"/>
              </a:rPr>
              <a:t>Μεταφορές </a:t>
            </a:r>
            <a:r>
              <a:rPr lang="el-GR" sz="1800" dirty="0">
                <a:solidFill>
                  <a:srgbClr val="1B2733"/>
                </a:solidFill>
                <a:latin typeface="Arial" pitchFamily="34" charset="0"/>
                <a:ea typeface="Arial" pitchFamily="34" charset="-122"/>
                <a:cs typeface="Arial" pitchFamily="34" charset="-120"/>
              </a:rPr>
              <a:t>- </a:t>
            </a:r>
            <a:r>
              <a:rPr lang="el-GR" dirty="0">
                <a:solidFill>
                  <a:srgbClr val="5B6470"/>
                </a:solidFill>
                <a:latin typeface="Arial"/>
                <a:ea typeface="Arial"/>
                <a:cs typeface="Arial"/>
              </a:rPr>
              <a:t>Λιμένες, αεροδρόμια, δρομολόγια</a:t>
            </a:r>
          </a:p>
        </p:txBody>
      </p:sp>
      <p:sp>
        <p:nvSpPr>
          <p:cNvPr id="16" name="Shape 14">
            <a:extLst>
              <a:ext uri="{FF2B5EF4-FFF2-40B4-BE49-F238E27FC236}">
                <a16:creationId xmlns:a16="http://schemas.microsoft.com/office/drawing/2014/main" id="{3B3A2AD2-46C1-2F76-79EF-702975D16D26}"/>
              </a:ext>
            </a:extLst>
          </p:cNvPr>
          <p:cNvSpPr/>
          <p:nvPr/>
        </p:nvSpPr>
        <p:spPr>
          <a:xfrm>
            <a:off x="548640" y="5294376"/>
            <a:ext cx="502920" cy="502920"/>
          </a:xfrm>
          <a:prstGeom prst="rect">
            <a:avLst/>
          </a:prstGeom>
          <a:solidFill>
            <a:srgbClr val="C9A24B"/>
          </a:solidFill>
          <a:ln/>
        </p:spPr>
      </p:sp>
      <p:sp>
        <p:nvSpPr>
          <p:cNvPr id="17" name="Text 15">
            <a:extLst>
              <a:ext uri="{FF2B5EF4-FFF2-40B4-BE49-F238E27FC236}">
                <a16:creationId xmlns:a16="http://schemas.microsoft.com/office/drawing/2014/main" id="{04E8AF5B-44CF-7DC7-8ACF-6F5A8EEE84D3}"/>
              </a:ext>
            </a:extLst>
          </p:cNvPr>
          <p:cNvSpPr/>
          <p:nvPr/>
        </p:nvSpPr>
        <p:spPr>
          <a:xfrm>
            <a:off x="548640" y="5294376"/>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5</a:t>
            </a:r>
            <a:endParaRPr lang="en-US" sz="1800" dirty="0"/>
          </a:p>
        </p:txBody>
      </p:sp>
      <p:sp>
        <p:nvSpPr>
          <p:cNvPr id="18" name="Text 16">
            <a:extLst>
              <a:ext uri="{FF2B5EF4-FFF2-40B4-BE49-F238E27FC236}">
                <a16:creationId xmlns:a16="http://schemas.microsoft.com/office/drawing/2014/main" id="{F3B094CF-23D3-3742-6CF5-9DFD0B56E80F}"/>
              </a:ext>
            </a:extLst>
          </p:cNvPr>
          <p:cNvSpPr/>
          <p:nvPr/>
        </p:nvSpPr>
        <p:spPr>
          <a:xfrm>
            <a:off x="1280160" y="5276088"/>
            <a:ext cx="9875520" cy="548640"/>
          </a:xfrm>
          <a:prstGeom prst="rect">
            <a:avLst/>
          </a:prstGeom>
          <a:noFill/>
          <a:ln/>
        </p:spPr>
        <p:txBody>
          <a:bodyPr wrap="square" lIns="0" tIns="0" rIns="0" bIns="0" rtlCol="0" anchor="ctr"/>
          <a:lstStyle/>
          <a:p>
            <a:r>
              <a:rPr lang="el-GR" sz="1800" b="1" dirty="0">
                <a:latin typeface="Arial" panose="020B0604020202020204" pitchFamily="34" charset="0"/>
                <a:cs typeface="Arial" panose="020B0604020202020204" pitchFamily="34" charset="0"/>
              </a:rPr>
              <a:t>Ψηφιακά δίκτυα, υγεία </a:t>
            </a:r>
            <a:r>
              <a:rPr lang="el-GR" sz="1800" dirty="0">
                <a:latin typeface="Arial" panose="020B0604020202020204" pitchFamily="34" charset="0"/>
                <a:cs typeface="Arial" panose="020B0604020202020204" pitchFamily="34" charset="0"/>
              </a:rPr>
              <a:t>- </a:t>
            </a:r>
            <a:r>
              <a:rPr lang="el-GR" dirty="0">
                <a:solidFill>
                  <a:srgbClr val="5B6470"/>
                </a:solidFill>
                <a:latin typeface="Arial"/>
                <a:ea typeface="Arial"/>
                <a:cs typeface="Arial"/>
              </a:rPr>
              <a:t>Γρήγορο διαδίκτυο, τηλεργασία, μονάδες υγείας κ.ά.</a:t>
            </a:r>
            <a:endParaRPr lang="en-US" sz="1800" dirty="0">
              <a:latin typeface="Arial" panose="020B0604020202020204" pitchFamily="34" charset="0"/>
              <a:cs typeface="Arial" panose="020B0604020202020204" pitchFamily="34" charset="0"/>
            </a:endParaRPr>
          </a:p>
        </p:txBody>
      </p:sp>
      <p:sp>
        <p:nvSpPr>
          <p:cNvPr id="19" name="Text 17">
            <a:extLst>
              <a:ext uri="{FF2B5EF4-FFF2-40B4-BE49-F238E27FC236}">
                <a16:creationId xmlns:a16="http://schemas.microsoft.com/office/drawing/2014/main" id="{3C618AB6-830B-95B1-BD5F-1549026E5474}"/>
              </a:ext>
            </a:extLst>
          </p:cNvPr>
          <p:cNvSpPr/>
          <p:nvPr/>
        </p:nvSpPr>
        <p:spPr>
          <a:xfrm>
            <a:off x="11274552" y="6309360"/>
            <a:ext cx="548640" cy="320040"/>
          </a:xfrm>
          <a:prstGeom prst="rect">
            <a:avLst/>
          </a:prstGeom>
          <a:noFill/>
          <a:ln/>
        </p:spPr>
        <p:txBody>
          <a:bodyPr wrap="square" lIns="0" tIns="0" rIns="0" bIns="0" rtlCol="0" anchor="ctr"/>
          <a:lstStyle/>
          <a:p>
            <a:pPr marL="0" indent="0" algn="r">
              <a:buNone/>
            </a:pPr>
            <a:r>
              <a:rPr lang="el-GR" sz="1100" dirty="0"/>
              <a:t>10</a:t>
            </a:r>
            <a:endParaRPr lang="en-US" sz="1100" dirty="0"/>
          </a:p>
        </p:txBody>
      </p:sp>
      <p:sp>
        <p:nvSpPr>
          <p:cNvPr id="21" name="TextBox 20">
            <a:extLst>
              <a:ext uri="{FF2B5EF4-FFF2-40B4-BE49-F238E27FC236}">
                <a16:creationId xmlns:a16="http://schemas.microsoft.com/office/drawing/2014/main" id="{0D39D77A-4456-790D-9184-8455EECEE8E6}"/>
              </a:ext>
            </a:extLst>
          </p:cNvPr>
          <p:cNvSpPr txBox="1"/>
          <p:nvPr/>
        </p:nvSpPr>
        <p:spPr>
          <a:xfrm>
            <a:off x="548640" y="6129020"/>
            <a:ext cx="9039860" cy="553998"/>
          </a:xfrm>
          <a:prstGeom prst="rect">
            <a:avLst/>
          </a:prstGeom>
          <a:noFill/>
        </p:spPr>
        <p:txBody>
          <a:bodyPr wrap="square">
            <a:spAutoFit/>
          </a:bodyPr>
          <a:lstStyle/>
          <a:p>
            <a:r>
              <a:rPr lang="el-GR" sz="1500" b="1" dirty="0">
                <a:solidFill>
                  <a:srgbClr val="5B6470"/>
                </a:solidFill>
                <a:latin typeface="Arial"/>
                <a:ea typeface="Arial"/>
                <a:cs typeface="Arial"/>
              </a:rPr>
              <a:t>Οι υποδομές καθορίζουν τη φέρουσα ικανότητα, εξυπηρετούν κατοίκους και επισκέπτες. </a:t>
            </a:r>
          </a:p>
          <a:p>
            <a:r>
              <a:rPr lang="el-GR" sz="1500" b="1" dirty="0">
                <a:solidFill>
                  <a:srgbClr val="5B6470"/>
                </a:solidFill>
                <a:latin typeface="Arial"/>
                <a:ea typeface="Arial"/>
                <a:cs typeface="Arial"/>
              </a:rPr>
              <a:t>Δεν </a:t>
            </a:r>
            <a:r>
              <a:rPr lang="el-GR" sz="1500" b="1" dirty="0" err="1">
                <a:solidFill>
                  <a:srgbClr val="5B6470"/>
                </a:solidFill>
                <a:latin typeface="Arial"/>
                <a:ea typeface="Arial"/>
                <a:cs typeface="Arial"/>
              </a:rPr>
              <a:t>αδειοδοτούνται</a:t>
            </a:r>
            <a:r>
              <a:rPr lang="el-GR" sz="1500" b="1" dirty="0">
                <a:solidFill>
                  <a:srgbClr val="5B6470"/>
                </a:solidFill>
                <a:latin typeface="Arial"/>
                <a:ea typeface="Arial"/>
                <a:cs typeface="Arial"/>
              </a:rPr>
              <a:t> μονάδες εφόσον υπερβαίνονται οι κρίσιμοι δείκτες. Αξία στην ποιότητα ζωής.</a:t>
            </a:r>
            <a:endParaRPr lang="el-GR" sz="1500" b="1" dirty="0"/>
          </a:p>
        </p:txBody>
      </p:sp>
    </p:spTree>
    <p:extLst>
      <p:ext uri="{BB962C8B-B14F-4D97-AF65-F5344CB8AC3E}">
        <p14:creationId xmlns:p14="http://schemas.microsoft.com/office/powerpoint/2010/main" val="651622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9" name="Shape 2">
            <a:extLst>
              <a:ext uri="{FF2B5EF4-FFF2-40B4-BE49-F238E27FC236}">
                <a16:creationId xmlns:a16="http://schemas.microsoft.com/office/drawing/2014/main" id="{462800B2-F338-EE81-66A9-D6CA131ED071}"/>
              </a:ext>
            </a:extLst>
          </p:cNvPr>
          <p:cNvSpPr/>
          <p:nvPr/>
        </p:nvSpPr>
        <p:spPr>
          <a:xfrm>
            <a:off x="548640" y="3794760"/>
            <a:ext cx="10789920" cy="1920240"/>
          </a:xfrm>
          <a:prstGeom prst="rect">
            <a:avLst/>
          </a:prstGeom>
          <a:solidFill>
            <a:schemeClr val="accent4">
              <a:lumMod val="20000"/>
              <a:lumOff val="80000"/>
            </a:schemeClr>
          </a:solidFill>
          <a:ln/>
        </p:spPr>
        <p:txBody>
          <a:bodyPr/>
          <a:lstStyle/>
          <a:p>
            <a:endParaRPr lang="el-GR" dirty="0"/>
          </a:p>
        </p:txBody>
      </p:sp>
      <p:sp>
        <p:nvSpPr>
          <p:cNvPr id="2" name="Text 0"/>
          <p:cNvSpPr/>
          <p:nvPr/>
        </p:nvSpPr>
        <p:spPr>
          <a:xfrm>
            <a:off x="548640" y="457200"/>
            <a:ext cx="9144000" cy="365760"/>
          </a:xfrm>
          <a:prstGeom prst="rect">
            <a:avLst/>
          </a:prstGeom>
          <a:noFill/>
          <a:ln/>
        </p:spPr>
        <p:txBody>
          <a:bodyPr wrap="square" lIns="0" tIns="0" rIns="0" bIns="0" rtlCol="0" anchor="ctr"/>
          <a:lstStyle/>
          <a:p>
            <a:pPr marL="0" indent="0">
              <a:buNone/>
            </a:pPr>
            <a:r>
              <a:rPr lang="el-GR" sz="1200" b="1" kern="0" spc="200" dirty="0">
                <a:solidFill>
                  <a:srgbClr val="C9A24B"/>
                </a:solidFill>
                <a:latin typeface="Arial" pitchFamily="34" charset="0"/>
                <a:ea typeface="Arial" pitchFamily="34" charset="-122"/>
                <a:cs typeface="Arial" pitchFamily="34" charset="-120"/>
              </a:rPr>
              <a:t>ΠΡΟΤΕΡΑΙΟΤΗΤΑ ΕΦΑΡΜΟΓΗΣ</a:t>
            </a:r>
            <a:endParaRPr lang="en-US" sz="1200" dirty="0"/>
          </a:p>
        </p:txBody>
      </p:sp>
      <p:sp>
        <p:nvSpPr>
          <p:cNvPr id="3" name="Text 1"/>
          <p:cNvSpPr/>
          <p:nvPr/>
        </p:nvSpPr>
        <p:spPr>
          <a:xfrm>
            <a:off x="548640" y="703580"/>
            <a:ext cx="10789920" cy="914400"/>
          </a:xfrm>
          <a:prstGeom prst="rect">
            <a:avLst/>
          </a:prstGeom>
          <a:noFill/>
          <a:ln/>
        </p:spPr>
        <p:txBody>
          <a:bodyPr wrap="square" lIns="0" tIns="0" rIns="0" bIns="0" rtlCol="0" anchor="ctr"/>
          <a:lstStyle/>
          <a:p>
            <a:pPr marL="0" indent="0">
              <a:lnSpc>
                <a:spcPts val="3600"/>
              </a:lnSpc>
              <a:buNone/>
            </a:pPr>
            <a:r>
              <a:rPr lang="el-GR" sz="3200" b="1" dirty="0">
                <a:solidFill>
                  <a:srgbClr val="0E3A5F"/>
                </a:solidFill>
                <a:latin typeface="Arial" pitchFamily="34" charset="0"/>
                <a:ea typeface="Arial" pitchFamily="34" charset="-122"/>
                <a:cs typeface="Arial" pitchFamily="34" charset="-120"/>
              </a:rPr>
              <a:t>Βραχυχρόνιες μισθώσεις: η επόμενη μέρα</a:t>
            </a:r>
            <a:endParaRPr lang="en-US" sz="3200" dirty="0"/>
          </a:p>
        </p:txBody>
      </p:sp>
      <p:sp>
        <p:nvSpPr>
          <p:cNvPr id="4" name="Shape 2"/>
          <p:cNvSpPr/>
          <p:nvPr/>
        </p:nvSpPr>
        <p:spPr>
          <a:xfrm>
            <a:off x="548640" y="1737360"/>
            <a:ext cx="10789920" cy="1920240"/>
          </a:xfrm>
          <a:prstGeom prst="rect">
            <a:avLst/>
          </a:prstGeom>
          <a:solidFill>
            <a:srgbClr val="EEF2F6"/>
          </a:solidFill>
          <a:ln/>
        </p:spPr>
      </p:sp>
      <p:sp>
        <p:nvSpPr>
          <p:cNvPr id="5" name="Text 3"/>
          <p:cNvSpPr/>
          <p:nvPr/>
        </p:nvSpPr>
        <p:spPr>
          <a:xfrm>
            <a:off x="914400" y="2331720"/>
            <a:ext cx="10058400" cy="1097280"/>
          </a:xfrm>
          <a:prstGeom prst="rect">
            <a:avLst/>
          </a:prstGeom>
          <a:noFill/>
          <a:ln/>
        </p:spPr>
        <p:txBody>
          <a:bodyPr wrap="square" lIns="0" tIns="0" rIns="0" bIns="0" rtlCol="0" anchor="ctr"/>
          <a:lstStyle/>
          <a:p>
            <a:pPr marL="9">
              <a:spcAft>
                <a:spcPts val="600"/>
              </a:spcAft>
              <a:defRPr sz="1575" b="0">
                <a:solidFill>
                  <a:srgbClr val="000000"/>
                </a:solidFill>
                <a:latin typeface="Arial"/>
                <a:ea typeface="Arial"/>
                <a:cs typeface="Arial"/>
              </a:defRPr>
            </a:pPr>
            <a:r>
              <a:rPr lang="el-GR" sz="1600" b="1" u="sng" dirty="0">
                <a:solidFill>
                  <a:srgbClr val="0E3A5F"/>
                </a:solidFill>
                <a:latin typeface="Arial" pitchFamily="34" charset="0"/>
                <a:cs typeface="Arial" pitchFamily="34" charset="-120"/>
              </a:rPr>
              <a:t>Τι προτείνει το ΕΧΠ-Τ: </a:t>
            </a:r>
          </a:p>
          <a:p>
            <a:pPr marL="24" indent="-15">
              <a:spcAft>
                <a:spcPts val="600"/>
              </a:spcAft>
              <a:buChar char="•"/>
              <a:defRPr sz="1575" b="0">
                <a:solidFill>
                  <a:srgbClr val="000000"/>
                </a:solidFill>
                <a:latin typeface="Arial"/>
                <a:ea typeface="Arial"/>
                <a:cs typeface="Arial"/>
              </a:defRPr>
            </a:pPr>
            <a:r>
              <a:rPr lang="el-GR" sz="1600" dirty="0">
                <a:solidFill>
                  <a:srgbClr val="000000"/>
                </a:solidFill>
                <a:latin typeface="Arial"/>
                <a:ea typeface="Arial"/>
                <a:cs typeface="Arial"/>
              </a:rPr>
              <a:t> Χωρικά διαφοροποιημένη διάρκεια μίσθωσης</a:t>
            </a:r>
          </a:p>
          <a:p>
            <a:pPr marL="24" indent="-15">
              <a:spcAft>
                <a:spcPts val="600"/>
              </a:spcAft>
              <a:buChar char="•"/>
              <a:defRPr sz="1575" b="0">
                <a:solidFill>
                  <a:srgbClr val="000000"/>
                </a:solidFill>
                <a:latin typeface="Arial"/>
                <a:ea typeface="Arial"/>
                <a:cs typeface="Arial"/>
              </a:defRPr>
            </a:pPr>
            <a:r>
              <a:rPr lang="el-GR" sz="1600" dirty="0">
                <a:solidFill>
                  <a:srgbClr val="000000"/>
                </a:solidFill>
                <a:latin typeface="Arial"/>
                <a:ea typeface="Arial"/>
                <a:cs typeface="Arial"/>
              </a:rPr>
              <a:t> Ζώνες απαγόρευσης ή περιορισμού</a:t>
            </a:r>
          </a:p>
          <a:p>
            <a:pPr marL="24" indent="-15">
              <a:spcAft>
                <a:spcPts val="600"/>
              </a:spcAft>
              <a:buChar char="•"/>
              <a:defRPr sz="1575" b="0">
                <a:solidFill>
                  <a:srgbClr val="000000"/>
                </a:solidFill>
                <a:latin typeface="Arial"/>
                <a:ea typeface="Arial"/>
                <a:cs typeface="Arial"/>
              </a:defRPr>
            </a:pPr>
            <a:r>
              <a:rPr lang="el-GR" sz="1600" dirty="0">
                <a:solidFill>
                  <a:srgbClr val="000000"/>
                </a:solidFill>
                <a:latin typeface="Arial"/>
                <a:ea typeface="Arial"/>
                <a:cs typeface="Arial"/>
              </a:rPr>
              <a:t> Όροι διάθεσης ακινήτων</a:t>
            </a:r>
          </a:p>
          <a:p>
            <a:pPr marL="24" indent="-15">
              <a:spcAft>
                <a:spcPts val="600"/>
              </a:spcAft>
              <a:buChar char="•"/>
              <a:defRPr sz="1575" b="0">
                <a:solidFill>
                  <a:srgbClr val="000000"/>
                </a:solidFill>
                <a:latin typeface="Arial"/>
                <a:ea typeface="Arial"/>
                <a:cs typeface="Arial"/>
              </a:defRPr>
            </a:pPr>
            <a:r>
              <a:rPr lang="el-GR" sz="1600" dirty="0">
                <a:solidFill>
                  <a:srgbClr val="000000"/>
                </a:solidFill>
                <a:latin typeface="Arial"/>
                <a:ea typeface="Arial"/>
                <a:cs typeface="Arial"/>
              </a:rPr>
              <a:t> Έλεγχο νέας προσφοράς και νεόδμητων κατοικιών</a:t>
            </a:r>
          </a:p>
          <a:p>
            <a:pPr marL="0" indent="0">
              <a:lnSpc>
                <a:spcPts val="2400"/>
              </a:lnSpc>
              <a:buNone/>
            </a:pPr>
            <a:endParaRPr lang="en-US" sz="1600" dirty="0"/>
          </a:p>
        </p:txBody>
      </p:sp>
      <p:sp>
        <p:nvSpPr>
          <p:cNvPr id="6" name="Text 4"/>
          <p:cNvSpPr/>
          <p:nvPr/>
        </p:nvSpPr>
        <p:spPr>
          <a:xfrm>
            <a:off x="914400" y="4069080"/>
            <a:ext cx="10424160" cy="914400"/>
          </a:xfrm>
          <a:prstGeom prst="rect">
            <a:avLst/>
          </a:prstGeom>
          <a:noFill/>
          <a:ln/>
        </p:spPr>
        <p:txBody>
          <a:bodyPr wrap="square" lIns="0" tIns="0" rIns="0" bIns="0" rtlCol="0" anchor="ctr"/>
          <a:lstStyle/>
          <a:p>
            <a:pPr marL="24" indent="-15">
              <a:spcAft>
                <a:spcPts val="600"/>
              </a:spcAft>
              <a:buChar char="•"/>
              <a:defRPr sz="1575" b="0">
                <a:solidFill>
                  <a:srgbClr val="000000"/>
                </a:solidFill>
                <a:latin typeface="Arial"/>
                <a:ea typeface="Arial"/>
                <a:cs typeface="Arial"/>
              </a:defRPr>
            </a:pPr>
            <a:endParaRPr lang="el-GR" sz="1600" dirty="0">
              <a:solidFill>
                <a:srgbClr val="000000"/>
              </a:solidFill>
              <a:latin typeface="Arial"/>
              <a:ea typeface="Arial"/>
              <a:cs typeface="Arial"/>
            </a:endParaRPr>
          </a:p>
          <a:p>
            <a:pPr marL="9">
              <a:spcAft>
                <a:spcPts val="600"/>
              </a:spcAft>
              <a:defRPr sz="1575" b="0">
                <a:solidFill>
                  <a:srgbClr val="000000"/>
                </a:solidFill>
                <a:latin typeface="Arial"/>
                <a:ea typeface="Arial"/>
                <a:cs typeface="Arial"/>
              </a:defRPr>
            </a:pPr>
            <a:endParaRPr lang="el-GR" sz="1600" dirty="0">
              <a:solidFill>
                <a:srgbClr val="000000"/>
              </a:solidFill>
              <a:latin typeface="Arial"/>
              <a:ea typeface="Arial"/>
              <a:cs typeface="Arial"/>
            </a:endParaRPr>
          </a:p>
          <a:p>
            <a:pPr marL="9">
              <a:spcAft>
                <a:spcPts val="600"/>
              </a:spcAft>
              <a:defRPr sz="1575" b="0">
                <a:solidFill>
                  <a:srgbClr val="000000"/>
                </a:solidFill>
                <a:latin typeface="Arial"/>
                <a:ea typeface="Arial"/>
                <a:cs typeface="Arial"/>
              </a:defRPr>
            </a:pPr>
            <a:r>
              <a:rPr lang="el-GR" sz="1600" b="1" u="sng" dirty="0">
                <a:solidFill>
                  <a:srgbClr val="000000"/>
                </a:solidFill>
                <a:latin typeface="Arial"/>
                <a:ea typeface="Arial"/>
                <a:cs typeface="Arial"/>
              </a:rPr>
              <a:t>Τι πρέπει να ακολουθήσει</a:t>
            </a:r>
            <a:r>
              <a:rPr lang="el-GR" sz="1600" dirty="0">
                <a:solidFill>
                  <a:srgbClr val="000000"/>
                </a:solidFill>
                <a:latin typeface="Arial"/>
                <a:ea typeface="Arial"/>
                <a:cs typeface="Arial"/>
              </a:rPr>
              <a:t>:</a:t>
            </a:r>
          </a:p>
          <a:p>
            <a:pPr marL="24" indent="-15">
              <a:spcAft>
                <a:spcPts val="600"/>
              </a:spcAft>
              <a:buChar char="•"/>
              <a:defRPr sz="1575" b="0">
                <a:solidFill>
                  <a:srgbClr val="000000"/>
                </a:solidFill>
                <a:latin typeface="Arial"/>
                <a:ea typeface="Arial"/>
                <a:cs typeface="Arial"/>
              </a:defRPr>
            </a:pPr>
            <a:r>
              <a:rPr lang="el-GR" sz="1600" dirty="0">
                <a:solidFill>
                  <a:srgbClr val="000000"/>
                </a:solidFill>
                <a:latin typeface="Arial"/>
                <a:ea typeface="Arial"/>
                <a:cs typeface="Arial"/>
              </a:rPr>
              <a:t> Ειδική νομοθετική ή κανονιστική ρύθμιση</a:t>
            </a:r>
          </a:p>
          <a:p>
            <a:pPr marL="24" indent="-15">
              <a:spcAft>
                <a:spcPts val="600"/>
              </a:spcAft>
              <a:buChar char="•"/>
              <a:defRPr sz="1575" b="0">
                <a:solidFill>
                  <a:srgbClr val="000000"/>
                </a:solidFill>
                <a:latin typeface="Arial"/>
                <a:ea typeface="Arial"/>
                <a:cs typeface="Arial"/>
              </a:defRPr>
            </a:pPr>
            <a:r>
              <a:rPr lang="el-GR" sz="1600" dirty="0">
                <a:solidFill>
                  <a:srgbClr val="000000"/>
                </a:solidFill>
                <a:latin typeface="Arial"/>
                <a:ea typeface="Arial"/>
                <a:cs typeface="Arial"/>
              </a:rPr>
              <a:t> Δείκτες κατοικίας, πυκνότητας, εποχικότητας και υποδομών</a:t>
            </a:r>
          </a:p>
          <a:p>
            <a:pPr marL="24" indent="-15">
              <a:spcAft>
                <a:spcPts val="600"/>
              </a:spcAft>
              <a:buChar char="•"/>
              <a:defRPr sz="1575" b="0">
                <a:solidFill>
                  <a:srgbClr val="000000"/>
                </a:solidFill>
                <a:latin typeface="Arial"/>
                <a:ea typeface="Arial"/>
                <a:cs typeface="Arial"/>
              </a:defRPr>
            </a:pPr>
            <a:r>
              <a:rPr lang="el-GR" sz="1600" dirty="0">
                <a:solidFill>
                  <a:srgbClr val="000000"/>
                </a:solidFill>
                <a:latin typeface="Arial"/>
                <a:ea typeface="Arial"/>
                <a:cs typeface="Arial"/>
              </a:rPr>
              <a:t> Δυνατότητα αναστολής νέων ΑΜΑ σε νεόδμητες νησιωτικές κατοικίες</a:t>
            </a:r>
          </a:p>
          <a:p>
            <a:pPr marL="24" indent="-15">
              <a:spcAft>
                <a:spcPts val="600"/>
              </a:spcAft>
              <a:buChar char="•"/>
              <a:defRPr sz="1575" b="0">
                <a:solidFill>
                  <a:srgbClr val="000000"/>
                </a:solidFill>
                <a:latin typeface="Arial"/>
                <a:ea typeface="Arial"/>
                <a:cs typeface="Arial"/>
              </a:defRPr>
            </a:pPr>
            <a:r>
              <a:rPr lang="el-GR" sz="1600" dirty="0">
                <a:solidFill>
                  <a:srgbClr val="000000"/>
                </a:solidFill>
                <a:latin typeface="Arial"/>
                <a:ea typeface="Arial"/>
                <a:cs typeface="Arial"/>
              </a:rPr>
              <a:t> </a:t>
            </a:r>
            <a:r>
              <a:rPr lang="el-GR" sz="1600" dirty="0" err="1">
                <a:solidFill>
                  <a:srgbClr val="000000"/>
                </a:solidFill>
                <a:latin typeface="Arial"/>
                <a:ea typeface="Arial"/>
                <a:cs typeface="Arial"/>
              </a:rPr>
              <a:t>Γεωκωδικοποιημένα</a:t>
            </a:r>
            <a:r>
              <a:rPr lang="el-GR" sz="1600" dirty="0">
                <a:solidFill>
                  <a:srgbClr val="000000"/>
                </a:solidFill>
                <a:latin typeface="Arial"/>
                <a:ea typeface="Arial"/>
                <a:cs typeface="Arial"/>
              </a:rPr>
              <a:t> και </a:t>
            </a:r>
            <a:r>
              <a:rPr lang="el-GR" sz="1600" dirty="0" err="1">
                <a:solidFill>
                  <a:srgbClr val="000000"/>
                </a:solidFill>
                <a:latin typeface="Arial"/>
                <a:ea typeface="Arial"/>
                <a:cs typeface="Arial"/>
              </a:rPr>
              <a:t>διαλειτουργικά</a:t>
            </a:r>
            <a:r>
              <a:rPr lang="el-GR" sz="1600" dirty="0">
                <a:solidFill>
                  <a:srgbClr val="000000"/>
                </a:solidFill>
                <a:latin typeface="Arial"/>
                <a:ea typeface="Arial"/>
                <a:cs typeface="Arial"/>
              </a:rPr>
              <a:t> δεδομένα</a:t>
            </a:r>
          </a:p>
          <a:p>
            <a:pPr marL="0" indent="0">
              <a:lnSpc>
                <a:spcPts val="2100"/>
              </a:lnSpc>
              <a:buNone/>
            </a:pPr>
            <a:endParaRPr lang="en-US" sz="1600" dirty="0"/>
          </a:p>
        </p:txBody>
      </p:sp>
      <p:sp>
        <p:nvSpPr>
          <p:cNvPr id="7" name="Text 5"/>
          <p:cNvSpPr/>
          <p:nvPr/>
        </p:nvSpPr>
        <p:spPr>
          <a:xfrm>
            <a:off x="548640" y="5852160"/>
            <a:ext cx="10789920" cy="548640"/>
          </a:xfrm>
          <a:prstGeom prst="rect">
            <a:avLst/>
          </a:prstGeom>
          <a:noFill/>
          <a:ln/>
        </p:spPr>
        <p:txBody>
          <a:bodyPr wrap="square" lIns="0" tIns="0" rIns="0" bIns="0" rtlCol="0" anchor="ctr"/>
          <a:lstStyle/>
          <a:p>
            <a:r>
              <a:rPr lang="el-GR" b="1" dirty="0">
                <a:solidFill>
                  <a:srgbClr val="000000"/>
                </a:solidFill>
                <a:latin typeface="Arial"/>
                <a:ea typeface="Arial"/>
                <a:cs typeface="Arial"/>
              </a:rPr>
              <a:t>Σκοπός: </a:t>
            </a:r>
            <a:r>
              <a:rPr lang="el-GR" b="1" dirty="0" err="1">
                <a:solidFill>
                  <a:srgbClr val="000000"/>
                </a:solidFill>
                <a:latin typeface="Arial"/>
                <a:ea typeface="Arial"/>
                <a:cs typeface="Arial"/>
              </a:rPr>
              <a:t>στοχευμένοι</a:t>
            </a:r>
            <a:r>
              <a:rPr lang="el-GR" b="1" dirty="0">
                <a:solidFill>
                  <a:srgbClr val="000000"/>
                </a:solidFill>
                <a:latin typeface="Arial"/>
                <a:ea typeface="Arial"/>
                <a:cs typeface="Arial"/>
              </a:rPr>
              <a:t>, αναλογικοί και ελέγξιμοι περιορισμοί - όχι οριζόντιες απαγορεύσεις</a:t>
            </a:r>
          </a:p>
        </p:txBody>
      </p:sp>
      <p:sp>
        <p:nvSpPr>
          <p:cNvPr id="8" name="Text 6"/>
          <p:cNvSpPr/>
          <p:nvPr/>
        </p:nvSpPr>
        <p:spPr>
          <a:xfrm>
            <a:off x="11274552" y="6309360"/>
            <a:ext cx="548640" cy="320040"/>
          </a:xfrm>
          <a:prstGeom prst="rect">
            <a:avLst/>
          </a:prstGeom>
          <a:noFill/>
          <a:ln/>
        </p:spPr>
        <p:txBody>
          <a:bodyPr wrap="square" lIns="0" tIns="0" rIns="0" bIns="0" rtlCol="0" anchor="ctr"/>
          <a:lstStyle/>
          <a:p>
            <a:pPr marL="0" indent="0" algn="r">
              <a:buNone/>
            </a:pPr>
            <a:r>
              <a:rPr lang="el-GR" sz="1100" dirty="0">
                <a:solidFill>
                  <a:srgbClr val="44586B"/>
                </a:solidFill>
                <a:latin typeface="Arial" pitchFamily="34" charset="0"/>
                <a:cs typeface="Arial"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9144000" cy="365760"/>
          </a:xfrm>
          <a:prstGeom prst="rect">
            <a:avLst/>
          </a:prstGeom>
          <a:noFill/>
          <a:ln/>
        </p:spPr>
        <p:txBody>
          <a:bodyPr wrap="square" lIns="0" tIns="0" rIns="0" bIns="0" rtlCol="0" anchor="ctr"/>
          <a:lstStyle/>
          <a:p>
            <a:pPr marL="0" indent="0">
              <a:buNone/>
            </a:pPr>
            <a:r>
              <a:rPr lang="en-US" sz="1200" b="1" kern="0" spc="200" dirty="0">
                <a:solidFill>
                  <a:srgbClr val="C9A24B"/>
                </a:solidFill>
                <a:latin typeface="Arial" pitchFamily="34" charset="0"/>
                <a:ea typeface="Arial" pitchFamily="34" charset="-122"/>
                <a:cs typeface="Arial" pitchFamily="34" charset="-120"/>
              </a:rPr>
              <a:t>ΕΦΑΡΜΟΓΉ</a:t>
            </a:r>
            <a:endParaRPr lang="en-US" sz="1200" dirty="0"/>
          </a:p>
        </p:txBody>
      </p:sp>
      <p:sp>
        <p:nvSpPr>
          <p:cNvPr id="3" name="Text 1"/>
          <p:cNvSpPr/>
          <p:nvPr/>
        </p:nvSpPr>
        <p:spPr>
          <a:xfrm>
            <a:off x="548640" y="922020"/>
            <a:ext cx="10789920" cy="914400"/>
          </a:xfrm>
          <a:prstGeom prst="rect">
            <a:avLst/>
          </a:prstGeom>
          <a:noFill/>
          <a:ln/>
        </p:spPr>
        <p:txBody>
          <a:bodyPr wrap="square" lIns="0" tIns="0" rIns="0" bIns="0" rtlCol="0" anchor="ctr"/>
          <a:lstStyle/>
          <a:p>
            <a:pPr>
              <a:lnSpc>
                <a:spcPts val="3600"/>
              </a:lnSpc>
            </a:pPr>
            <a:r>
              <a:rPr lang="en-US" sz="3200" b="1" dirty="0">
                <a:solidFill>
                  <a:srgbClr val="0E3A5F"/>
                </a:solidFill>
                <a:latin typeface="Arial" pitchFamily="34" charset="0"/>
                <a:ea typeface="Arial" pitchFamily="34" charset="-122"/>
                <a:cs typeface="Arial" pitchFamily="34" charset="-120"/>
              </a:rPr>
              <a:t>Οι </a:t>
            </a:r>
            <a:r>
              <a:rPr lang="en-US" sz="3200" b="1" dirty="0" err="1">
                <a:solidFill>
                  <a:srgbClr val="0E3A5F"/>
                </a:solidFill>
                <a:latin typeface="Arial" pitchFamily="34" charset="0"/>
                <a:ea typeface="Arial" pitchFamily="34" charset="-122"/>
                <a:cs typeface="Arial" pitchFamily="34" charset="-120"/>
              </a:rPr>
              <a:t>κ</a:t>
            </a:r>
            <a:r>
              <a:rPr lang="en-US" sz="3200" b="1" dirty="0">
                <a:solidFill>
                  <a:srgbClr val="0E3A5F"/>
                </a:solidFill>
                <a:latin typeface="Arial" pitchFamily="34" charset="0"/>
                <a:ea typeface="Arial" pitchFamily="34" charset="-122"/>
                <a:cs typeface="Arial" pitchFamily="34" charset="-120"/>
              </a:rPr>
              <a:t>α</a:t>
            </a:r>
            <a:r>
              <a:rPr lang="en-US" sz="3200" b="1" dirty="0" err="1">
                <a:solidFill>
                  <a:srgbClr val="0E3A5F"/>
                </a:solidFill>
                <a:latin typeface="Arial" pitchFamily="34" charset="0"/>
                <a:ea typeface="Arial" pitchFamily="34" charset="-122"/>
                <a:cs typeface="Arial" pitchFamily="34" charset="-120"/>
              </a:rPr>
              <a:t>νόνες</a:t>
            </a:r>
            <a:r>
              <a:rPr lang="en-US" sz="3200" b="1" dirty="0">
                <a:solidFill>
                  <a:srgbClr val="0E3A5F"/>
                </a:solidFill>
                <a:latin typeface="Arial" pitchFamily="34" charset="0"/>
                <a:ea typeface="Arial" pitchFamily="34" charset="-122"/>
                <a:cs typeface="Arial" pitchFamily="34" charset="-120"/>
              </a:rPr>
              <a:t> </a:t>
            </a:r>
            <a:r>
              <a:rPr lang="en-US" sz="3200" b="1" dirty="0" err="1">
                <a:solidFill>
                  <a:srgbClr val="0E3A5F"/>
                </a:solidFill>
                <a:latin typeface="Arial" pitchFamily="34" charset="0"/>
                <a:ea typeface="Arial" pitchFamily="34" charset="-122"/>
                <a:cs typeface="Arial" pitchFamily="34" charset="-120"/>
              </a:rPr>
              <a:t>ισχύουν</a:t>
            </a:r>
            <a:r>
              <a:rPr lang="el-GR" sz="3200" b="1" dirty="0">
                <a:solidFill>
                  <a:srgbClr val="0E3A5F"/>
                </a:solidFill>
                <a:latin typeface="Arial" pitchFamily="34" charset="0"/>
                <a:ea typeface="Arial" pitchFamily="34" charset="-122"/>
                <a:cs typeface="Arial" pitchFamily="34" charset="-120"/>
              </a:rPr>
              <a:t> </a:t>
            </a:r>
            <a:r>
              <a:rPr lang="en-US" sz="3200" b="1" dirty="0" err="1">
                <a:solidFill>
                  <a:srgbClr val="1B2733"/>
                </a:solidFill>
                <a:latin typeface="Arial" pitchFamily="34" charset="0"/>
                <a:ea typeface="Arial" pitchFamily="34" charset="-122"/>
                <a:cs typeface="Arial" pitchFamily="34" charset="-120"/>
              </a:rPr>
              <a:t>άμεσ</a:t>
            </a:r>
            <a:r>
              <a:rPr lang="el-GR" sz="3200" b="1" dirty="0">
                <a:solidFill>
                  <a:srgbClr val="1B2733"/>
                </a:solidFill>
                <a:latin typeface="Arial" pitchFamily="34" charset="0"/>
                <a:ea typeface="Arial" pitchFamily="34" charset="-122"/>
                <a:cs typeface="Arial" pitchFamily="34" charset="-120"/>
              </a:rPr>
              <a:t>α:</a:t>
            </a:r>
            <a:r>
              <a:rPr lang="en-US" sz="3200" b="1" dirty="0">
                <a:solidFill>
                  <a:srgbClr val="1B2733"/>
                </a:solidFill>
                <a:latin typeface="Arial" pitchFamily="34" charset="0"/>
                <a:ea typeface="Arial" pitchFamily="34" charset="-122"/>
                <a:cs typeface="Arial" pitchFamily="34" charset="-120"/>
              </a:rPr>
              <a:t> </a:t>
            </a:r>
            <a:r>
              <a:rPr lang="en-US" sz="3200" b="1" dirty="0" err="1">
                <a:solidFill>
                  <a:srgbClr val="1B2733"/>
                </a:solidFill>
                <a:latin typeface="Arial" pitchFamily="34" charset="0"/>
                <a:ea typeface="Arial" pitchFamily="34" charset="-122"/>
                <a:cs typeface="Arial" pitchFamily="34" charset="-120"/>
              </a:rPr>
              <a:t>εφ</a:t>
            </a:r>
            <a:r>
              <a:rPr lang="en-US" sz="3200" b="1" dirty="0">
                <a:solidFill>
                  <a:srgbClr val="1B2733"/>
                </a:solidFill>
                <a:latin typeface="Arial" pitchFamily="34" charset="0"/>
                <a:ea typeface="Arial" pitchFamily="34" charset="-122"/>
                <a:cs typeface="Arial" pitchFamily="34" charset="-120"/>
              </a:rPr>
              <a:t>α</a:t>
            </a:r>
            <a:r>
              <a:rPr lang="en-US" sz="3200" b="1" dirty="0" err="1">
                <a:solidFill>
                  <a:srgbClr val="1B2733"/>
                </a:solidFill>
                <a:latin typeface="Arial" pitchFamily="34" charset="0"/>
                <a:ea typeface="Arial" pitchFamily="34" charset="-122"/>
                <a:cs typeface="Arial" pitchFamily="34" charset="-120"/>
              </a:rPr>
              <a:t>ρμογή</a:t>
            </a:r>
            <a:r>
              <a:rPr lang="en-US" sz="3200" b="1" dirty="0">
                <a:solidFill>
                  <a:srgbClr val="1B2733"/>
                </a:solidFill>
                <a:latin typeface="Arial" pitchFamily="34" charset="0"/>
                <a:ea typeface="Arial" pitchFamily="34" charset="-122"/>
                <a:cs typeface="Arial" pitchFamily="34" charset="-120"/>
              </a:rPr>
              <a:t> απ</a:t>
            </a:r>
            <a:r>
              <a:rPr lang="en-US" sz="3200" b="1" dirty="0" err="1">
                <a:solidFill>
                  <a:srgbClr val="1B2733"/>
                </a:solidFill>
                <a:latin typeface="Arial" pitchFamily="34" charset="0"/>
                <a:ea typeface="Arial" pitchFamily="34" charset="-122"/>
                <a:cs typeface="Arial" pitchFamily="34" charset="-120"/>
              </a:rPr>
              <a:t>ό</a:t>
            </a:r>
            <a:r>
              <a:rPr lang="en-US" sz="3200" b="1" dirty="0">
                <a:solidFill>
                  <a:srgbClr val="1B2733"/>
                </a:solidFill>
                <a:latin typeface="Arial" pitchFamily="34" charset="0"/>
                <a:ea typeface="Arial" pitchFamily="34" charset="-122"/>
                <a:cs typeface="Arial" pitchFamily="34" charset="-120"/>
              </a:rPr>
              <a:t> </a:t>
            </a:r>
            <a:r>
              <a:rPr lang="en-US" sz="3200" b="1" dirty="0" err="1">
                <a:solidFill>
                  <a:srgbClr val="1B2733"/>
                </a:solidFill>
                <a:latin typeface="Arial" pitchFamily="34" charset="0"/>
                <a:ea typeface="Arial" pitchFamily="34" charset="-122"/>
                <a:cs typeface="Arial" pitchFamily="34" charset="-120"/>
              </a:rPr>
              <a:t>τις</a:t>
            </a:r>
            <a:r>
              <a:rPr lang="en-US" sz="3200" b="1" dirty="0">
                <a:solidFill>
                  <a:srgbClr val="1B2733"/>
                </a:solidFill>
                <a:latin typeface="Arial" pitchFamily="34" charset="0"/>
                <a:ea typeface="Arial" pitchFamily="34" charset="-122"/>
                <a:cs typeface="Arial" pitchFamily="34" charset="-120"/>
              </a:rPr>
              <a:t> 7</a:t>
            </a:r>
            <a:r>
              <a:rPr lang="el-GR" sz="3200" b="1" dirty="0">
                <a:solidFill>
                  <a:srgbClr val="1B2733"/>
                </a:solidFill>
                <a:latin typeface="Arial" pitchFamily="34" charset="0"/>
                <a:ea typeface="Arial" pitchFamily="34" charset="-122"/>
                <a:cs typeface="Arial" pitchFamily="34" charset="-120"/>
              </a:rPr>
              <a:t>.8.</a:t>
            </a:r>
            <a:r>
              <a:rPr lang="en-US" sz="3200" b="1" dirty="0">
                <a:solidFill>
                  <a:srgbClr val="1B2733"/>
                </a:solidFill>
                <a:latin typeface="Arial" pitchFamily="34" charset="0"/>
                <a:ea typeface="Arial" pitchFamily="34" charset="-122"/>
                <a:cs typeface="Arial" pitchFamily="34" charset="-120"/>
              </a:rPr>
              <a:t>2026</a:t>
            </a:r>
            <a:endParaRPr lang="en-US" sz="3200" dirty="0"/>
          </a:p>
          <a:p>
            <a:pPr marL="0" indent="0">
              <a:lnSpc>
                <a:spcPts val="3600"/>
              </a:lnSpc>
              <a:buNone/>
            </a:pPr>
            <a:endParaRPr lang="en-US" sz="3200" dirty="0"/>
          </a:p>
        </p:txBody>
      </p:sp>
      <p:sp>
        <p:nvSpPr>
          <p:cNvPr id="4" name="Shape 2"/>
          <p:cNvSpPr/>
          <p:nvPr/>
        </p:nvSpPr>
        <p:spPr>
          <a:xfrm>
            <a:off x="548639" y="2148840"/>
            <a:ext cx="10634225" cy="3200400"/>
          </a:xfrm>
          <a:prstGeom prst="rect">
            <a:avLst/>
          </a:prstGeom>
          <a:solidFill>
            <a:srgbClr val="0E3A5F"/>
          </a:solidFill>
          <a:ln/>
        </p:spPr>
      </p:sp>
      <p:sp>
        <p:nvSpPr>
          <p:cNvPr id="6" name="Text 4"/>
          <p:cNvSpPr/>
          <p:nvPr/>
        </p:nvSpPr>
        <p:spPr>
          <a:xfrm>
            <a:off x="868679" y="2323070"/>
            <a:ext cx="6891363" cy="2797570"/>
          </a:xfrm>
          <a:prstGeom prst="rect">
            <a:avLst/>
          </a:prstGeom>
          <a:noFill/>
          <a:ln/>
        </p:spPr>
        <p:txBody>
          <a:bodyPr wrap="square" lIns="0" tIns="0" rIns="0" bIns="0" rtlCol="0" anchor="ctr"/>
          <a:lstStyle/>
          <a:p>
            <a:pPr marL="285750" indent="-285750">
              <a:lnSpc>
                <a:spcPts val="2600"/>
              </a:lnSpc>
              <a:buFont typeface="Wingdings" pitchFamily="2" charset="2"/>
              <a:buChar char="ü"/>
            </a:pPr>
            <a:r>
              <a:rPr lang="en-US" sz="2000" dirty="0" err="1">
                <a:solidFill>
                  <a:srgbClr val="E7EEF4"/>
                </a:solidFill>
                <a:ea typeface="Arial" pitchFamily="34" charset="-122"/>
                <a:cs typeface="Arial" pitchFamily="34" charset="-120"/>
              </a:rPr>
              <a:t>Όρι</a:t>
            </a:r>
            <a:r>
              <a:rPr lang="en-US" sz="2000" dirty="0">
                <a:solidFill>
                  <a:srgbClr val="E7EEF4"/>
                </a:solidFill>
                <a:ea typeface="Arial" pitchFamily="34" charset="-122"/>
                <a:cs typeface="Arial" pitchFamily="34" charset="-120"/>
              </a:rPr>
              <a:t>α </a:t>
            </a:r>
            <a:r>
              <a:rPr lang="el-GR" sz="2000" dirty="0">
                <a:solidFill>
                  <a:srgbClr val="E7EEF4"/>
                </a:solidFill>
                <a:ea typeface="Arial" pitchFamily="34" charset="-122"/>
                <a:cs typeface="Arial" pitchFamily="34" charset="-120"/>
              </a:rPr>
              <a:t>αρτιότητας</a:t>
            </a:r>
            <a:r>
              <a:rPr lang="en-US" sz="2000" dirty="0">
                <a:solidFill>
                  <a:srgbClr val="E7EEF4"/>
                </a:solidFill>
                <a:ea typeface="Arial" pitchFamily="34" charset="-122"/>
                <a:cs typeface="Arial" pitchFamily="34" charset="-120"/>
              </a:rPr>
              <a:t> </a:t>
            </a:r>
            <a:r>
              <a:rPr lang="el-GR" sz="2000" dirty="0">
                <a:solidFill>
                  <a:srgbClr val="E7EEF4"/>
                </a:solidFill>
                <a:ea typeface="Arial" pitchFamily="34" charset="-122"/>
                <a:cs typeface="Arial" pitchFamily="34" charset="-120"/>
              </a:rPr>
              <a:t>για περιοχές Α, Β, Γ, Δ, Ε </a:t>
            </a:r>
            <a:r>
              <a:rPr lang="en-US" sz="2000" dirty="0" err="1">
                <a:solidFill>
                  <a:srgbClr val="E7EEF4"/>
                </a:solidFill>
                <a:ea typeface="Arial" pitchFamily="34" charset="-122"/>
                <a:cs typeface="Arial" pitchFamily="34" charset="-120"/>
              </a:rPr>
              <a:t>εκτός</a:t>
            </a:r>
            <a:r>
              <a:rPr lang="en-US" sz="2000" dirty="0">
                <a:solidFill>
                  <a:srgbClr val="E7EEF4"/>
                </a:solidFill>
                <a:ea typeface="Arial" pitchFamily="34" charset="-122"/>
                <a:cs typeface="Arial" pitchFamily="34" charset="-120"/>
              </a:rPr>
              <a:t> </a:t>
            </a:r>
            <a:r>
              <a:rPr lang="en-US" sz="2000" dirty="0" err="1">
                <a:solidFill>
                  <a:srgbClr val="E7EEF4"/>
                </a:solidFill>
                <a:ea typeface="Arial" pitchFamily="34" charset="-122"/>
                <a:cs typeface="Arial" pitchFamily="34" charset="-120"/>
              </a:rPr>
              <a:t>σχεδίου</a:t>
            </a:r>
            <a:endParaRPr lang="el-GR" sz="2000" dirty="0">
              <a:solidFill>
                <a:srgbClr val="E7EEF4"/>
              </a:solidFill>
              <a:ea typeface="Arial" pitchFamily="34" charset="-122"/>
              <a:cs typeface="Arial" pitchFamily="34" charset="-120"/>
            </a:endParaRPr>
          </a:p>
          <a:p>
            <a:pPr marL="285750" indent="-285750">
              <a:lnSpc>
                <a:spcPts val="2600"/>
              </a:lnSpc>
              <a:buFont typeface="Wingdings" pitchFamily="2" charset="2"/>
              <a:buChar char="ü"/>
            </a:pPr>
            <a:r>
              <a:rPr lang="el-GR" sz="2000" dirty="0" err="1">
                <a:solidFill>
                  <a:srgbClr val="E7EEF4"/>
                </a:solidFill>
                <a:cs typeface="Arial" pitchFamily="34" charset="-120"/>
              </a:rPr>
              <a:t>Ποιοτικ</a:t>
            </a:r>
            <a:r>
              <a:rPr lang="en-US" sz="2000" dirty="0" err="1">
                <a:solidFill>
                  <a:srgbClr val="E7EEF4"/>
                </a:solidFill>
                <a:cs typeface="Arial" pitchFamily="34" charset="-120"/>
              </a:rPr>
              <a:t>ά</a:t>
            </a:r>
            <a:r>
              <a:rPr lang="el-GR" sz="2000" dirty="0">
                <a:solidFill>
                  <a:srgbClr val="E7EEF4"/>
                </a:solidFill>
                <a:cs typeface="Arial" pitchFamily="34" charset="-120"/>
              </a:rPr>
              <a:t> κατώφλια καταλυμάτων (3*, 4*, 5*)</a:t>
            </a:r>
            <a:endParaRPr lang="en-US" sz="2000" dirty="0"/>
          </a:p>
          <a:p>
            <a:pPr marL="285750" indent="-285750">
              <a:lnSpc>
                <a:spcPts val="2600"/>
              </a:lnSpc>
              <a:buFont typeface="Wingdings" pitchFamily="2" charset="2"/>
              <a:buChar char="ü"/>
            </a:pPr>
            <a:r>
              <a:rPr lang="en-US" sz="2000" dirty="0" err="1">
                <a:solidFill>
                  <a:srgbClr val="E7EEF4"/>
                </a:solidFill>
                <a:ea typeface="Arial" pitchFamily="34" charset="-122"/>
                <a:cs typeface="Arial" pitchFamily="34" charset="-120"/>
              </a:rPr>
              <a:t>Ανώτ</a:t>
            </a:r>
            <a:r>
              <a:rPr lang="en-US" sz="2000" dirty="0">
                <a:solidFill>
                  <a:srgbClr val="E7EEF4"/>
                </a:solidFill>
                <a:ea typeface="Arial" pitchFamily="34" charset="-122"/>
                <a:cs typeface="Arial" pitchFamily="34" charset="-120"/>
              </a:rPr>
              <a:t>α</a:t>
            </a:r>
            <a:r>
              <a:rPr lang="en-US" sz="2000" dirty="0" err="1">
                <a:solidFill>
                  <a:srgbClr val="E7EEF4"/>
                </a:solidFill>
                <a:ea typeface="Arial" pitchFamily="34" charset="-122"/>
                <a:cs typeface="Arial" pitchFamily="34" charset="-120"/>
              </a:rPr>
              <a:t>τη</a:t>
            </a:r>
            <a:r>
              <a:rPr lang="en-US" sz="2000" dirty="0">
                <a:solidFill>
                  <a:srgbClr val="E7EEF4"/>
                </a:solidFill>
                <a:ea typeface="Arial" pitchFamily="34" charset="-122"/>
                <a:cs typeface="Arial" pitchFamily="34" charset="-120"/>
              </a:rPr>
              <a:t> δυναμικότητα στα νησιά</a:t>
            </a:r>
            <a:endParaRPr lang="en-US" sz="2000" dirty="0"/>
          </a:p>
          <a:p>
            <a:pPr marL="285750" indent="-285750">
              <a:lnSpc>
                <a:spcPts val="2600"/>
              </a:lnSpc>
              <a:buFont typeface="Wingdings" pitchFamily="2" charset="2"/>
              <a:buChar char="ü"/>
            </a:pPr>
            <a:r>
              <a:rPr lang="en-US" sz="2000" dirty="0" err="1">
                <a:solidFill>
                  <a:srgbClr val="E7EEF4"/>
                </a:solidFill>
                <a:ea typeface="Arial" pitchFamily="34" charset="-122"/>
                <a:cs typeface="Arial" pitchFamily="34" charset="-120"/>
              </a:rPr>
              <a:t>Προστ</a:t>
            </a:r>
            <a:r>
              <a:rPr lang="en-US" sz="2000" dirty="0">
                <a:solidFill>
                  <a:srgbClr val="E7EEF4"/>
                </a:solidFill>
                <a:ea typeface="Arial" pitchFamily="34" charset="-122"/>
                <a:cs typeface="Arial" pitchFamily="34" charset="-120"/>
              </a:rPr>
              <a:t>α</a:t>
            </a:r>
            <a:r>
              <a:rPr lang="en-US" sz="2000" dirty="0" err="1">
                <a:solidFill>
                  <a:srgbClr val="E7EEF4"/>
                </a:solidFill>
                <a:ea typeface="Arial" pitchFamily="34" charset="-122"/>
                <a:cs typeface="Arial" pitchFamily="34" charset="-120"/>
              </a:rPr>
              <a:t>σί</a:t>
            </a:r>
            <a:r>
              <a:rPr lang="en-US" sz="2000" dirty="0">
                <a:solidFill>
                  <a:srgbClr val="E7EEF4"/>
                </a:solidFill>
                <a:ea typeface="Arial" pitchFamily="34" charset="-122"/>
                <a:cs typeface="Arial" pitchFamily="34" charset="-120"/>
              </a:rPr>
              <a:t>α ακτής και </a:t>
            </a:r>
            <a:r>
              <a:rPr lang="en-US" sz="2000" dirty="0" err="1">
                <a:solidFill>
                  <a:srgbClr val="E7EEF4"/>
                </a:solidFill>
                <a:ea typeface="Arial" pitchFamily="34" charset="-122"/>
                <a:cs typeface="Arial" pitchFamily="34" charset="-120"/>
              </a:rPr>
              <a:t>ειδικών</a:t>
            </a:r>
            <a:r>
              <a:rPr lang="en-US" sz="2000" dirty="0">
                <a:solidFill>
                  <a:srgbClr val="E7EEF4"/>
                </a:solidFill>
                <a:ea typeface="Arial" pitchFamily="34" charset="-122"/>
                <a:cs typeface="Arial" pitchFamily="34" charset="-120"/>
              </a:rPr>
              <a:t> </a:t>
            </a:r>
            <a:r>
              <a:rPr lang="en-US" sz="2000" dirty="0" err="1">
                <a:solidFill>
                  <a:srgbClr val="E7EEF4"/>
                </a:solidFill>
                <a:ea typeface="Arial" pitchFamily="34" charset="-122"/>
                <a:cs typeface="Arial" pitchFamily="34" charset="-120"/>
              </a:rPr>
              <a:t>ζωνών</a:t>
            </a:r>
            <a:endParaRPr lang="el-GR" sz="2000" dirty="0">
              <a:solidFill>
                <a:srgbClr val="E7EEF4"/>
              </a:solidFill>
              <a:ea typeface="Arial" pitchFamily="34" charset="-122"/>
              <a:cs typeface="Arial" pitchFamily="34" charset="-120"/>
            </a:endParaRPr>
          </a:p>
          <a:p>
            <a:pPr marL="285750" indent="-285750">
              <a:lnSpc>
                <a:spcPts val="2600"/>
              </a:lnSpc>
              <a:buFont typeface="Wingdings" pitchFamily="2" charset="2"/>
              <a:buChar char="ü"/>
            </a:pPr>
            <a:r>
              <a:rPr lang="en-US" sz="2000" dirty="0" err="1">
                <a:solidFill>
                  <a:srgbClr val="E7EEF4"/>
                </a:solidFill>
                <a:cs typeface="Arial" pitchFamily="34" charset="-120"/>
              </a:rPr>
              <a:t>Έ</a:t>
            </a:r>
            <a:r>
              <a:rPr lang="el-GR" sz="2000" dirty="0" err="1">
                <a:solidFill>
                  <a:srgbClr val="E7EEF4"/>
                </a:solidFill>
                <a:cs typeface="Arial" pitchFamily="34" charset="-120"/>
              </a:rPr>
              <a:t>λεγχος</a:t>
            </a:r>
            <a:r>
              <a:rPr lang="el-GR" sz="2000" dirty="0">
                <a:solidFill>
                  <a:srgbClr val="E7EEF4"/>
                </a:solidFill>
                <a:cs typeface="Arial" pitchFamily="34" charset="-120"/>
              </a:rPr>
              <a:t> φέρουσας ικανότητας</a:t>
            </a:r>
            <a:endParaRPr lang="en-US" sz="2000" dirty="0"/>
          </a:p>
          <a:p>
            <a:pPr marL="285750" indent="-285750">
              <a:lnSpc>
                <a:spcPts val="2600"/>
              </a:lnSpc>
              <a:buFont typeface="Wingdings" pitchFamily="2" charset="2"/>
              <a:buChar char="ü"/>
            </a:pPr>
            <a:r>
              <a:rPr lang="en-US" sz="2000" dirty="0" err="1">
                <a:solidFill>
                  <a:srgbClr val="E7EEF4"/>
                </a:solidFill>
                <a:ea typeface="Arial" pitchFamily="34" charset="-122"/>
                <a:cs typeface="Arial" pitchFamily="34" charset="-120"/>
              </a:rPr>
              <a:t>Μετ</a:t>
            </a:r>
            <a:r>
              <a:rPr lang="en-US" sz="2000" dirty="0">
                <a:solidFill>
                  <a:srgbClr val="E7EEF4"/>
                </a:solidFill>
                <a:ea typeface="Arial" pitchFamily="34" charset="-122"/>
                <a:cs typeface="Arial" pitchFamily="34" charset="-120"/>
              </a:rPr>
              <a:t>αβα</a:t>
            </a:r>
            <a:r>
              <a:rPr lang="en-US" sz="2000" dirty="0" err="1">
                <a:solidFill>
                  <a:srgbClr val="E7EEF4"/>
                </a:solidFill>
                <a:ea typeface="Arial" pitchFamily="34" charset="-122"/>
                <a:cs typeface="Arial" pitchFamily="34" charset="-120"/>
              </a:rPr>
              <a:t>τικό</a:t>
            </a:r>
            <a:r>
              <a:rPr lang="en-US" sz="2000" dirty="0">
                <a:solidFill>
                  <a:srgbClr val="E7EEF4"/>
                </a:solidFill>
                <a:ea typeface="Arial" pitchFamily="34" charset="-122"/>
                <a:cs typeface="Arial" pitchFamily="34" charset="-120"/>
              </a:rPr>
              <a:t> καθεστώς ώριμων επενδύσεων</a:t>
            </a:r>
            <a:endParaRPr lang="en-US" sz="2000" dirty="0"/>
          </a:p>
        </p:txBody>
      </p:sp>
      <p:sp>
        <p:nvSpPr>
          <p:cNvPr id="9" name="Text 7"/>
          <p:cNvSpPr/>
          <p:nvPr/>
        </p:nvSpPr>
        <p:spPr>
          <a:xfrm>
            <a:off x="6355080" y="3124200"/>
            <a:ext cx="4693920" cy="1996440"/>
          </a:xfrm>
          <a:prstGeom prst="rect">
            <a:avLst/>
          </a:prstGeom>
          <a:noFill/>
          <a:ln/>
        </p:spPr>
        <p:txBody>
          <a:bodyPr wrap="square" lIns="0" tIns="0" rIns="0" bIns="0" rtlCol="0" anchor="ctr"/>
          <a:lstStyle/>
          <a:p>
            <a:pPr marL="0" indent="0">
              <a:lnSpc>
                <a:spcPts val="2600"/>
              </a:lnSpc>
              <a:buNone/>
            </a:pPr>
            <a:endParaRPr lang="en-US" sz="1450" dirty="0"/>
          </a:p>
        </p:txBody>
      </p:sp>
      <p:sp>
        <p:nvSpPr>
          <p:cNvPr id="10" name="Text 8"/>
          <p:cNvSpPr/>
          <p:nvPr/>
        </p:nvSpPr>
        <p:spPr>
          <a:xfrm>
            <a:off x="548640" y="5669280"/>
            <a:ext cx="10789920" cy="457200"/>
          </a:xfrm>
          <a:prstGeom prst="rect">
            <a:avLst/>
          </a:prstGeom>
          <a:noFill/>
          <a:ln/>
        </p:spPr>
        <p:txBody>
          <a:bodyPr wrap="square" lIns="0" tIns="0" rIns="0" bIns="0" rtlCol="0" anchor="ctr"/>
          <a:lstStyle/>
          <a:p>
            <a:pPr marL="0" indent="0">
              <a:buNone/>
            </a:pPr>
            <a:r>
              <a:rPr lang="en-US" sz="1600" b="1" dirty="0">
                <a:solidFill>
                  <a:srgbClr val="0E3A5F"/>
                </a:solidFill>
                <a:latin typeface="Arial" pitchFamily="34" charset="0"/>
                <a:ea typeface="Arial" pitchFamily="34" charset="-122"/>
                <a:cs typeface="Arial" pitchFamily="34" charset="-120"/>
              </a:rPr>
              <a:t>Το πλαίσιο δεν είναι </a:t>
            </a:r>
            <a:r>
              <a:rPr lang="en-US" sz="1600" b="1" dirty="0" err="1">
                <a:solidFill>
                  <a:srgbClr val="0E3A5F"/>
                </a:solidFill>
                <a:latin typeface="Arial" pitchFamily="34" charset="0"/>
                <a:ea typeface="Arial" pitchFamily="34" charset="-122"/>
                <a:cs typeface="Arial" pitchFamily="34" charset="-120"/>
              </a:rPr>
              <a:t>δι</a:t>
            </a:r>
            <a:r>
              <a:rPr lang="en-US" sz="1600" b="1" dirty="0">
                <a:solidFill>
                  <a:srgbClr val="0E3A5F"/>
                </a:solidFill>
                <a:latin typeface="Arial" pitchFamily="34" charset="0"/>
                <a:ea typeface="Arial" pitchFamily="34" charset="-122"/>
                <a:cs typeface="Arial" pitchFamily="34" charset="-120"/>
              </a:rPr>
              <a:t>α</a:t>
            </a:r>
            <a:r>
              <a:rPr lang="en-US" sz="1600" b="1" dirty="0" err="1">
                <a:solidFill>
                  <a:srgbClr val="0E3A5F"/>
                </a:solidFill>
                <a:latin typeface="Arial" pitchFamily="34" charset="0"/>
                <a:ea typeface="Arial" pitchFamily="34" charset="-122"/>
                <a:cs typeface="Arial" pitchFamily="34" charset="-120"/>
              </a:rPr>
              <a:t>κήρυξη</a:t>
            </a:r>
            <a:r>
              <a:rPr lang="en-US" sz="1600" b="1" dirty="0">
                <a:solidFill>
                  <a:srgbClr val="0E3A5F"/>
                </a:solidFill>
                <a:latin typeface="Arial" pitchFamily="34" charset="0"/>
                <a:ea typeface="Arial" pitchFamily="34" charset="-122"/>
                <a:cs typeface="Arial" pitchFamily="34" charset="-120"/>
              </a:rPr>
              <a:t> </a:t>
            </a:r>
            <a:r>
              <a:rPr lang="el-GR" sz="1600" b="1" dirty="0">
                <a:solidFill>
                  <a:srgbClr val="0E3A5F"/>
                </a:solidFill>
                <a:latin typeface="Arial" pitchFamily="34" charset="0"/>
                <a:ea typeface="Arial" pitchFamily="34" charset="-122"/>
                <a:cs typeface="Arial" pitchFamily="34" charset="-120"/>
              </a:rPr>
              <a:t>-</a:t>
            </a:r>
            <a:r>
              <a:rPr lang="en-US" sz="1600" b="1" dirty="0">
                <a:solidFill>
                  <a:srgbClr val="0E3A5F"/>
                </a:solidFill>
                <a:latin typeface="Arial" pitchFamily="34" charset="0"/>
                <a:ea typeface="Arial" pitchFamily="34" charset="-122"/>
                <a:cs typeface="Arial" pitchFamily="34" charset="-120"/>
              </a:rPr>
              <a:t> ρυθμίζει απ</a:t>
            </a:r>
            <a:r>
              <a:rPr lang="en-US" sz="1600" b="1" dirty="0" err="1">
                <a:solidFill>
                  <a:srgbClr val="0E3A5F"/>
                </a:solidFill>
                <a:latin typeface="Arial" pitchFamily="34" charset="0"/>
                <a:ea typeface="Arial" pitchFamily="34" charset="-122"/>
                <a:cs typeface="Arial" pitchFamily="34" charset="-120"/>
              </a:rPr>
              <a:t>ό</a:t>
            </a:r>
            <a:r>
              <a:rPr lang="en-US" sz="1600" b="1" dirty="0">
                <a:solidFill>
                  <a:srgbClr val="0E3A5F"/>
                </a:solidFill>
                <a:latin typeface="Arial" pitchFamily="34" charset="0"/>
                <a:ea typeface="Arial" pitchFamily="34" charset="-122"/>
                <a:cs typeface="Arial" pitchFamily="34" charset="-120"/>
              </a:rPr>
              <a:t> </a:t>
            </a:r>
            <a:r>
              <a:rPr lang="en-US" sz="1600" b="1" dirty="0" err="1">
                <a:solidFill>
                  <a:srgbClr val="0E3A5F"/>
                </a:solidFill>
                <a:latin typeface="Arial" pitchFamily="34" charset="0"/>
                <a:ea typeface="Arial" pitchFamily="34" charset="-122"/>
                <a:cs typeface="Arial" pitchFamily="34" charset="-120"/>
              </a:rPr>
              <a:t>σήμερ</a:t>
            </a:r>
            <a:r>
              <a:rPr lang="en-US" sz="1600" b="1" dirty="0">
                <a:solidFill>
                  <a:srgbClr val="0E3A5F"/>
                </a:solidFill>
                <a:latin typeface="Arial" pitchFamily="34" charset="0"/>
                <a:ea typeface="Arial" pitchFamily="34" charset="-122"/>
                <a:cs typeface="Arial" pitchFamily="34" charset="-120"/>
              </a:rPr>
              <a:t>α</a:t>
            </a:r>
            <a:r>
              <a:rPr lang="el-GR" sz="1600" b="1" dirty="0">
                <a:solidFill>
                  <a:srgbClr val="0E3A5F"/>
                </a:solidFill>
                <a:latin typeface="Arial" pitchFamily="34" charset="0"/>
                <a:ea typeface="Arial" pitchFamily="34" charset="-122"/>
                <a:cs typeface="Arial" pitchFamily="34" charset="-120"/>
              </a:rPr>
              <a:t>, ενεργοποιεί διαδικασίες για το αύριο</a:t>
            </a:r>
            <a:r>
              <a:rPr lang="en-US" sz="1600" b="1" dirty="0">
                <a:solidFill>
                  <a:srgbClr val="0E3A5F"/>
                </a:solidFill>
                <a:latin typeface="Arial" pitchFamily="34" charset="0"/>
                <a:ea typeface="Arial" pitchFamily="34" charset="-122"/>
                <a:cs typeface="Arial" pitchFamily="34" charset="-120"/>
              </a:rPr>
              <a:t>.</a:t>
            </a:r>
            <a:endParaRPr lang="en-US" sz="1600" dirty="0"/>
          </a:p>
        </p:txBody>
      </p:sp>
      <p:sp>
        <p:nvSpPr>
          <p:cNvPr id="11" name="Text 9"/>
          <p:cNvSpPr/>
          <p:nvPr/>
        </p:nvSpPr>
        <p:spPr>
          <a:xfrm>
            <a:off x="11274552" y="6309360"/>
            <a:ext cx="548640" cy="320040"/>
          </a:xfrm>
          <a:prstGeom prst="rect">
            <a:avLst/>
          </a:prstGeom>
          <a:noFill/>
          <a:ln/>
        </p:spPr>
        <p:txBody>
          <a:bodyPr wrap="square" lIns="0" tIns="0" rIns="0" bIns="0" rtlCol="0" anchor="ctr"/>
          <a:lstStyle/>
          <a:p>
            <a:pPr marL="0" indent="0" algn="r">
              <a:buNone/>
            </a:pPr>
            <a:r>
              <a:rPr lang="el-GR" sz="1100" dirty="0">
                <a:solidFill>
                  <a:srgbClr val="44586B"/>
                </a:solidFill>
                <a:latin typeface="Arial" pitchFamily="34" charset="0"/>
                <a:cs typeface="Arial"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9AFF7-4F19-1D06-97D4-3319F39F34C9}"/>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D3469E7-3F84-0772-AE6B-9AFBA8A98748}"/>
              </a:ext>
            </a:extLst>
          </p:cNvPr>
          <p:cNvSpPr/>
          <p:nvPr/>
        </p:nvSpPr>
        <p:spPr>
          <a:xfrm>
            <a:off x="548640" y="457200"/>
            <a:ext cx="9144000" cy="365760"/>
          </a:xfrm>
          <a:prstGeom prst="rect">
            <a:avLst/>
          </a:prstGeom>
          <a:noFill/>
          <a:ln/>
        </p:spPr>
        <p:txBody>
          <a:bodyPr wrap="square" lIns="0" tIns="0" rIns="0" bIns="0" rtlCol="0" anchor="ctr"/>
          <a:lstStyle/>
          <a:p>
            <a:pPr marL="0" indent="0">
              <a:buNone/>
            </a:pPr>
            <a:r>
              <a:rPr lang="el-GR" sz="1200" b="1" kern="0" spc="200" dirty="0">
                <a:solidFill>
                  <a:srgbClr val="C9A24B"/>
                </a:solidFill>
                <a:latin typeface="Arial" pitchFamily="34" charset="0"/>
                <a:ea typeface="Arial" pitchFamily="34" charset="-122"/>
                <a:cs typeface="Arial" pitchFamily="34" charset="-120"/>
              </a:rPr>
              <a:t>ΓΙΑ ΤΟ ΣΗΜΕΡΑ ΚΑΙ ΤΟ ΑΥΡΙΟ</a:t>
            </a:r>
            <a:endParaRPr lang="en-US" sz="1200" dirty="0"/>
          </a:p>
        </p:txBody>
      </p:sp>
      <p:sp>
        <p:nvSpPr>
          <p:cNvPr id="3" name="Text 1">
            <a:extLst>
              <a:ext uri="{FF2B5EF4-FFF2-40B4-BE49-F238E27FC236}">
                <a16:creationId xmlns:a16="http://schemas.microsoft.com/office/drawing/2014/main" id="{D0462CD2-AE62-1500-A820-0D1A20755B75}"/>
              </a:ext>
            </a:extLst>
          </p:cNvPr>
          <p:cNvSpPr/>
          <p:nvPr/>
        </p:nvSpPr>
        <p:spPr>
          <a:xfrm>
            <a:off x="548640" y="822960"/>
            <a:ext cx="10789920" cy="914400"/>
          </a:xfrm>
          <a:prstGeom prst="rect">
            <a:avLst/>
          </a:prstGeom>
          <a:noFill/>
          <a:ln/>
        </p:spPr>
        <p:txBody>
          <a:bodyPr wrap="square" lIns="0" tIns="0" rIns="0" bIns="0" rtlCol="0" anchor="ctr"/>
          <a:lstStyle/>
          <a:p>
            <a:pPr>
              <a:lnSpc>
                <a:spcPct val="105000"/>
              </a:lnSpc>
              <a:defRPr sz="3600" b="1">
                <a:solidFill>
                  <a:srgbClr val="000000"/>
                </a:solidFill>
                <a:latin typeface="Arial"/>
                <a:ea typeface="Arial"/>
                <a:cs typeface="Arial"/>
              </a:defRPr>
            </a:pPr>
            <a:r>
              <a:rPr lang="el-GR" sz="3200" b="1" dirty="0">
                <a:solidFill>
                  <a:srgbClr val="000000"/>
                </a:solidFill>
                <a:latin typeface="Arial"/>
                <a:ea typeface="Arial"/>
                <a:cs typeface="Arial"/>
              </a:rPr>
              <a:t>Ο τουρισμός αποκτά σχέδιο και προοπτική</a:t>
            </a:r>
          </a:p>
        </p:txBody>
      </p:sp>
      <p:sp>
        <p:nvSpPr>
          <p:cNvPr id="4" name="Shape 2">
            <a:extLst>
              <a:ext uri="{FF2B5EF4-FFF2-40B4-BE49-F238E27FC236}">
                <a16:creationId xmlns:a16="http://schemas.microsoft.com/office/drawing/2014/main" id="{57391822-85D8-CF0D-A884-2EA7399F86D2}"/>
              </a:ext>
            </a:extLst>
          </p:cNvPr>
          <p:cNvSpPr/>
          <p:nvPr/>
        </p:nvSpPr>
        <p:spPr>
          <a:xfrm>
            <a:off x="548640" y="2148840"/>
            <a:ext cx="5120640" cy="3200400"/>
          </a:xfrm>
          <a:prstGeom prst="rect">
            <a:avLst/>
          </a:prstGeom>
          <a:solidFill>
            <a:schemeClr val="accent4">
              <a:lumMod val="20000"/>
              <a:lumOff val="80000"/>
            </a:schemeClr>
          </a:solidFill>
          <a:ln/>
        </p:spPr>
        <p:txBody>
          <a:bodyPr/>
          <a:lstStyle/>
          <a:p>
            <a:endParaRPr lang="el-GR" dirty="0"/>
          </a:p>
        </p:txBody>
      </p:sp>
      <p:sp>
        <p:nvSpPr>
          <p:cNvPr id="5" name="Text 3">
            <a:extLst>
              <a:ext uri="{FF2B5EF4-FFF2-40B4-BE49-F238E27FC236}">
                <a16:creationId xmlns:a16="http://schemas.microsoft.com/office/drawing/2014/main" id="{EABA81D8-90F7-1908-E36C-6A066A72DADC}"/>
              </a:ext>
            </a:extLst>
          </p:cNvPr>
          <p:cNvSpPr/>
          <p:nvPr/>
        </p:nvSpPr>
        <p:spPr>
          <a:xfrm>
            <a:off x="868680" y="2247900"/>
            <a:ext cx="4480560" cy="365760"/>
          </a:xfrm>
          <a:prstGeom prst="rect">
            <a:avLst/>
          </a:prstGeom>
          <a:noFill/>
          <a:ln/>
        </p:spPr>
        <p:txBody>
          <a:bodyPr wrap="square" lIns="0" tIns="0" rIns="0" bIns="0" rtlCol="0" anchor="ctr"/>
          <a:lstStyle/>
          <a:p>
            <a:pPr marL="0" indent="0">
              <a:buNone/>
            </a:pPr>
            <a:r>
              <a:rPr lang="el-GR" sz="1600" b="1" kern="0" spc="100" dirty="0">
                <a:latin typeface="Arial" pitchFamily="34" charset="0"/>
                <a:ea typeface="Arial" pitchFamily="34" charset="-122"/>
                <a:cs typeface="Arial" pitchFamily="34" charset="-120"/>
              </a:rPr>
              <a:t>ΤΙ ΑΛΛΑΖΕΙ</a:t>
            </a:r>
            <a:endParaRPr lang="en-US" sz="1600" dirty="0"/>
          </a:p>
        </p:txBody>
      </p:sp>
      <p:sp>
        <p:nvSpPr>
          <p:cNvPr id="6" name="Text 4">
            <a:extLst>
              <a:ext uri="{FF2B5EF4-FFF2-40B4-BE49-F238E27FC236}">
                <a16:creationId xmlns:a16="http://schemas.microsoft.com/office/drawing/2014/main" id="{125BBF47-8D25-1368-ABCD-D7BF85470878}"/>
              </a:ext>
            </a:extLst>
          </p:cNvPr>
          <p:cNvSpPr/>
          <p:nvPr/>
        </p:nvSpPr>
        <p:spPr>
          <a:xfrm>
            <a:off x="868680" y="2926080"/>
            <a:ext cx="4480560" cy="2194560"/>
          </a:xfrm>
          <a:prstGeom prst="rect">
            <a:avLst/>
          </a:prstGeom>
          <a:noFill/>
          <a:ln/>
        </p:spPr>
        <p:txBody>
          <a:bodyPr wrap="square" lIns="0" tIns="0" rIns="0" bIns="0" rtlCol="0" anchor="ctr"/>
          <a:lstStyle/>
          <a:p>
            <a:pPr marL="285759" indent="-285750">
              <a:spcAft>
                <a:spcPts val="600"/>
              </a:spcAft>
              <a:buFont typeface="Wingdings" pitchFamily="2" charset="2"/>
              <a:buChar char="ü"/>
              <a:defRPr sz="1650" b="0">
                <a:solidFill>
                  <a:srgbClr val="000000"/>
                </a:solidFill>
                <a:latin typeface="Arial"/>
                <a:ea typeface="Arial"/>
                <a:cs typeface="Arial"/>
              </a:defRPr>
            </a:pPr>
            <a:r>
              <a:rPr lang="el-GR" sz="2000" dirty="0">
                <a:latin typeface="Arial"/>
                <a:ea typeface="Arial"/>
                <a:cs typeface="Arial"/>
              </a:rPr>
              <a:t>Η ανάπτυξη κλιμακώνεται ανάλογα με την πίεση και τη φέρουσα ικανότητα.</a:t>
            </a:r>
          </a:p>
          <a:p>
            <a:pPr marL="285759" indent="-285750">
              <a:spcAft>
                <a:spcPts val="600"/>
              </a:spcAft>
              <a:buFont typeface="Wingdings" pitchFamily="2" charset="2"/>
              <a:buChar char="ü"/>
              <a:defRPr sz="1650" b="0">
                <a:solidFill>
                  <a:srgbClr val="000000"/>
                </a:solidFill>
                <a:latin typeface="Arial"/>
                <a:ea typeface="Arial"/>
                <a:cs typeface="Arial"/>
              </a:defRPr>
            </a:pPr>
            <a:r>
              <a:rPr lang="el-GR" sz="2000" dirty="0">
                <a:latin typeface="Arial"/>
                <a:ea typeface="Arial"/>
                <a:cs typeface="Arial"/>
              </a:rPr>
              <a:t>Οι άμεσες ρυθμίσεις δεσμεύουν ήδη διοίκηση και επενδυτές</a:t>
            </a:r>
          </a:p>
          <a:p>
            <a:pPr marL="285759" indent="-285750">
              <a:spcAft>
                <a:spcPts val="600"/>
              </a:spcAft>
              <a:buFont typeface="Wingdings" pitchFamily="2" charset="2"/>
              <a:buChar char="ü"/>
              <a:defRPr sz="1650" b="0">
                <a:solidFill>
                  <a:srgbClr val="000000"/>
                </a:solidFill>
                <a:latin typeface="Arial"/>
                <a:ea typeface="Arial"/>
                <a:cs typeface="Arial"/>
              </a:defRPr>
            </a:pPr>
            <a:r>
              <a:rPr lang="el-GR" sz="2000" dirty="0">
                <a:latin typeface="Arial"/>
                <a:ea typeface="Arial"/>
                <a:cs typeface="Arial"/>
              </a:rPr>
              <a:t>Ο υποκείμενος σχεδιασμός οφείλει να εναρμονιστεί</a:t>
            </a:r>
          </a:p>
        </p:txBody>
      </p:sp>
      <p:sp>
        <p:nvSpPr>
          <p:cNvPr id="7" name="Shape 5">
            <a:extLst>
              <a:ext uri="{FF2B5EF4-FFF2-40B4-BE49-F238E27FC236}">
                <a16:creationId xmlns:a16="http://schemas.microsoft.com/office/drawing/2014/main" id="{D4CFABC7-C2A2-6B87-6487-9FE9AADF848E}"/>
              </a:ext>
            </a:extLst>
          </p:cNvPr>
          <p:cNvSpPr/>
          <p:nvPr/>
        </p:nvSpPr>
        <p:spPr>
          <a:xfrm>
            <a:off x="6035040" y="2148840"/>
            <a:ext cx="5120640" cy="3200400"/>
          </a:xfrm>
          <a:prstGeom prst="rect">
            <a:avLst/>
          </a:prstGeom>
          <a:solidFill>
            <a:srgbClr val="EEF2F6"/>
          </a:solidFill>
          <a:ln/>
        </p:spPr>
      </p:sp>
      <p:sp>
        <p:nvSpPr>
          <p:cNvPr id="8" name="Text 6">
            <a:extLst>
              <a:ext uri="{FF2B5EF4-FFF2-40B4-BE49-F238E27FC236}">
                <a16:creationId xmlns:a16="http://schemas.microsoft.com/office/drawing/2014/main" id="{9E0AF689-160B-E0FE-EC48-D540518EFA48}"/>
              </a:ext>
            </a:extLst>
          </p:cNvPr>
          <p:cNvSpPr/>
          <p:nvPr/>
        </p:nvSpPr>
        <p:spPr>
          <a:xfrm>
            <a:off x="6355080" y="2250440"/>
            <a:ext cx="4480560" cy="365760"/>
          </a:xfrm>
          <a:prstGeom prst="rect">
            <a:avLst/>
          </a:prstGeom>
          <a:noFill/>
          <a:ln/>
        </p:spPr>
        <p:txBody>
          <a:bodyPr wrap="square" lIns="0" tIns="0" rIns="0" bIns="0" rtlCol="0" anchor="ctr"/>
          <a:lstStyle/>
          <a:p>
            <a:pPr marL="0" indent="0">
              <a:buNone/>
            </a:pPr>
            <a:r>
              <a:rPr lang="el-GR" sz="1600" b="1" kern="0" spc="100" dirty="0">
                <a:solidFill>
                  <a:srgbClr val="0E3A5F"/>
                </a:solidFill>
                <a:latin typeface="Arial" pitchFamily="34" charset="0"/>
                <a:cs typeface="Arial" pitchFamily="34" charset="-120"/>
              </a:rPr>
              <a:t>ΓΙΑΤΙ ΕΧΕΙ ΣΗΜΑΣΙΑ</a:t>
            </a:r>
            <a:endParaRPr lang="en-US" sz="1600" dirty="0"/>
          </a:p>
        </p:txBody>
      </p:sp>
      <p:sp>
        <p:nvSpPr>
          <p:cNvPr id="9" name="Text 7">
            <a:extLst>
              <a:ext uri="{FF2B5EF4-FFF2-40B4-BE49-F238E27FC236}">
                <a16:creationId xmlns:a16="http://schemas.microsoft.com/office/drawing/2014/main" id="{8C3F7440-14CE-45C1-A348-BE7BFA1B9A3F}"/>
              </a:ext>
            </a:extLst>
          </p:cNvPr>
          <p:cNvSpPr/>
          <p:nvPr/>
        </p:nvSpPr>
        <p:spPr>
          <a:xfrm>
            <a:off x="6355080" y="2984500"/>
            <a:ext cx="4800600" cy="1996440"/>
          </a:xfrm>
          <a:prstGeom prst="rect">
            <a:avLst/>
          </a:prstGeom>
          <a:noFill/>
          <a:ln/>
        </p:spPr>
        <p:txBody>
          <a:bodyPr wrap="square" lIns="0" tIns="0" rIns="0" bIns="0" rtlCol="0" anchor="ctr"/>
          <a:lstStyle/>
          <a:p>
            <a:pPr marL="342909" indent="-342900">
              <a:spcAft>
                <a:spcPts val="600"/>
              </a:spcAft>
              <a:buFont typeface="Wingdings" pitchFamily="2" charset="2"/>
              <a:buChar char="ü"/>
              <a:defRPr sz="1650" b="0">
                <a:solidFill>
                  <a:srgbClr val="000000"/>
                </a:solidFill>
                <a:latin typeface="Arial"/>
                <a:ea typeface="Arial"/>
                <a:cs typeface="Arial"/>
              </a:defRPr>
            </a:pPr>
            <a:r>
              <a:rPr lang="el-GR" sz="2000" dirty="0" err="1">
                <a:solidFill>
                  <a:srgbClr val="000000"/>
                </a:solidFill>
                <a:latin typeface="Arial"/>
                <a:ea typeface="Arial"/>
                <a:cs typeface="Arial"/>
              </a:rPr>
              <a:t>Προβλεψιμότητα</a:t>
            </a:r>
            <a:r>
              <a:rPr lang="el-GR" sz="2000" dirty="0">
                <a:solidFill>
                  <a:srgbClr val="000000"/>
                </a:solidFill>
                <a:latin typeface="Arial"/>
                <a:ea typeface="Arial"/>
                <a:cs typeface="Arial"/>
              </a:rPr>
              <a:t> για ώριμες και νέες επενδύσεις.</a:t>
            </a:r>
          </a:p>
          <a:p>
            <a:pPr marL="342909" indent="-342900">
              <a:spcAft>
                <a:spcPts val="600"/>
              </a:spcAft>
              <a:buFont typeface="Wingdings" pitchFamily="2" charset="2"/>
              <a:buChar char="ü"/>
              <a:defRPr sz="1650" b="0">
                <a:solidFill>
                  <a:srgbClr val="000000"/>
                </a:solidFill>
                <a:latin typeface="Arial"/>
                <a:ea typeface="Arial"/>
                <a:cs typeface="Arial"/>
              </a:defRPr>
            </a:pPr>
            <a:r>
              <a:rPr lang="el-GR" sz="2000" dirty="0">
                <a:solidFill>
                  <a:srgbClr val="000000"/>
                </a:solidFill>
                <a:latin typeface="Arial"/>
                <a:ea typeface="Arial"/>
                <a:cs typeface="Arial"/>
              </a:rPr>
              <a:t>Προστασία τοπίου, φυσικού και πολιτιστικού κεφαλαίου</a:t>
            </a:r>
          </a:p>
          <a:p>
            <a:pPr marL="342909" indent="-342900">
              <a:spcAft>
                <a:spcPts val="600"/>
              </a:spcAft>
              <a:buFont typeface="Wingdings" pitchFamily="2" charset="2"/>
              <a:buChar char="ü"/>
              <a:defRPr sz="1650" b="0">
                <a:solidFill>
                  <a:srgbClr val="000000"/>
                </a:solidFill>
                <a:latin typeface="Arial"/>
                <a:ea typeface="Arial"/>
                <a:cs typeface="Arial"/>
              </a:defRPr>
            </a:pPr>
            <a:r>
              <a:rPr lang="el-GR" sz="2000" dirty="0">
                <a:solidFill>
                  <a:srgbClr val="000000"/>
                </a:solidFill>
                <a:latin typeface="Arial"/>
                <a:ea typeface="Arial"/>
                <a:cs typeface="Arial"/>
              </a:rPr>
              <a:t>ΕΧΠ με κοινωνική νομιμοποίηση: πάνω από 1000 φορείς, πολίτες, υπηρεσίες στις διαδικασίες διαβούλευσης</a:t>
            </a:r>
          </a:p>
        </p:txBody>
      </p:sp>
      <p:sp>
        <p:nvSpPr>
          <p:cNvPr id="11" name="Text 9">
            <a:extLst>
              <a:ext uri="{FF2B5EF4-FFF2-40B4-BE49-F238E27FC236}">
                <a16:creationId xmlns:a16="http://schemas.microsoft.com/office/drawing/2014/main" id="{75288ECA-5D39-AED0-874E-E7ED076EF92B}"/>
              </a:ext>
            </a:extLst>
          </p:cNvPr>
          <p:cNvSpPr/>
          <p:nvPr/>
        </p:nvSpPr>
        <p:spPr>
          <a:xfrm>
            <a:off x="11286909" y="6309360"/>
            <a:ext cx="548640" cy="320040"/>
          </a:xfrm>
          <a:prstGeom prst="rect">
            <a:avLst/>
          </a:prstGeom>
          <a:noFill/>
          <a:ln/>
        </p:spPr>
        <p:txBody>
          <a:bodyPr wrap="square" lIns="0" tIns="0" rIns="0" bIns="0" rtlCol="0" anchor="ctr"/>
          <a:lstStyle/>
          <a:p>
            <a:pPr marL="0" indent="0" algn="r">
              <a:buNone/>
            </a:pPr>
            <a:r>
              <a:rPr lang="el-GR" sz="1100" dirty="0">
                <a:solidFill>
                  <a:srgbClr val="44586B"/>
                </a:solidFill>
                <a:latin typeface="Arial" pitchFamily="34" charset="0"/>
                <a:cs typeface="Arial" pitchFamily="34" charset="-120"/>
              </a:rPr>
              <a:t>13</a:t>
            </a:r>
            <a:endParaRPr lang="en-US" sz="1100" dirty="0"/>
          </a:p>
        </p:txBody>
      </p:sp>
    </p:spTree>
    <p:extLst>
      <p:ext uri="{BB962C8B-B14F-4D97-AF65-F5344CB8AC3E}">
        <p14:creationId xmlns:p14="http://schemas.microsoft.com/office/powerpoint/2010/main" val="1170599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bg>
      <p:bgPr>
        <a:solidFill>
          <a:srgbClr val="0A2C48"/>
        </a:solidFill>
        <a:effectLst/>
      </p:bgPr>
    </p:bg>
    <p:spTree>
      <p:nvGrpSpPr>
        <p:cNvPr id="1" name=""/>
        <p:cNvGrpSpPr/>
        <p:nvPr/>
      </p:nvGrpSpPr>
      <p:grpSpPr>
        <a:xfrm>
          <a:off x="0" y="0"/>
          <a:ext cx="0" cy="0"/>
          <a:chOff x="0" y="0"/>
          <a:chExt cx="0" cy="0"/>
        </a:xfrm>
      </p:grpSpPr>
      <p:sp>
        <p:nvSpPr>
          <p:cNvPr id="2" name="Text 0"/>
          <p:cNvSpPr/>
          <p:nvPr/>
        </p:nvSpPr>
        <p:spPr>
          <a:xfrm>
            <a:off x="822960" y="759460"/>
            <a:ext cx="9144000" cy="457200"/>
          </a:xfrm>
          <a:prstGeom prst="rect">
            <a:avLst/>
          </a:prstGeom>
          <a:noFill/>
          <a:ln/>
        </p:spPr>
        <p:txBody>
          <a:bodyPr wrap="square" lIns="0" tIns="0" rIns="0" bIns="0" rtlCol="0" anchor="ctr"/>
          <a:lstStyle/>
          <a:p>
            <a:pPr marL="0" indent="0">
              <a:buNone/>
            </a:pPr>
            <a:r>
              <a:rPr lang="en-US" sz="1500" b="1" kern="0" spc="200" dirty="0">
                <a:solidFill>
                  <a:srgbClr val="C9A24B"/>
                </a:solidFill>
                <a:latin typeface="Arial" pitchFamily="34" charset="0"/>
                <a:ea typeface="Arial" pitchFamily="34" charset="-122"/>
                <a:cs typeface="Arial" pitchFamily="34" charset="-120"/>
              </a:rPr>
              <a:t>ΕΛΛΑΔΑ 2030</a:t>
            </a:r>
            <a:endParaRPr lang="en-US" sz="1500" dirty="0"/>
          </a:p>
        </p:txBody>
      </p:sp>
      <p:sp>
        <p:nvSpPr>
          <p:cNvPr id="3" name="Text 1"/>
          <p:cNvSpPr/>
          <p:nvPr/>
        </p:nvSpPr>
        <p:spPr>
          <a:xfrm>
            <a:off x="822960" y="1102360"/>
            <a:ext cx="10241280" cy="1069340"/>
          </a:xfrm>
          <a:prstGeom prst="rect">
            <a:avLst/>
          </a:prstGeom>
          <a:noFill/>
          <a:ln/>
        </p:spPr>
        <p:txBody>
          <a:bodyPr wrap="square" lIns="0" tIns="0" rIns="0" bIns="0" rtlCol="0" anchor="ctr"/>
          <a:lstStyle/>
          <a:p>
            <a:pPr marL="0" indent="0">
              <a:lnSpc>
                <a:spcPts val="4400"/>
              </a:lnSpc>
              <a:buNone/>
            </a:pPr>
            <a:r>
              <a:rPr lang="en-US" sz="3600" b="1" dirty="0" err="1">
                <a:solidFill>
                  <a:srgbClr val="FFFFFF"/>
                </a:solidFill>
                <a:latin typeface="Arial" pitchFamily="34" charset="0"/>
                <a:ea typeface="Arial" pitchFamily="34" charset="-122"/>
                <a:cs typeface="Arial" pitchFamily="34" charset="-120"/>
              </a:rPr>
              <a:t>Πρότυ</a:t>
            </a:r>
            <a:r>
              <a:rPr lang="en-US" sz="3600" b="1" dirty="0">
                <a:solidFill>
                  <a:srgbClr val="FFFFFF"/>
                </a:solidFill>
                <a:latin typeface="Arial" pitchFamily="34" charset="0"/>
                <a:ea typeface="Arial" pitchFamily="34" charset="-122"/>
                <a:cs typeface="Arial" pitchFamily="34" charset="-120"/>
              </a:rPr>
              <a:t>π</a:t>
            </a:r>
            <a:r>
              <a:rPr lang="en-US" sz="3600" b="1" dirty="0" err="1">
                <a:solidFill>
                  <a:srgbClr val="FFFFFF"/>
                </a:solidFill>
                <a:latin typeface="Arial" pitchFamily="34" charset="0"/>
                <a:ea typeface="Arial" pitchFamily="34" charset="-122"/>
                <a:cs typeface="Arial" pitchFamily="34" charset="-120"/>
              </a:rPr>
              <a:t>ο</a:t>
            </a:r>
            <a:r>
              <a:rPr lang="en-US" sz="3600" b="1" dirty="0">
                <a:solidFill>
                  <a:srgbClr val="FFFFFF"/>
                </a:solidFill>
                <a:latin typeface="Arial" pitchFamily="34" charset="0"/>
                <a:ea typeface="Arial" pitchFamily="34" charset="-122"/>
                <a:cs typeface="Arial" pitchFamily="34" charset="-120"/>
              </a:rPr>
              <a:t> β</a:t>
            </a:r>
            <a:r>
              <a:rPr lang="en-US" sz="3600" b="1" dirty="0" err="1">
                <a:solidFill>
                  <a:srgbClr val="FFFFFF"/>
                </a:solidFill>
                <a:latin typeface="Arial" pitchFamily="34" charset="0"/>
                <a:ea typeface="Arial" pitchFamily="34" charset="-122"/>
                <a:cs typeface="Arial" pitchFamily="34" charset="-120"/>
              </a:rPr>
              <a:t>ιωσιμότητ</a:t>
            </a:r>
            <a:r>
              <a:rPr lang="en-US" sz="3600" b="1" dirty="0">
                <a:solidFill>
                  <a:srgbClr val="FFFFFF"/>
                </a:solidFill>
                <a:latin typeface="Arial" pitchFamily="34" charset="0"/>
                <a:ea typeface="Arial" pitchFamily="34" charset="-122"/>
                <a:cs typeface="Arial" pitchFamily="34" charset="-120"/>
              </a:rPr>
              <a:t>α</a:t>
            </a:r>
            <a:r>
              <a:rPr lang="en-US" sz="3600" b="1" dirty="0" err="1">
                <a:solidFill>
                  <a:srgbClr val="FFFFFF"/>
                </a:solidFill>
                <a:latin typeface="Arial" pitchFamily="34" charset="0"/>
                <a:ea typeface="Arial" pitchFamily="34" charset="-122"/>
                <a:cs typeface="Arial" pitchFamily="34" charset="-120"/>
              </a:rPr>
              <a:t>ς</a:t>
            </a:r>
            <a:r>
              <a:rPr lang="el-GR" sz="3600" dirty="0"/>
              <a:t> </a:t>
            </a:r>
            <a:r>
              <a:rPr lang="en-US" sz="3600" b="1" dirty="0" err="1">
                <a:solidFill>
                  <a:srgbClr val="FFFFFF"/>
                </a:solidFill>
                <a:latin typeface="Arial" pitchFamily="34" charset="0"/>
                <a:ea typeface="Arial" pitchFamily="34" charset="-122"/>
                <a:cs typeface="Arial" pitchFamily="34" charset="-120"/>
              </a:rPr>
              <a:t>κ</a:t>
            </a:r>
            <a:r>
              <a:rPr lang="en-US" sz="3600" b="1" dirty="0">
                <a:solidFill>
                  <a:srgbClr val="FFFFFF"/>
                </a:solidFill>
                <a:latin typeface="Arial" pitchFamily="34" charset="0"/>
                <a:ea typeface="Arial" pitchFamily="34" charset="-122"/>
                <a:cs typeface="Arial" pitchFamily="34" charset="-120"/>
              </a:rPr>
              <a:t>α</a:t>
            </a:r>
            <a:r>
              <a:rPr lang="en-US" sz="3600" b="1" dirty="0" err="1">
                <a:solidFill>
                  <a:srgbClr val="FFFFFF"/>
                </a:solidFill>
                <a:latin typeface="Arial" pitchFamily="34" charset="0"/>
                <a:ea typeface="Arial" pitchFamily="34" charset="-122"/>
                <a:cs typeface="Arial" pitchFamily="34" charset="-120"/>
              </a:rPr>
              <a:t>ι</a:t>
            </a:r>
            <a:r>
              <a:rPr lang="en-US" sz="3600" b="1" dirty="0">
                <a:solidFill>
                  <a:srgbClr val="FFFFFF"/>
                </a:solidFill>
                <a:latin typeface="Arial" pitchFamily="34" charset="0"/>
                <a:ea typeface="Arial" pitchFamily="34" charset="-122"/>
                <a:cs typeface="Arial" pitchFamily="34" charset="-120"/>
              </a:rPr>
              <a:t> δίκαιης ανάπτυξης</a:t>
            </a:r>
            <a:endParaRPr lang="en-US" sz="3600" dirty="0"/>
          </a:p>
        </p:txBody>
      </p:sp>
      <p:sp>
        <p:nvSpPr>
          <p:cNvPr id="4" name="Text 2"/>
          <p:cNvSpPr/>
          <p:nvPr/>
        </p:nvSpPr>
        <p:spPr>
          <a:xfrm>
            <a:off x="822960" y="2273300"/>
            <a:ext cx="9883140" cy="2207260"/>
          </a:xfrm>
          <a:prstGeom prst="rect">
            <a:avLst/>
          </a:prstGeom>
          <a:noFill/>
          <a:ln/>
        </p:spPr>
        <p:txBody>
          <a:bodyPr wrap="square" lIns="0" tIns="0" rIns="0" bIns="0" rtlCol="0" anchor="ctr"/>
          <a:lstStyle/>
          <a:p>
            <a:pPr>
              <a:lnSpc>
                <a:spcPct val="105000"/>
              </a:lnSpc>
              <a:defRPr sz="3600" b="1">
                <a:solidFill>
                  <a:srgbClr val="000000"/>
                </a:solidFill>
                <a:latin typeface="Arial"/>
                <a:ea typeface="Arial"/>
                <a:cs typeface="Arial"/>
              </a:defRPr>
            </a:pPr>
            <a:r>
              <a:rPr lang="el-GR" sz="1700" b="1" dirty="0">
                <a:solidFill>
                  <a:schemeClr val="bg1"/>
                </a:solidFill>
                <a:latin typeface="Arial"/>
                <a:ea typeface="Arial"/>
                <a:cs typeface="Arial"/>
              </a:rPr>
              <a:t>Το νέο Πλαίσιο αλλάζει την φιλοσοφία της τουριστικής πολιτικής και του επενδυτικού μοντέλου.</a:t>
            </a:r>
          </a:p>
          <a:p>
            <a:pPr>
              <a:lnSpc>
                <a:spcPct val="105000"/>
              </a:lnSpc>
              <a:defRPr sz="3600" b="1">
                <a:solidFill>
                  <a:srgbClr val="000000"/>
                </a:solidFill>
                <a:latin typeface="Arial"/>
                <a:ea typeface="Arial"/>
                <a:cs typeface="Arial"/>
              </a:defRPr>
            </a:pPr>
            <a:endParaRPr lang="el-GR" sz="1700" b="1" dirty="0">
              <a:solidFill>
                <a:schemeClr val="bg1"/>
              </a:solidFill>
              <a:latin typeface="Arial"/>
              <a:ea typeface="Arial"/>
              <a:cs typeface="Arial"/>
            </a:endParaRPr>
          </a:p>
          <a:p>
            <a:pPr>
              <a:lnSpc>
                <a:spcPct val="105000"/>
              </a:lnSpc>
              <a:defRPr sz="3600" b="1">
                <a:solidFill>
                  <a:srgbClr val="000000"/>
                </a:solidFill>
                <a:latin typeface="Arial"/>
                <a:ea typeface="Arial"/>
                <a:cs typeface="Arial"/>
              </a:defRPr>
            </a:pPr>
            <a:r>
              <a:rPr lang="el-GR" sz="1700" dirty="0">
                <a:solidFill>
                  <a:schemeClr val="bg1"/>
                </a:solidFill>
                <a:latin typeface="Arial"/>
                <a:ea typeface="Arial"/>
                <a:cs typeface="Arial"/>
              </a:rPr>
              <a:t>Το ΕΧΠ Τουρισμού:</a:t>
            </a:r>
          </a:p>
          <a:p>
            <a:pPr>
              <a:lnSpc>
                <a:spcPct val="105000"/>
              </a:lnSpc>
              <a:defRPr sz="3600" b="1">
                <a:solidFill>
                  <a:srgbClr val="000000"/>
                </a:solidFill>
                <a:latin typeface="Arial"/>
                <a:ea typeface="Arial"/>
                <a:cs typeface="Arial"/>
              </a:defRPr>
            </a:pPr>
            <a:r>
              <a:rPr lang="el-GR" sz="1700" dirty="0">
                <a:solidFill>
                  <a:schemeClr val="bg1"/>
                </a:solidFill>
                <a:latin typeface="Arial"/>
                <a:ea typeface="Arial"/>
                <a:cs typeface="Arial"/>
              </a:rPr>
              <a:t> </a:t>
            </a:r>
          </a:p>
          <a:p>
            <a:pPr marL="285750" indent="-285750">
              <a:lnSpc>
                <a:spcPct val="105000"/>
              </a:lnSpc>
              <a:buFont typeface="Wingdings" pitchFamily="2" charset="2"/>
              <a:buChar char="ü"/>
              <a:defRPr sz="3600" b="1">
                <a:solidFill>
                  <a:srgbClr val="000000"/>
                </a:solidFill>
                <a:latin typeface="Arial"/>
                <a:ea typeface="Arial"/>
                <a:cs typeface="Arial"/>
              </a:defRPr>
            </a:pPr>
            <a:r>
              <a:rPr lang="el-GR" sz="1700" dirty="0">
                <a:solidFill>
                  <a:schemeClr val="bg1"/>
                </a:solidFill>
                <a:latin typeface="Arial"/>
                <a:ea typeface="Arial"/>
                <a:cs typeface="Arial"/>
              </a:rPr>
              <a:t>υποστηρίζει τη βιώσιμη τουριστική δραστηριότητα, </a:t>
            </a:r>
          </a:p>
          <a:p>
            <a:pPr marL="285750" indent="-285750">
              <a:lnSpc>
                <a:spcPct val="105000"/>
              </a:lnSpc>
              <a:buFont typeface="Wingdings" pitchFamily="2" charset="2"/>
              <a:buChar char="ü"/>
              <a:defRPr sz="3600" b="1">
                <a:solidFill>
                  <a:srgbClr val="000000"/>
                </a:solidFill>
                <a:latin typeface="Arial"/>
                <a:ea typeface="Arial"/>
                <a:cs typeface="Arial"/>
              </a:defRPr>
            </a:pPr>
            <a:r>
              <a:rPr lang="el-GR" sz="1700" dirty="0">
                <a:solidFill>
                  <a:schemeClr val="bg1"/>
                </a:solidFill>
                <a:latin typeface="Arial"/>
                <a:ea typeface="Arial"/>
                <a:cs typeface="Arial"/>
              </a:rPr>
              <a:t>σέβεται το φυσικό, πολιτιστικό και κοινωνικό περιβάλλον και </a:t>
            </a:r>
          </a:p>
          <a:p>
            <a:pPr marL="285750" indent="-285750">
              <a:lnSpc>
                <a:spcPct val="105000"/>
              </a:lnSpc>
              <a:buFont typeface="Wingdings" pitchFamily="2" charset="2"/>
              <a:buChar char="ü"/>
              <a:defRPr sz="3600" b="1">
                <a:solidFill>
                  <a:srgbClr val="000000"/>
                </a:solidFill>
                <a:latin typeface="Arial"/>
                <a:ea typeface="Arial"/>
                <a:cs typeface="Arial"/>
              </a:defRPr>
            </a:pPr>
            <a:r>
              <a:rPr lang="el-GR" sz="1700" dirty="0">
                <a:solidFill>
                  <a:schemeClr val="bg1"/>
                </a:solidFill>
                <a:latin typeface="Arial"/>
                <a:ea typeface="Arial"/>
                <a:cs typeface="Arial"/>
              </a:rPr>
              <a:t>συντονίζει τις χρήσεις στον χώρο με τα Πλαίσια ΑΠΕ και Βιομηχανίας</a:t>
            </a:r>
            <a:r>
              <a:rPr lang="el-GR" sz="1600" dirty="0">
                <a:solidFill>
                  <a:schemeClr val="bg1"/>
                </a:solidFill>
                <a:latin typeface="Arial"/>
                <a:ea typeface="Arial"/>
                <a:cs typeface="Arial"/>
              </a:rPr>
              <a:t>.</a:t>
            </a:r>
          </a:p>
          <a:p>
            <a:pPr>
              <a:lnSpc>
                <a:spcPct val="105000"/>
              </a:lnSpc>
              <a:defRPr sz="3600" b="1">
                <a:solidFill>
                  <a:srgbClr val="000000"/>
                </a:solidFill>
                <a:latin typeface="Arial"/>
                <a:ea typeface="Arial"/>
                <a:cs typeface="Arial"/>
              </a:defRPr>
            </a:pPr>
            <a:endParaRPr lang="el-GR" sz="1600" b="1" dirty="0">
              <a:solidFill>
                <a:schemeClr val="bg1"/>
              </a:solidFill>
              <a:latin typeface="Arial"/>
              <a:ea typeface="Arial"/>
              <a:cs typeface="Arial"/>
            </a:endParaRPr>
          </a:p>
          <a:p>
            <a:pPr>
              <a:lnSpc>
                <a:spcPct val="105000"/>
              </a:lnSpc>
              <a:defRPr sz="3600" b="1">
                <a:solidFill>
                  <a:srgbClr val="000000"/>
                </a:solidFill>
                <a:latin typeface="Arial"/>
                <a:ea typeface="Arial"/>
                <a:cs typeface="Arial"/>
              </a:defRPr>
            </a:pPr>
            <a:endParaRPr lang="el-GR" sz="1600" b="1" dirty="0">
              <a:solidFill>
                <a:schemeClr val="bg1"/>
              </a:solidFill>
              <a:latin typeface="Arial"/>
              <a:ea typeface="Arial"/>
              <a:cs typeface="Arial"/>
            </a:endParaRPr>
          </a:p>
        </p:txBody>
      </p:sp>
      <p:sp>
        <p:nvSpPr>
          <p:cNvPr id="5" name="Shape 3"/>
          <p:cNvSpPr/>
          <p:nvPr/>
        </p:nvSpPr>
        <p:spPr>
          <a:xfrm>
            <a:off x="822960" y="4846320"/>
            <a:ext cx="2478024" cy="548640"/>
          </a:xfrm>
          <a:prstGeom prst="rect">
            <a:avLst/>
          </a:prstGeom>
          <a:solidFill>
            <a:srgbClr val="13486F"/>
          </a:solidFill>
          <a:ln w="12700">
            <a:solidFill>
              <a:srgbClr val="C9A24B"/>
            </a:solidFill>
            <a:prstDash val="solid"/>
          </a:ln>
        </p:spPr>
      </p:sp>
      <p:sp>
        <p:nvSpPr>
          <p:cNvPr id="6" name="Text 4"/>
          <p:cNvSpPr/>
          <p:nvPr/>
        </p:nvSpPr>
        <p:spPr>
          <a:xfrm>
            <a:off x="822960" y="4846320"/>
            <a:ext cx="2478024" cy="548640"/>
          </a:xfrm>
          <a:prstGeom prst="rect">
            <a:avLst/>
          </a:prstGeom>
          <a:noFill/>
          <a:ln/>
        </p:spPr>
        <p:txBody>
          <a:bodyPr wrap="square" lIns="0" tIns="0" rIns="0" bIns="0" rtlCol="0" anchor="ctr"/>
          <a:lstStyle/>
          <a:p>
            <a:pPr marL="0" indent="0" algn="ctr">
              <a:buNone/>
            </a:pPr>
            <a:r>
              <a:rPr lang="en-US" sz="1300" b="1" dirty="0">
                <a:solidFill>
                  <a:srgbClr val="FFFFFF"/>
                </a:solidFill>
                <a:latin typeface="Arial" pitchFamily="34" charset="0"/>
                <a:ea typeface="Arial" pitchFamily="34" charset="-122"/>
                <a:cs typeface="Arial" pitchFamily="34" charset="-120"/>
              </a:rPr>
              <a:t>Ισόρροπη ανάπτυξη</a:t>
            </a:r>
            <a:endParaRPr lang="en-US" sz="1300" dirty="0"/>
          </a:p>
        </p:txBody>
      </p:sp>
      <p:sp>
        <p:nvSpPr>
          <p:cNvPr id="7" name="Shape 5"/>
          <p:cNvSpPr/>
          <p:nvPr/>
        </p:nvSpPr>
        <p:spPr>
          <a:xfrm>
            <a:off x="3575304" y="4846320"/>
            <a:ext cx="2715768" cy="548640"/>
          </a:xfrm>
          <a:prstGeom prst="rect">
            <a:avLst/>
          </a:prstGeom>
          <a:solidFill>
            <a:srgbClr val="13486F"/>
          </a:solidFill>
          <a:ln w="12700">
            <a:solidFill>
              <a:srgbClr val="C9A24B"/>
            </a:solidFill>
            <a:prstDash val="solid"/>
          </a:ln>
        </p:spPr>
      </p:sp>
      <p:sp>
        <p:nvSpPr>
          <p:cNvPr id="8" name="Text 6"/>
          <p:cNvSpPr/>
          <p:nvPr/>
        </p:nvSpPr>
        <p:spPr>
          <a:xfrm>
            <a:off x="3575304" y="4846320"/>
            <a:ext cx="2715768" cy="548640"/>
          </a:xfrm>
          <a:prstGeom prst="rect">
            <a:avLst/>
          </a:prstGeom>
          <a:noFill/>
          <a:ln/>
        </p:spPr>
        <p:txBody>
          <a:bodyPr wrap="square" lIns="0" tIns="0" rIns="0" bIns="0" rtlCol="0" anchor="ctr"/>
          <a:lstStyle/>
          <a:p>
            <a:pPr marL="0" indent="0" algn="ctr">
              <a:buNone/>
            </a:pPr>
            <a:r>
              <a:rPr lang="en-US" sz="1300" b="1" dirty="0">
                <a:solidFill>
                  <a:srgbClr val="FFFFFF"/>
                </a:solidFill>
                <a:latin typeface="Arial" pitchFamily="34" charset="0"/>
                <a:ea typeface="Arial" pitchFamily="34" charset="-122"/>
                <a:cs typeface="Arial" pitchFamily="34" charset="-120"/>
              </a:rPr>
              <a:t>Επενδυτική ασφάλεια</a:t>
            </a:r>
            <a:endParaRPr lang="en-US" sz="1300" dirty="0"/>
          </a:p>
        </p:txBody>
      </p:sp>
      <p:sp>
        <p:nvSpPr>
          <p:cNvPr id="9" name="Shape 7"/>
          <p:cNvSpPr/>
          <p:nvPr/>
        </p:nvSpPr>
        <p:spPr>
          <a:xfrm>
            <a:off x="6565392" y="4846320"/>
            <a:ext cx="2596896" cy="548640"/>
          </a:xfrm>
          <a:prstGeom prst="rect">
            <a:avLst/>
          </a:prstGeom>
          <a:solidFill>
            <a:srgbClr val="13486F"/>
          </a:solidFill>
          <a:ln w="12700">
            <a:solidFill>
              <a:srgbClr val="C9A24B"/>
            </a:solidFill>
            <a:prstDash val="solid"/>
          </a:ln>
        </p:spPr>
      </p:sp>
      <p:sp>
        <p:nvSpPr>
          <p:cNvPr id="10" name="Text 8"/>
          <p:cNvSpPr/>
          <p:nvPr/>
        </p:nvSpPr>
        <p:spPr>
          <a:xfrm>
            <a:off x="6565392" y="4846320"/>
            <a:ext cx="2596896" cy="548640"/>
          </a:xfrm>
          <a:prstGeom prst="rect">
            <a:avLst/>
          </a:prstGeom>
          <a:noFill/>
          <a:ln/>
        </p:spPr>
        <p:txBody>
          <a:bodyPr wrap="square" lIns="0" tIns="0" rIns="0" bIns="0" rtlCol="0" anchor="ctr"/>
          <a:lstStyle/>
          <a:p>
            <a:pPr marL="0" indent="0" algn="ctr">
              <a:buNone/>
            </a:pPr>
            <a:r>
              <a:rPr lang="en-US" sz="1300" b="1" dirty="0">
                <a:solidFill>
                  <a:srgbClr val="FFFFFF"/>
                </a:solidFill>
                <a:latin typeface="Arial" pitchFamily="34" charset="0"/>
                <a:ea typeface="Arial" pitchFamily="34" charset="-122"/>
                <a:cs typeface="Arial" pitchFamily="34" charset="-120"/>
              </a:rPr>
              <a:t>Ελληνική φιλοξενία</a:t>
            </a:r>
            <a:endParaRPr lang="en-US" sz="1300" dirty="0"/>
          </a:p>
        </p:txBody>
      </p:sp>
      <p:sp>
        <p:nvSpPr>
          <p:cNvPr id="13" name="Text 0">
            <a:extLst>
              <a:ext uri="{FF2B5EF4-FFF2-40B4-BE49-F238E27FC236}">
                <a16:creationId xmlns:a16="http://schemas.microsoft.com/office/drawing/2014/main" id="{CDFC4611-F601-6C24-94C7-8EA24CB5284F}"/>
              </a:ext>
            </a:extLst>
          </p:cNvPr>
          <p:cNvSpPr/>
          <p:nvPr/>
        </p:nvSpPr>
        <p:spPr>
          <a:xfrm>
            <a:off x="3857841" y="5852160"/>
            <a:ext cx="9144000" cy="457200"/>
          </a:xfrm>
          <a:prstGeom prst="rect">
            <a:avLst/>
          </a:prstGeom>
          <a:noFill/>
          <a:ln/>
        </p:spPr>
        <p:txBody>
          <a:bodyPr wrap="square" lIns="0" tIns="0" rIns="0" bIns="0" rtlCol="0" anchor="ctr"/>
          <a:lstStyle/>
          <a:p>
            <a:pPr marL="0" indent="0">
              <a:buNone/>
            </a:pPr>
            <a:r>
              <a:rPr lang="el-GR" sz="1500" b="1" kern="0" spc="200" dirty="0">
                <a:solidFill>
                  <a:srgbClr val="C9A24B"/>
                </a:solidFill>
                <a:latin typeface="Arial" pitchFamily="34" charset="0"/>
                <a:ea typeface="Arial" pitchFamily="34" charset="-122"/>
                <a:cs typeface="Arial" pitchFamily="34" charset="-120"/>
              </a:rPr>
              <a:t>ΥΠΟΥΡΓΕΙΟ ΠΕΡΙΒΑΛΛΟΝΤΟΣ ΚΑΙ ΕΝΕΡΓΕΙΑΣ - ΑΥΓΟΥΣΤΟΣ 2026</a:t>
            </a:r>
            <a:endParaRPr lang="en-US" sz="1500" dirty="0"/>
          </a:p>
        </p:txBody>
      </p:sp>
      <p:sp>
        <p:nvSpPr>
          <p:cNvPr id="11" name="Text 21">
            <a:extLst>
              <a:ext uri="{FF2B5EF4-FFF2-40B4-BE49-F238E27FC236}">
                <a16:creationId xmlns:a16="http://schemas.microsoft.com/office/drawing/2014/main" id="{E6569551-C4F5-8883-330A-3313521620BE}"/>
              </a:ext>
            </a:extLst>
          </p:cNvPr>
          <p:cNvSpPr/>
          <p:nvPr/>
        </p:nvSpPr>
        <p:spPr>
          <a:xfrm>
            <a:off x="11274552" y="6309360"/>
            <a:ext cx="548640" cy="320040"/>
          </a:xfrm>
          <a:prstGeom prst="rect">
            <a:avLst/>
          </a:prstGeom>
          <a:noFill/>
          <a:ln/>
        </p:spPr>
        <p:txBody>
          <a:bodyPr wrap="square" lIns="0" tIns="0" rIns="0" bIns="0" rtlCol="0" anchor="ctr"/>
          <a:lstStyle/>
          <a:p>
            <a:pPr marL="0" indent="0" algn="r">
              <a:buNone/>
            </a:pPr>
            <a:r>
              <a:rPr lang="el-GR" sz="1100" dirty="0">
                <a:solidFill>
                  <a:schemeClr val="bg1"/>
                </a:solidFill>
                <a:latin typeface="Arial" pitchFamily="34" charset="0"/>
                <a:ea typeface="Arial" pitchFamily="34" charset="-122"/>
                <a:cs typeface="Arial" pitchFamily="34" charset="-120"/>
              </a:rPr>
              <a:t>14</a:t>
            </a:r>
            <a:endParaRPr lang="en-US" sz="11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9144000" cy="365760"/>
          </a:xfrm>
          <a:prstGeom prst="rect">
            <a:avLst/>
          </a:prstGeom>
          <a:noFill/>
          <a:ln/>
        </p:spPr>
        <p:txBody>
          <a:bodyPr wrap="square" lIns="0" tIns="0" rIns="0" bIns="0" rtlCol="0" anchor="ctr"/>
          <a:lstStyle/>
          <a:p>
            <a:pPr marL="0" indent="0">
              <a:buNone/>
            </a:pPr>
            <a:r>
              <a:rPr lang="en-US" sz="1200" b="1" kern="0" spc="200" dirty="0">
                <a:solidFill>
                  <a:srgbClr val="C9A24B"/>
                </a:solidFill>
                <a:latin typeface="Arial" pitchFamily="34" charset="0"/>
                <a:ea typeface="Arial" pitchFamily="34" charset="-122"/>
                <a:cs typeface="Arial" pitchFamily="34" charset="-120"/>
              </a:rPr>
              <a:t>ΓΙΑΤΊ </a:t>
            </a:r>
            <a:r>
              <a:rPr lang="el-GR" sz="1200" b="1" kern="0" spc="200" dirty="0">
                <a:solidFill>
                  <a:srgbClr val="C9A24B"/>
                </a:solidFill>
                <a:latin typeface="Arial" pitchFamily="34" charset="0"/>
                <a:ea typeface="Arial" pitchFamily="34" charset="-122"/>
                <a:cs typeface="Arial" pitchFamily="34" charset="-120"/>
              </a:rPr>
              <a:t>ΗΤΑΝ ΑΠΑΡΑΙΤΗΤΟ ΤΟ ΕΧΠ-Τ</a:t>
            </a:r>
            <a:endParaRPr lang="en-US" sz="1200" dirty="0"/>
          </a:p>
        </p:txBody>
      </p:sp>
      <p:sp>
        <p:nvSpPr>
          <p:cNvPr id="3" name="Text 1"/>
          <p:cNvSpPr/>
          <p:nvPr/>
        </p:nvSpPr>
        <p:spPr>
          <a:xfrm>
            <a:off x="548640" y="822960"/>
            <a:ext cx="10789920" cy="914400"/>
          </a:xfrm>
          <a:prstGeom prst="rect">
            <a:avLst/>
          </a:prstGeom>
          <a:noFill/>
          <a:ln/>
        </p:spPr>
        <p:txBody>
          <a:bodyPr wrap="square" lIns="0" tIns="0" rIns="0" bIns="0" rtlCol="0" anchor="ctr"/>
          <a:lstStyle/>
          <a:p>
            <a:pPr marL="0" indent="0">
              <a:lnSpc>
                <a:spcPts val="3600"/>
              </a:lnSpc>
              <a:buNone/>
            </a:pPr>
            <a:r>
              <a:rPr lang="en-US" sz="3200" b="1" dirty="0">
                <a:solidFill>
                  <a:srgbClr val="0E3A5F"/>
                </a:solidFill>
                <a:latin typeface="Arial" pitchFamily="34" charset="0"/>
                <a:ea typeface="Arial" pitchFamily="34" charset="-122"/>
                <a:cs typeface="Arial" pitchFamily="34" charset="-120"/>
              </a:rPr>
              <a:t>Μια πυξίδα για τον τουρισμό</a:t>
            </a:r>
            <a:endParaRPr lang="en-US" sz="3200" dirty="0"/>
          </a:p>
        </p:txBody>
      </p:sp>
      <p:sp>
        <p:nvSpPr>
          <p:cNvPr id="4" name="Shape 2"/>
          <p:cNvSpPr/>
          <p:nvPr/>
        </p:nvSpPr>
        <p:spPr>
          <a:xfrm>
            <a:off x="548640" y="2103120"/>
            <a:ext cx="5120640" cy="1828800"/>
          </a:xfrm>
          <a:prstGeom prst="rect">
            <a:avLst/>
          </a:prstGeom>
          <a:solidFill>
            <a:srgbClr val="EEF2F6"/>
          </a:solidFill>
          <a:ln/>
        </p:spPr>
      </p:sp>
      <p:sp>
        <p:nvSpPr>
          <p:cNvPr id="5" name="Text 3"/>
          <p:cNvSpPr/>
          <p:nvPr/>
        </p:nvSpPr>
        <p:spPr>
          <a:xfrm>
            <a:off x="868680" y="2228850"/>
            <a:ext cx="4480560" cy="411480"/>
          </a:xfrm>
          <a:prstGeom prst="rect">
            <a:avLst/>
          </a:prstGeom>
          <a:noFill/>
          <a:ln/>
        </p:spPr>
        <p:txBody>
          <a:bodyPr wrap="square" lIns="0" tIns="0" rIns="0" bIns="0" rtlCol="0" anchor="ctr"/>
          <a:lstStyle/>
          <a:p>
            <a:pPr marL="0" indent="0">
              <a:buNone/>
            </a:pPr>
            <a:r>
              <a:rPr lang="el-GR" sz="1700" b="1" dirty="0">
                <a:solidFill>
                  <a:srgbClr val="0E3A5F"/>
                </a:solidFill>
                <a:latin typeface="Arial" pitchFamily="34" charset="0"/>
                <a:ea typeface="Arial" pitchFamily="34" charset="-122"/>
                <a:cs typeface="Arial" pitchFamily="34" charset="-120"/>
              </a:rPr>
              <a:t>Κλείνει το θεσμικό </a:t>
            </a:r>
            <a:r>
              <a:rPr lang="en-US" sz="1700" b="1" dirty="0" err="1">
                <a:solidFill>
                  <a:srgbClr val="0E3A5F"/>
                </a:solidFill>
                <a:latin typeface="Arial" pitchFamily="34" charset="0"/>
                <a:ea typeface="Arial" pitchFamily="34" charset="-122"/>
                <a:cs typeface="Arial" pitchFamily="34" charset="-120"/>
              </a:rPr>
              <a:t>κενό</a:t>
            </a:r>
            <a:r>
              <a:rPr lang="el-GR" sz="1700" b="1" dirty="0">
                <a:solidFill>
                  <a:srgbClr val="0E3A5F"/>
                </a:solidFill>
                <a:latin typeface="Arial" pitchFamily="34" charset="0"/>
                <a:ea typeface="Arial" pitchFamily="34" charset="-122"/>
                <a:cs typeface="Arial" pitchFamily="34" charset="-120"/>
              </a:rPr>
              <a:t>, με σαφείς κανόνες</a:t>
            </a:r>
            <a:endParaRPr lang="en-US" sz="1700" dirty="0"/>
          </a:p>
        </p:txBody>
      </p:sp>
      <p:sp>
        <p:nvSpPr>
          <p:cNvPr id="6" name="Text 4"/>
          <p:cNvSpPr/>
          <p:nvPr/>
        </p:nvSpPr>
        <p:spPr>
          <a:xfrm>
            <a:off x="868680" y="2788920"/>
            <a:ext cx="4480560" cy="914400"/>
          </a:xfrm>
          <a:prstGeom prst="rect">
            <a:avLst/>
          </a:prstGeom>
          <a:noFill/>
          <a:ln/>
        </p:spPr>
        <p:txBody>
          <a:bodyPr wrap="square" lIns="0" tIns="0" rIns="0" bIns="0" rtlCol="0" anchor="ctr"/>
          <a:lstStyle/>
          <a:p>
            <a:pPr marL="0" indent="0">
              <a:lnSpc>
                <a:spcPts val="1900"/>
              </a:lnSpc>
              <a:buNone/>
            </a:pPr>
            <a:r>
              <a:rPr lang="en-US" sz="1400" dirty="0">
                <a:solidFill>
                  <a:srgbClr val="44586B"/>
                </a:solidFill>
                <a:latin typeface="Arial" pitchFamily="34" charset="0"/>
                <a:ea typeface="Arial" pitchFamily="34" charset="-122"/>
                <a:cs typeface="Arial" pitchFamily="34" charset="-120"/>
              </a:rPr>
              <a:t>Για πρώτη φορά η χώρα αποκτά ενιαίο σύστημα κανόνων για τον </a:t>
            </a:r>
            <a:r>
              <a:rPr lang="en-US" sz="1400" dirty="0" err="1">
                <a:solidFill>
                  <a:srgbClr val="44586B"/>
                </a:solidFill>
                <a:latin typeface="Arial" pitchFamily="34" charset="0"/>
                <a:ea typeface="Arial" pitchFamily="34" charset="-122"/>
                <a:cs typeface="Arial" pitchFamily="34" charset="-120"/>
              </a:rPr>
              <a:t>τουρισμό</a:t>
            </a:r>
            <a:r>
              <a:rPr lang="en-US" sz="1400" dirty="0">
                <a:solidFill>
                  <a:srgbClr val="44586B"/>
                </a:solidFill>
                <a:latin typeface="Arial" pitchFamily="34" charset="0"/>
                <a:ea typeface="Arial" pitchFamily="34" charset="-122"/>
                <a:cs typeface="Arial" pitchFamily="34" charset="-120"/>
              </a:rPr>
              <a:t>.</a:t>
            </a:r>
            <a:endParaRPr lang="el-GR" sz="1400" dirty="0">
              <a:solidFill>
                <a:srgbClr val="44586B"/>
              </a:solidFill>
              <a:latin typeface="Arial" pitchFamily="34" charset="0"/>
              <a:ea typeface="Arial" pitchFamily="34" charset="-122"/>
              <a:cs typeface="Arial" pitchFamily="34" charset="-120"/>
            </a:endParaRPr>
          </a:p>
          <a:p>
            <a:pPr>
              <a:lnSpc>
                <a:spcPts val="1900"/>
              </a:lnSpc>
            </a:pPr>
            <a:r>
              <a:rPr lang="el-GR" sz="1400" dirty="0">
                <a:solidFill>
                  <a:srgbClr val="5B6470"/>
                </a:solidFill>
                <a:latin typeface="Arial"/>
                <a:ea typeface="Arial"/>
                <a:cs typeface="Arial"/>
              </a:rPr>
              <a:t>Αρτιότητα, κατηγορίες καταλυμάτων, δυναμικότητα, προστασία.</a:t>
            </a:r>
          </a:p>
          <a:p>
            <a:pPr marL="0" indent="0">
              <a:lnSpc>
                <a:spcPts val="1900"/>
              </a:lnSpc>
              <a:buNone/>
            </a:pPr>
            <a:endParaRPr lang="en-US" sz="1400" dirty="0"/>
          </a:p>
        </p:txBody>
      </p:sp>
      <p:sp>
        <p:nvSpPr>
          <p:cNvPr id="7" name="Shape 5"/>
          <p:cNvSpPr/>
          <p:nvPr/>
        </p:nvSpPr>
        <p:spPr>
          <a:xfrm>
            <a:off x="6035040" y="2103120"/>
            <a:ext cx="5120640" cy="1828800"/>
          </a:xfrm>
          <a:prstGeom prst="rect">
            <a:avLst/>
          </a:prstGeom>
          <a:solidFill>
            <a:srgbClr val="EEF2F6"/>
          </a:solidFill>
          <a:ln/>
        </p:spPr>
      </p:sp>
      <p:sp>
        <p:nvSpPr>
          <p:cNvPr id="8" name="Text 6"/>
          <p:cNvSpPr/>
          <p:nvPr/>
        </p:nvSpPr>
        <p:spPr>
          <a:xfrm>
            <a:off x="6355080" y="2331720"/>
            <a:ext cx="4480560" cy="411480"/>
          </a:xfrm>
          <a:prstGeom prst="rect">
            <a:avLst/>
          </a:prstGeom>
          <a:noFill/>
          <a:ln/>
        </p:spPr>
        <p:txBody>
          <a:bodyPr wrap="square" lIns="0" tIns="0" rIns="0" bIns="0" rtlCol="0" anchor="ctr"/>
          <a:lstStyle/>
          <a:p>
            <a:pPr marL="0" indent="0">
              <a:buNone/>
            </a:pPr>
            <a:r>
              <a:rPr lang="en-US" sz="1700" b="1" dirty="0" err="1">
                <a:solidFill>
                  <a:srgbClr val="0E3A5F"/>
                </a:solidFill>
                <a:latin typeface="Arial" pitchFamily="34" charset="0"/>
                <a:ea typeface="Arial" pitchFamily="34" charset="-122"/>
                <a:cs typeface="Arial" pitchFamily="34" charset="-120"/>
              </a:rPr>
              <a:t>Έ</a:t>
            </a:r>
            <a:r>
              <a:rPr lang="el-GR" sz="1700" b="1" dirty="0" err="1">
                <a:solidFill>
                  <a:srgbClr val="0E3A5F"/>
                </a:solidFill>
                <a:latin typeface="Arial" pitchFamily="34" charset="0"/>
                <a:ea typeface="Arial" pitchFamily="34" charset="-122"/>
                <a:cs typeface="Arial" pitchFamily="34" charset="-120"/>
              </a:rPr>
              <a:t>μφαση</a:t>
            </a:r>
            <a:r>
              <a:rPr lang="el-GR" sz="1700" b="1" dirty="0">
                <a:solidFill>
                  <a:srgbClr val="0E3A5F"/>
                </a:solidFill>
                <a:latin typeface="Arial" pitchFamily="34" charset="0"/>
                <a:ea typeface="Arial" pitchFamily="34" charset="-122"/>
                <a:cs typeface="Arial" pitchFamily="34" charset="-120"/>
              </a:rPr>
              <a:t> στην ποιότητα</a:t>
            </a:r>
            <a:endParaRPr lang="en-US" sz="1700" dirty="0"/>
          </a:p>
        </p:txBody>
      </p:sp>
      <p:sp>
        <p:nvSpPr>
          <p:cNvPr id="9" name="Text 7"/>
          <p:cNvSpPr/>
          <p:nvPr/>
        </p:nvSpPr>
        <p:spPr>
          <a:xfrm>
            <a:off x="6355080" y="2788920"/>
            <a:ext cx="4480560" cy="914400"/>
          </a:xfrm>
          <a:prstGeom prst="rect">
            <a:avLst/>
          </a:prstGeom>
          <a:noFill/>
          <a:ln/>
        </p:spPr>
        <p:txBody>
          <a:bodyPr wrap="square" lIns="0" tIns="0" rIns="0" bIns="0" rtlCol="0" anchor="ctr"/>
          <a:lstStyle/>
          <a:p>
            <a:pPr>
              <a:lnSpc>
                <a:spcPct val="105000"/>
              </a:lnSpc>
              <a:defRPr sz="1500" b="0">
                <a:solidFill>
                  <a:srgbClr val="5B6470"/>
                </a:solidFill>
                <a:latin typeface="Arial"/>
                <a:ea typeface="Arial"/>
                <a:cs typeface="Arial"/>
              </a:defRPr>
            </a:pPr>
            <a:r>
              <a:rPr lang="el-GR" sz="1400" dirty="0">
                <a:solidFill>
                  <a:srgbClr val="5B6470"/>
                </a:solidFill>
                <a:latin typeface="Arial"/>
                <a:ea typeface="Arial"/>
                <a:cs typeface="Arial"/>
              </a:rPr>
              <a:t>Αναβάθμιση τουριστικού προϊόντος, οργανωμένη </a:t>
            </a:r>
            <a:r>
              <a:rPr lang="el-GR" sz="1400" dirty="0" err="1">
                <a:solidFill>
                  <a:srgbClr val="5B6470"/>
                </a:solidFill>
                <a:latin typeface="Arial"/>
                <a:ea typeface="Arial"/>
                <a:cs typeface="Arial"/>
              </a:rPr>
              <a:t>χωροθέτηση</a:t>
            </a:r>
            <a:r>
              <a:rPr lang="el-GR" sz="1400" dirty="0">
                <a:solidFill>
                  <a:srgbClr val="5B6470"/>
                </a:solidFill>
                <a:latin typeface="Arial"/>
                <a:ea typeface="Arial"/>
                <a:cs typeface="Arial"/>
              </a:rPr>
              <a:t> και περιβαλλοντική επίδοση. </a:t>
            </a:r>
          </a:p>
          <a:p>
            <a:pPr>
              <a:lnSpc>
                <a:spcPct val="105000"/>
              </a:lnSpc>
              <a:defRPr sz="1500" b="0">
                <a:solidFill>
                  <a:srgbClr val="5B6470"/>
                </a:solidFill>
                <a:latin typeface="Arial"/>
                <a:ea typeface="Arial"/>
                <a:cs typeface="Arial"/>
              </a:defRPr>
            </a:pPr>
            <a:r>
              <a:rPr lang="el-GR" sz="1400" dirty="0">
                <a:solidFill>
                  <a:srgbClr val="5B6470"/>
                </a:solidFill>
                <a:latin typeface="Arial"/>
                <a:ea typeface="Arial"/>
                <a:cs typeface="Arial"/>
              </a:rPr>
              <a:t>Όχι αύξηση στον όγκο.</a:t>
            </a:r>
          </a:p>
        </p:txBody>
      </p:sp>
      <p:sp>
        <p:nvSpPr>
          <p:cNvPr id="10" name="Shape 8"/>
          <p:cNvSpPr/>
          <p:nvPr/>
        </p:nvSpPr>
        <p:spPr>
          <a:xfrm>
            <a:off x="548640" y="4251960"/>
            <a:ext cx="5120640" cy="1828800"/>
          </a:xfrm>
          <a:prstGeom prst="rect">
            <a:avLst/>
          </a:prstGeom>
          <a:solidFill>
            <a:srgbClr val="EEF2F6"/>
          </a:solidFill>
          <a:ln/>
        </p:spPr>
      </p:sp>
      <p:sp>
        <p:nvSpPr>
          <p:cNvPr id="11" name="Text 9"/>
          <p:cNvSpPr/>
          <p:nvPr/>
        </p:nvSpPr>
        <p:spPr>
          <a:xfrm>
            <a:off x="868680" y="4480560"/>
            <a:ext cx="4480560" cy="411480"/>
          </a:xfrm>
          <a:prstGeom prst="rect">
            <a:avLst/>
          </a:prstGeom>
          <a:noFill/>
          <a:ln/>
        </p:spPr>
        <p:txBody>
          <a:bodyPr wrap="square" lIns="0" tIns="0" rIns="0" bIns="0" rtlCol="0" anchor="ctr"/>
          <a:lstStyle/>
          <a:p>
            <a:pPr marL="0" indent="0">
              <a:buNone/>
            </a:pPr>
            <a:r>
              <a:rPr lang="el-GR" sz="1700" b="1" dirty="0">
                <a:solidFill>
                  <a:srgbClr val="0E3A5F"/>
                </a:solidFill>
                <a:latin typeface="Arial" pitchFamily="34" charset="0"/>
                <a:ea typeface="Arial" pitchFamily="34" charset="-122"/>
                <a:cs typeface="Arial" pitchFamily="34" charset="-120"/>
              </a:rPr>
              <a:t>Χωρική διαφοροποίηση</a:t>
            </a:r>
            <a:endParaRPr lang="en-US" sz="1700" dirty="0"/>
          </a:p>
        </p:txBody>
      </p:sp>
      <p:sp>
        <p:nvSpPr>
          <p:cNvPr id="12" name="Text 10"/>
          <p:cNvSpPr/>
          <p:nvPr/>
        </p:nvSpPr>
        <p:spPr>
          <a:xfrm>
            <a:off x="868680" y="4937760"/>
            <a:ext cx="4480560" cy="914400"/>
          </a:xfrm>
          <a:prstGeom prst="rect">
            <a:avLst/>
          </a:prstGeom>
          <a:noFill/>
          <a:ln/>
        </p:spPr>
        <p:txBody>
          <a:bodyPr wrap="square" lIns="0" tIns="0" rIns="0" bIns="0" rtlCol="0" anchor="ctr"/>
          <a:lstStyle/>
          <a:p>
            <a:pPr>
              <a:lnSpc>
                <a:spcPct val="105000"/>
              </a:lnSpc>
              <a:defRPr sz="1500" b="0">
                <a:solidFill>
                  <a:srgbClr val="5B6470"/>
                </a:solidFill>
                <a:latin typeface="Arial"/>
                <a:ea typeface="Arial"/>
                <a:cs typeface="Arial"/>
              </a:defRPr>
            </a:pPr>
            <a:r>
              <a:rPr lang="el-GR" sz="1400" dirty="0">
                <a:solidFill>
                  <a:srgbClr val="5B6470"/>
                </a:solidFill>
                <a:latin typeface="Arial"/>
                <a:ea typeface="Arial"/>
                <a:cs typeface="Arial"/>
              </a:rPr>
              <a:t>Πέντε κατηγορίες έντασης, με επίπεδο αναφοράς τη Δημοτική Ενότητα. </a:t>
            </a:r>
          </a:p>
          <a:p>
            <a:pPr>
              <a:lnSpc>
                <a:spcPct val="105000"/>
              </a:lnSpc>
              <a:defRPr sz="1500" b="0">
                <a:solidFill>
                  <a:srgbClr val="5B6470"/>
                </a:solidFill>
                <a:latin typeface="Arial"/>
                <a:ea typeface="Arial"/>
                <a:cs typeface="Arial"/>
              </a:defRPr>
            </a:pPr>
            <a:r>
              <a:rPr lang="el-GR" sz="1400" dirty="0">
                <a:solidFill>
                  <a:srgbClr val="5B6470"/>
                </a:solidFill>
                <a:latin typeface="Arial"/>
                <a:ea typeface="Arial"/>
                <a:cs typeface="Arial"/>
              </a:rPr>
              <a:t>Όχι ενιαίοι κανόνες, κάθε χώρος έχει την ιδιαιτερότητά του.</a:t>
            </a:r>
          </a:p>
        </p:txBody>
      </p:sp>
      <p:sp>
        <p:nvSpPr>
          <p:cNvPr id="13" name="Shape 11"/>
          <p:cNvSpPr/>
          <p:nvPr/>
        </p:nvSpPr>
        <p:spPr>
          <a:xfrm>
            <a:off x="6035040" y="4251960"/>
            <a:ext cx="5120640" cy="1828800"/>
          </a:xfrm>
          <a:prstGeom prst="rect">
            <a:avLst/>
          </a:prstGeom>
          <a:solidFill>
            <a:srgbClr val="EEF2F6"/>
          </a:solidFill>
          <a:ln/>
        </p:spPr>
      </p:sp>
      <p:sp>
        <p:nvSpPr>
          <p:cNvPr id="14" name="Text 12"/>
          <p:cNvSpPr/>
          <p:nvPr/>
        </p:nvSpPr>
        <p:spPr>
          <a:xfrm>
            <a:off x="6355080" y="4429125"/>
            <a:ext cx="4480560" cy="411480"/>
          </a:xfrm>
          <a:prstGeom prst="rect">
            <a:avLst/>
          </a:prstGeom>
          <a:noFill/>
          <a:ln/>
        </p:spPr>
        <p:txBody>
          <a:bodyPr wrap="square" lIns="0" tIns="0" rIns="0" bIns="0" rtlCol="0" anchor="ctr"/>
          <a:lstStyle/>
          <a:p>
            <a:pPr marL="0" indent="0">
              <a:buNone/>
            </a:pPr>
            <a:r>
              <a:rPr lang="en-US" sz="1700" b="1" dirty="0" err="1">
                <a:solidFill>
                  <a:srgbClr val="0E3A5F"/>
                </a:solidFill>
                <a:latin typeface="Arial" pitchFamily="34" charset="0"/>
                <a:ea typeface="Arial" pitchFamily="34" charset="-122"/>
                <a:cs typeface="Arial" pitchFamily="34" charset="-120"/>
              </a:rPr>
              <a:t>Νέο</a:t>
            </a:r>
            <a:r>
              <a:rPr lang="en-US" sz="1700" b="1" dirty="0">
                <a:solidFill>
                  <a:srgbClr val="0E3A5F"/>
                </a:solidFill>
                <a:latin typeface="Arial" pitchFamily="34" charset="0"/>
                <a:ea typeface="Arial" pitchFamily="34" charset="-122"/>
                <a:cs typeface="Arial" pitchFamily="34" charset="-120"/>
              </a:rPr>
              <a:t> </a:t>
            </a:r>
            <a:r>
              <a:rPr lang="en-US" sz="1700" b="1" dirty="0" err="1">
                <a:solidFill>
                  <a:srgbClr val="0E3A5F"/>
                </a:solidFill>
                <a:latin typeface="Arial" pitchFamily="34" charset="0"/>
                <a:ea typeface="Arial" pitchFamily="34" charset="-122"/>
                <a:cs typeface="Arial" pitchFamily="34" charset="-120"/>
              </a:rPr>
              <a:t>μοντέλο</a:t>
            </a:r>
            <a:r>
              <a:rPr lang="el-GR" sz="1700" b="1" dirty="0">
                <a:solidFill>
                  <a:srgbClr val="0E3A5F"/>
                </a:solidFill>
                <a:latin typeface="Arial" pitchFamily="34" charset="0"/>
                <a:ea typeface="Arial" pitchFamily="34" charset="-122"/>
                <a:cs typeface="Arial" pitchFamily="34" charset="-120"/>
              </a:rPr>
              <a:t> ανάπτυξης: ενιαίος παραγωγικός χώρος</a:t>
            </a:r>
            <a:endParaRPr lang="en-US" sz="1700" dirty="0"/>
          </a:p>
        </p:txBody>
      </p:sp>
      <p:sp>
        <p:nvSpPr>
          <p:cNvPr id="15" name="Text 13"/>
          <p:cNvSpPr/>
          <p:nvPr/>
        </p:nvSpPr>
        <p:spPr>
          <a:xfrm>
            <a:off x="6355080" y="5120640"/>
            <a:ext cx="4480560" cy="914400"/>
          </a:xfrm>
          <a:prstGeom prst="rect">
            <a:avLst/>
          </a:prstGeom>
          <a:noFill/>
          <a:ln/>
        </p:spPr>
        <p:txBody>
          <a:bodyPr wrap="square" lIns="0" tIns="0" rIns="0" bIns="0" rtlCol="0" anchor="ctr"/>
          <a:lstStyle/>
          <a:p>
            <a:pPr>
              <a:lnSpc>
                <a:spcPts val="1900"/>
              </a:lnSpc>
            </a:pPr>
            <a:r>
              <a:rPr lang="en-US" sz="1400" dirty="0">
                <a:solidFill>
                  <a:srgbClr val="44586B"/>
                </a:solidFill>
                <a:latin typeface="Arial" pitchFamily="34" charset="0"/>
                <a:ea typeface="Arial" pitchFamily="34" charset="-122"/>
                <a:cs typeface="Arial" pitchFamily="34" charset="-120"/>
              </a:rPr>
              <a:t>Μετάβαση σε έναν τουρισμό βιώσιμο και ανθεκτικό στον </a:t>
            </a:r>
            <a:r>
              <a:rPr lang="en-US" sz="1400" dirty="0" err="1">
                <a:solidFill>
                  <a:srgbClr val="44586B"/>
                </a:solidFill>
                <a:latin typeface="Arial" pitchFamily="34" charset="0"/>
                <a:ea typeface="Arial" pitchFamily="34" charset="-122"/>
                <a:cs typeface="Arial" pitchFamily="34" charset="-120"/>
              </a:rPr>
              <a:t>χρόνο</a:t>
            </a:r>
            <a:r>
              <a:rPr lang="en-US" sz="1400" dirty="0">
                <a:solidFill>
                  <a:srgbClr val="44586B"/>
                </a:solidFill>
                <a:latin typeface="Arial" pitchFamily="34" charset="0"/>
                <a:ea typeface="Arial" pitchFamily="34" charset="-122"/>
                <a:cs typeface="Arial" pitchFamily="34" charset="-120"/>
              </a:rPr>
              <a:t>.</a:t>
            </a:r>
            <a:r>
              <a:rPr lang="el-GR" sz="1400" dirty="0">
                <a:solidFill>
                  <a:srgbClr val="44586B"/>
                </a:solidFill>
                <a:latin typeface="Arial" pitchFamily="34" charset="0"/>
                <a:ea typeface="Arial" pitchFamily="34" charset="-122"/>
                <a:cs typeface="Arial" pitchFamily="34" charset="-120"/>
              </a:rPr>
              <a:t> </a:t>
            </a:r>
          </a:p>
          <a:p>
            <a:pPr>
              <a:lnSpc>
                <a:spcPts val="1900"/>
              </a:lnSpc>
            </a:pPr>
            <a:r>
              <a:rPr lang="el-GR" sz="1400" dirty="0">
                <a:solidFill>
                  <a:srgbClr val="5B6470"/>
                </a:solidFill>
                <a:latin typeface="Arial"/>
                <a:ea typeface="Arial"/>
                <a:cs typeface="Arial"/>
              </a:rPr>
              <a:t>Συντονισμός τουρισμού με ΑΠΕ, βιομηχανία και λοιπές χρήσεις.</a:t>
            </a:r>
          </a:p>
          <a:p>
            <a:pPr marL="0" indent="0">
              <a:lnSpc>
                <a:spcPts val="1900"/>
              </a:lnSpc>
              <a:buNone/>
            </a:pPr>
            <a:endParaRPr lang="en-US" sz="1400" dirty="0"/>
          </a:p>
        </p:txBody>
      </p:sp>
      <p:sp>
        <p:nvSpPr>
          <p:cNvPr id="16" name="Text 14"/>
          <p:cNvSpPr/>
          <p:nvPr/>
        </p:nvSpPr>
        <p:spPr>
          <a:xfrm>
            <a:off x="11274552" y="6309360"/>
            <a:ext cx="548640" cy="320040"/>
          </a:xfrm>
          <a:prstGeom prst="rect">
            <a:avLst/>
          </a:prstGeom>
          <a:noFill/>
          <a:ln/>
        </p:spPr>
        <p:txBody>
          <a:bodyPr wrap="square" lIns="0" tIns="0" rIns="0" bIns="0" rtlCol="0" anchor="ctr"/>
          <a:lstStyle/>
          <a:p>
            <a:pPr marL="0" indent="0" algn="r">
              <a:buNone/>
            </a:pPr>
            <a:r>
              <a:rPr lang="en-US" sz="1100" dirty="0">
                <a:solidFill>
                  <a:srgbClr val="44586B"/>
                </a:solidFill>
                <a:latin typeface="Arial" pitchFamily="34" charset="0"/>
                <a:ea typeface="Arial" pitchFamily="34" charset="-122"/>
                <a:cs typeface="Arial" pitchFamily="34" charset="-120"/>
              </a:rPr>
              <a:t>02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9144000" cy="365760"/>
          </a:xfrm>
          <a:prstGeom prst="rect">
            <a:avLst/>
          </a:prstGeom>
          <a:noFill/>
          <a:ln/>
        </p:spPr>
        <p:txBody>
          <a:bodyPr wrap="square" lIns="0" tIns="0" rIns="0" bIns="0" rtlCol="0" anchor="ctr"/>
          <a:lstStyle/>
          <a:p>
            <a:pPr marL="0" indent="0">
              <a:buNone/>
            </a:pPr>
            <a:r>
              <a:rPr lang="en-US" sz="1200" b="1" kern="0" spc="200" dirty="0">
                <a:solidFill>
                  <a:srgbClr val="C9A24B"/>
                </a:solidFill>
                <a:latin typeface="Arial" pitchFamily="34" charset="0"/>
                <a:ea typeface="Arial" pitchFamily="34" charset="-122"/>
                <a:cs typeface="Arial" pitchFamily="34" charset="-120"/>
              </a:rPr>
              <a:t>ΟΙ ΑΡΧΈΣ ΤΟΥ ΠΛΑΙΣΊΟΥ</a:t>
            </a:r>
            <a:endParaRPr lang="en-US" sz="1200" dirty="0"/>
          </a:p>
        </p:txBody>
      </p:sp>
      <p:sp>
        <p:nvSpPr>
          <p:cNvPr id="3" name="Text 1"/>
          <p:cNvSpPr/>
          <p:nvPr/>
        </p:nvSpPr>
        <p:spPr>
          <a:xfrm>
            <a:off x="548640" y="822960"/>
            <a:ext cx="10789920" cy="914400"/>
          </a:xfrm>
          <a:prstGeom prst="rect">
            <a:avLst/>
          </a:prstGeom>
          <a:noFill/>
          <a:ln/>
        </p:spPr>
        <p:txBody>
          <a:bodyPr wrap="square" lIns="0" tIns="0" rIns="0" bIns="0" rtlCol="0" anchor="ctr"/>
          <a:lstStyle/>
          <a:p>
            <a:pPr marL="0" indent="0">
              <a:lnSpc>
                <a:spcPts val="3600"/>
              </a:lnSpc>
              <a:buNone/>
            </a:pPr>
            <a:r>
              <a:rPr lang="el-GR" sz="3200" b="1" dirty="0">
                <a:solidFill>
                  <a:srgbClr val="0E3A5F"/>
                </a:solidFill>
                <a:latin typeface="Arial" pitchFamily="34" charset="0"/>
                <a:ea typeface="Arial" pitchFamily="34" charset="-122"/>
                <a:cs typeface="Arial" pitchFamily="34" charset="-120"/>
              </a:rPr>
              <a:t>Αρχές που</a:t>
            </a:r>
            <a:r>
              <a:rPr lang="en-US" sz="3200" b="1" dirty="0">
                <a:solidFill>
                  <a:srgbClr val="0E3A5F"/>
                </a:solidFill>
                <a:latin typeface="Arial" pitchFamily="34" charset="0"/>
                <a:ea typeface="Arial" pitchFamily="34" charset="-122"/>
                <a:cs typeface="Arial" pitchFamily="34" charset="-120"/>
              </a:rPr>
              <a:t> </a:t>
            </a:r>
            <a:r>
              <a:rPr lang="el-GR" sz="3200" b="1" dirty="0" err="1">
                <a:solidFill>
                  <a:srgbClr val="0E3A5F"/>
                </a:solidFill>
                <a:latin typeface="Arial" pitchFamily="34" charset="0"/>
                <a:ea typeface="Arial" pitchFamily="34" charset="-122"/>
                <a:cs typeface="Arial" pitchFamily="34" charset="-120"/>
              </a:rPr>
              <a:t>δι</a:t>
            </a:r>
            <a:r>
              <a:rPr lang="en-US" sz="3200" b="1" dirty="0" err="1">
                <a:solidFill>
                  <a:srgbClr val="0E3A5F"/>
                </a:solidFill>
                <a:latin typeface="Arial" pitchFamily="34" charset="0"/>
                <a:ea typeface="Arial" pitchFamily="34" charset="-122"/>
                <a:cs typeface="Arial" pitchFamily="34" charset="-120"/>
              </a:rPr>
              <a:t>έ</a:t>
            </a:r>
            <a:r>
              <a:rPr lang="el-GR" sz="3200" b="1" dirty="0">
                <a:solidFill>
                  <a:srgbClr val="0E3A5F"/>
                </a:solidFill>
                <a:latin typeface="Arial" pitchFamily="34" charset="0"/>
                <a:ea typeface="Arial" pitchFamily="34" charset="-122"/>
                <a:cs typeface="Arial" pitchFamily="34" charset="-120"/>
              </a:rPr>
              <a:t>που</a:t>
            </a:r>
            <a:r>
              <a:rPr lang="en-US" sz="3200" b="1" dirty="0" err="1">
                <a:solidFill>
                  <a:srgbClr val="0E3A5F"/>
                </a:solidFill>
                <a:latin typeface="Arial" pitchFamily="34" charset="0"/>
                <a:ea typeface="Arial" pitchFamily="34" charset="-122"/>
                <a:cs typeface="Arial" pitchFamily="34" charset="-120"/>
              </a:rPr>
              <a:t>ν</a:t>
            </a:r>
            <a:r>
              <a:rPr lang="en-US" sz="3200" b="1" dirty="0">
                <a:solidFill>
                  <a:srgbClr val="0E3A5F"/>
                </a:solidFill>
                <a:latin typeface="Arial" pitchFamily="34" charset="0"/>
                <a:ea typeface="Arial" pitchFamily="34" charset="-122"/>
                <a:cs typeface="Arial" pitchFamily="34" charset="-120"/>
              </a:rPr>
              <a:t> τη μεταρρύθμιση</a:t>
            </a:r>
            <a:endParaRPr lang="en-US" sz="3200" dirty="0"/>
          </a:p>
        </p:txBody>
      </p:sp>
      <p:sp>
        <p:nvSpPr>
          <p:cNvPr id="4" name="Shape 2"/>
          <p:cNvSpPr/>
          <p:nvPr/>
        </p:nvSpPr>
        <p:spPr>
          <a:xfrm>
            <a:off x="548640" y="2286000"/>
            <a:ext cx="3520440" cy="3291840"/>
          </a:xfrm>
          <a:prstGeom prst="rect">
            <a:avLst/>
          </a:prstGeom>
          <a:solidFill>
            <a:srgbClr val="0E3A5F"/>
          </a:solidFill>
          <a:ln/>
        </p:spPr>
      </p:sp>
      <p:sp>
        <p:nvSpPr>
          <p:cNvPr id="5" name="Text 3"/>
          <p:cNvSpPr/>
          <p:nvPr/>
        </p:nvSpPr>
        <p:spPr>
          <a:xfrm>
            <a:off x="822960" y="2560320"/>
            <a:ext cx="1371600" cy="457200"/>
          </a:xfrm>
          <a:prstGeom prst="rect">
            <a:avLst/>
          </a:prstGeom>
          <a:noFill/>
          <a:ln/>
        </p:spPr>
        <p:txBody>
          <a:bodyPr wrap="square" lIns="0" tIns="0" rIns="0" bIns="0" rtlCol="0" anchor="ctr"/>
          <a:lstStyle/>
          <a:p>
            <a:pPr marL="0" indent="0">
              <a:buNone/>
            </a:pPr>
            <a:r>
              <a:rPr lang="en-US" sz="2000" b="1" dirty="0">
                <a:solidFill>
                  <a:srgbClr val="C9A24B"/>
                </a:solidFill>
                <a:latin typeface="Arial" pitchFamily="34" charset="0"/>
                <a:ea typeface="Arial" pitchFamily="34" charset="-122"/>
                <a:cs typeface="Arial" pitchFamily="34" charset="-120"/>
              </a:rPr>
              <a:t>01</a:t>
            </a:r>
            <a:endParaRPr lang="en-US" sz="2000" dirty="0"/>
          </a:p>
        </p:txBody>
      </p:sp>
      <p:sp>
        <p:nvSpPr>
          <p:cNvPr id="6" name="Text 4"/>
          <p:cNvSpPr/>
          <p:nvPr/>
        </p:nvSpPr>
        <p:spPr>
          <a:xfrm>
            <a:off x="822960" y="3108960"/>
            <a:ext cx="2971800" cy="822960"/>
          </a:xfrm>
          <a:prstGeom prst="rect">
            <a:avLst/>
          </a:prstGeom>
          <a:noFill/>
          <a:ln/>
        </p:spPr>
        <p:txBody>
          <a:bodyPr wrap="square" lIns="0" tIns="0" rIns="0" bIns="0" rtlCol="0" anchor="ctr"/>
          <a:lstStyle/>
          <a:p>
            <a:pPr marL="0" indent="0">
              <a:lnSpc>
                <a:spcPts val="2400"/>
              </a:lnSpc>
              <a:buNone/>
            </a:pPr>
            <a:r>
              <a:rPr lang="en-US" sz="2100" b="1" dirty="0">
                <a:solidFill>
                  <a:srgbClr val="FFFFFF"/>
                </a:solidFill>
                <a:latin typeface="Arial" pitchFamily="34" charset="0"/>
                <a:ea typeface="Arial" pitchFamily="34" charset="-122"/>
                <a:cs typeface="Arial" pitchFamily="34" charset="-120"/>
              </a:rPr>
              <a:t>Ανθεκτικότητα</a:t>
            </a:r>
            <a:endParaRPr lang="en-US" sz="2100" dirty="0"/>
          </a:p>
        </p:txBody>
      </p:sp>
      <p:sp>
        <p:nvSpPr>
          <p:cNvPr id="7" name="Text 5"/>
          <p:cNvSpPr/>
          <p:nvPr/>
        </p:nvSpPr>
        <p:spPr>
          <a:xfrm>
            <a:off x="822960" y="4023360"/>
            <a:ext cx="2971800" cy="1280160"/>
          </a:xfrm>
          <a:prstGeom prst="rect">
            <a:avLst/>
          </a:prstGeom>
          <a:noFill/>
          <a:ln/>
        </p:spPr>
        <p:txBody>
          <a:bodyPr wrap="square" lIns="0" tIns="0" rIns="0" bIns="0" rtlCol="0" anchor="ctr"/>
          <a:lstStyle/>
          <a:p>
            <a:pPr marL="0" indent="0">
              <a:lnSpc>
                <a:spcPts val="1800"/>
              </a:lnSpc>
              <a:buNone/>
            </a:pPr>
            <a:r>
              <a:rPr lang="en-US" sz="1350" dirty="0">
                <a:solidFill>
                  <a:srgbClr val="D7E1EA"/>
                </a:solidFill>
                <a:latin typeface="Arial" pitchFamily="34" charset="0"/>
                <a:ea typeface="Arial" pitchFamily="34" charset="-122"/>
                <a:cs typeface="Arial" pitchFamily="34" charset="-120"/>
              </a:rPr>
              <a:t>Θωράκιση των προορισμών απέναντι στην κλιματική κρίση και τις διεθνείς πιέσεις.</a:t>
            </a:r>
            <a:endParaRPr lang="en-US" sz="1350" dirty="0"/>
          </a:p>
        </p:txBody>
      </p:sp>
      <p:sp>
        <p:nvSpPr>
          <p:cNvPr id="8" name="Shape 6"/>
          <p:cNvSpPr/>
          <p:nvPr/>
        </p:nvSpPr>
        <p:spPr>
          <a:xfrm>
            <a:off x="4343400" y="2286000"/>
            <a:ext cx="3520440" cy="3291840"/>
          </a:xfrm>
          <a:prstGeom prst="rect">
            <a:avLst/>
          </a:prstGeom>
          <a:solidFill>
            <a:srgbClr val="0E3A5F"/>
          </a:solidFill>
          <a:ln/>
        </p:spPr>
      </p:sp>
      <p:sp>
        <p:nvSpPr>
          <p:cNvPr id="9" name="Text 7"/>
          <p:cNvSpPr/>
          <p:nvPr/>
        </p:nvSpPr>
        <p:spPr>
          <a:xfrm>
            <a:off x="4617720" y="2560320"/>
            <a:ext cx="1371600" cy="457200"/>
          </a:xfrm>
          <a:prstGeom prst="rect">
            <a:avLst/>
          </a:prstGeom>
          <a:noFill/>
          <a:ln/>
        </p:spPr>
        <p:txBody>
          <a:bodyPr wrap="square" lIns="0" tIns="0" rIns="0" bIns="0" rtlCol="0" anchor="ctr"/>
          <a:lstStyle/>
          <a:p>
            <a:pPr marL="0" indent="0">
              <a:buNone/>
            </a:pPr>
            <a:r>
              <a:rPr lang="en-US" sz="2000" b="1" dirty="0">
                <a:solidFill>
                  <a:srgbClr val="C9A24B"/>
                </a:solidFill>
                <a:latin typeface="Arial" pitchFamily="34" charset="0"/>
                <a:ea typeface="Arial" pitchFamily="34" charset="-122"/>
                <a:cs typeface="Arial" pitchFamily="34" charset="-120"/>
              </a:rPr>
              <a:t>02</a:t>
            </a:r>
            <a:endParaRPr lang="en-US" sz="2000" dirty="0"/>
          </a:p>
        </p:txBody>
      </p:sp>
      <p:sp>
        <p:nvSpPr>
          <p:cNvPr id="10" name="Text 8"/>
          <p:cNvSpPr/>
          <p:nvPr/>
        </p:nvSpPr>
        <p:spPr>
          <a:xfrm>
            <a:off x="4617720" y="3108960"/>
            <a:ext cx="2971800" cy="822960"/>
          </a:xfrm>
          <a:prstGeom prst="rect">
            <a:avLst/>
          </a:prstGeom>
          <a:noFill/>
          <a:ln/>
        </p:spPr>
        <p:txBody>
          <a:bodyPr wrap="square" lIns="0" tIns="0" rIns="0" bIns="0" rtlCol="0" anchor="ctr"/>
          <a:lstStyle/>
          <a:p>
            <a:pPr marL="0" indent="0">
              <a:lnSpc>
                <a:spcPts val="2400"/>
              </a:lnSpc>
              <a:buNone/>
            </a:pPr>
            <a:r>
              <a:rPr lang="en-US" sz="2100" b="1" dirty="0">
                <a:solidFill>
                  <a:srgbClr val="FFFFFF"/>
                </a:solidFill>
                <a:latin typeface="Arial" pitchFamily="34" charset="0"/>
                <a:ea typeface="Arial" pitchFamily="34" charset="-122"/>
                <a:cs typeface="Arial" pitchFamily="34" charset="-120"/>
              </a:rPr>
              <a:t>Βιωσιμότητα</a:t>
            </a:r>
            <a:endParaRPr lang="en-US" sz="2100" dirty="0"/>
          </a:p>
        </p:txBody>
      </p:sp>
      <p:sp>
        <p:nvSpPr>
          <p:cNvPr id="11" name="Text 9"/>
          <p:cNvSpPr/>
          <p:nvPr/>
        </p:nvSpPr>
        <p:spPr>
          <a:xfrm>
            <a:off x="4617720" y="4023360"/>
            <a:ext cx="2971800" cy="1280160"/>
          </a:xfrm>
          <a:prstGeom prst="rect">
            <a:avLst/>
          </a:prstGeom>
          <a:noFill/>
          <a:ln/>
        </p:spPr>
        <p:txBody>
          <a:bodyPr wrap="square" lIns="0" tIns="0" rIns="0" bIns="0" rtlCol="0" anchor="ctr"/>
          <a:lstStyle/>
          <a:p>
            <a:pPr marL="0" indent="0">
              <a:lnSpc>
                <a:spcPts val="1800"/>
              </a:lnSpc>
              <a:buNone/>
            </a:pPr>
            <a:r>
              <a:rPr lang="en-US" sz="1350" dirty="0">
                <a:solidFill>
                  <a:srgbClr val="D7E1EA"/>
                </a:solidFill>
                <a:latin typeface="Arial" pitchFamily="34" charset="0"/>
                <a:ea typeface="Arial" pitchFamily="34" charset="-122"/>
                <a:cs typeface="Arial" pitchFamily="34" charset="-120"/>
              </a:rPr>
              <a:t>Σεβασμός στο φυσικό και πολιτιστικό περιβάλλον, στον κάτοικο </a:t>
            </a:r>
            <a:r>
              <a:rPr lang="en-US" sz="1350" dirty="0" err="1">
                <a:solidFill>
                  <a:srgbClr val="D7E1EA"/>
                </a:solidFill>
                <a:latin typeface="Arial" pitchFamily="34" charset="0"/>
                <a:ea typeface="Arial" pitchFamily="34" charset="-122"/>
                <a:cs typeface="Arial" pitchFamily="34" charset="-120"/>
              </a:rPr>
              <a:t>κ</a:t>
            </a:r>
            <a:r>
              <a:rPr lang="en-US" sz="1350" dirty="0">
                <a:solidFill>
                  <a:srgbClr val="D7E1EA"/>
                </a:solidFill>
                <a:latin typeface="Arial" pitchFamily="34" charset="0"/>
                <a:ea typeface="Arial" pitchFamily="34" charset="-122"/>
                <a:cs typeface="Arial" pitchFamily="34" charset="-120"/>
              </a:rPr>
              <a:t>α</a:t>
            </a:r>
            <a:r>
              <a:rPr lang="en-US" sz="1350" dirty="0" err="1">
                <a:solidFill>
                  <a:srgbClr val="D7E1EA"/>
                </a:solidFill>
                <a:latin typeface="Arial" pitchFamily="34" charset="0"/>
                <a:ea typeface="Arial" pitchFamily="34" charset="-122"/>
                <a:cs typeface="Arial" pitchFamily="34" charset="-120"/>
              </a:rPr>
              <a:t>ι</a:t>
            </a:r>
            <a:r>
              <a:rPr lang="en-US" sz="1350" dirty="0">
                <a:solidFill>
                  <a:srgbClr val="D7E1EA"/>
                </a:solidFill>
                <a:latin typeface="Arial" pitchFamily="34" charset="0"/>
                <a:ea typeface="Arial" pitchFamily="34" charset="-122"/>
                <a:cs typeface="Arial" pitchFamily="34" charset="-120"/>
              </a:rPr>
              <a:t> </a:t>
            </a:r>
            <a:r>
              <a:rPr lang="en-US" sz="1350" dirty="0" err="1">
                <a:solidFill>
                  <a:srgbClr val="D7E1EA"/>
                </a:solidFill>
                <a:latin typeface="Arial" pitchFamily="34" charset="0"/>
                <a:ea typeface="Arial" pitchFamily="34" charset="-122"/>
                <a:cs typeface="Arial" pitchFamily="34" charset="-120"/>
              </a:rPr>
              <a:t>τον</a:t>
            </a:r>
            <a:r>
              <a:rPr lang="en-US" sz="1350" dirty="0">
                <a:solidFill>
                  <a:srgbClr val="D7E1EA"/>
                </a:solidFill>
                <a:latin typeface="Arial" pitchFamily="34" charset="0"/>
                <a:ea typeface="Arial" pitchFamily="34" charset="-122"/>
                <a:cs typeface="Arial" pitchFamily="34" charset="-120"/>
              </a:rPr>
              <a:t> επισκέπτη.</a:t>
            </a:r>
            <a:endParaRPr lang="en-US" sz="1350" dirty="0"/>
          </a:p>
        </p:txBody>
      </p:sp>
      <p:sp>
        <p:nvSpPr>
          <p:cNvPr id="12" name="Shape 10"/>
          <p:cNvSpPr/>
          <p:nvPr/>
        </p:nvSpPr>
        <p:spPr>
          <a:xfrm>
            <a:off x="8138160" y="2286000"/>
            <a:ext cx="3520440" cy="3291840"/>
          </a:xfrm>
          <a:prstGeom prst="rect">
            <a:avLst/>
          </a:prstGeom>
          <a:solidFill>
            <a:srgbClr val="0E3A5F"/>
          </a:solidFill>
          <a:ln/>
        </p:spPr>
      </p:sp>
      <p:sp>
        <p:nvSpPr>
          <p:cNvPr id="13" name="Text 11"/>
          <p:cNvSpPr/>
          <p:nvPr/>
        </p:nvSpPr>
        <p:spPr>
          <a:xfrm>
            <a:off x="8412480" y="2560320"/>
            <a:ext cx="1371600" cy="457200"/>
          </a:xfrm>
          <a:prstGeom prst="rect">
            <a:avLst/>
          </a:prstGeom>
          <a:noFill/>
          <a:ln/>
        </p:spPr>
        <p:txBody>
          <a:bodyPr wrap="square" lIns="0" tIns="0" rIns="0" bIns="0" rtlCol="0" anchor="ctr"/>
          <a:lstStyle/>
          <a:p>
            <a:pPr marL="0" indent="0">
              <a:buNone/>
            </a:pPr>
            <a:r>
              <a:rPr lang="en-US" sz="2000" b="1" dirty="0">
                <a:solidFill>
                  <a:srgbClr val="C9A24B"/>
                </a:solidFill>
                <a:latin typeface="Arial" pitchFamily="34" charset="0"/>
                <a:ea typeface="Arial" pitchFamily="34" charset="-122"/>
                <a:cs typeface="Arial" pitchFamily="34" charset="-120"/>
              </a:rPr>
              <a:t>03</a:t>
            </a:r>
            <a:endParaRPr lang="en-US" sz="2000" dirty="0"/>
          </a:p>
        </p:txBody>
      </p:sp>
      <p:sp>
        <p:nvSpPr>
          <p:cNvPr id="14" name="Text 12"/>
          <p:cNvSpPr/>
          <p:nvPr/>
        </p:nvSpPr>
        <p:spPr>
          <a:xfrm>
            <a:off x="8412480" y="3108960"/>
            <a:ext cx="2971800" cy="822960"/>
          </a:xfrm>
          <a:prstGeom prst="rect">
            <a:avLst/>
          </a:prstGeom>
          <a:noFill/>
          <a:ln/>
        </p:spPr>
        <p:txBody>
          <a:bodyPr wrap="square" lIns="0" tIns="0" rIns="0" bIns="0" rtlCol="0" anchor="ctr"/>
          <a:lstStyle/>
          <a:p>
            <a:pPr marL="0" indent="0">
              <a:lnSpc>
                <a:spcPts val="2400"/>
              </a:lnSpc>
              <a:buNone/>
            </a:pPr>
            <a:r>
              <a:rPr lang="en-US" sz="2100" b="1" dirty="0">
                <a:solidFill>
                  <a:srgbClr val="FFFFFF"/>
                </a:solidFill>
                <a:latin typeface="Arial" pitchFamily="34" charset="0"/>
                <a:ea typeface="Arial" pitchFamily="34" charset="-122"/>
                <a:cs typeface="Arial" pitchFamily="34" charset="-120"/>
              </a:rPr>
              <a:t>Μέτρο &amp; Ισορροπία</a:t>
            </a:r>
            <a:endParaRPr lang="en-US" sz="2100" dirty="0"/>
          </a:p>
        </p:txBody>
      </p:sp>
      <p:sp>
        <p:nvSpPr>
          <p:cNvPr id="15" name="Text 13"/>
          <p:cNvSpPr/>
          <p:nvPr/>
        </p:nvSpPr>
        <p:spPr>
          <a:xfrm>
            <a:off x="8412480" y="4023360"/>
            <a:ext cx="2971800" cy="1280160"/>
          </a:xfrm>
          <a:prstGeom prst="rect">
            <a:avLst/>
          </a:prstGeom>
          <a:noFill/>
          <a:ln/>
        </p:spPr>
        <p:txBody>
          <a:bodyPr wrap="square" lIns="0" tIns="0" rIns="0" bIns="0" rtlCol="0" anchor="ctr"/>
          <a:lstStyle/>
          <a:p>
            <a:pPr marL="0" indent="0">
              <a:lnSpc>
                <a:spcPts val="1800"/>
              </a:lnSpc>
              <a:buNone/>
            </a:pPr>
            <a:r>
              <a:rPr lang="en-US" sz="1350" dirty="0">
                <a:solidFill>
                  <a:srgbClr val="D7E1EA"/>
                </a:solidFill>
                <a:latin typeface="Arial" pitchFamily="34" charset="0"/>
                <a:ea typeface="Arial" pitchFamily="34" charset="-122"/>
                <a:cs typeface="Arial" pitchFamily="34" charset="-120"/>
              </a:rPr>
              <a:t>Ανάπτυξη προσαρμοσμένη στα χαρακτηριστικά κάθε </a:t>
            </a:r>
            <a:r>
              <a:rPr lang="en-US" sz="1350" dirty="0" err="1">
                <a:solidFill>
                  <a:srgbClr val="D7E1EA"/>
                </a:solidFill>
                <a:latin typeface="Arial" pitchFamily="34" charset="0"/>
                <a:ea typeface="Arial" pitchFamily="34" charset="-122"/>
                <a:cs typeface="Arial" pitchFamily="34" charset="-120"/>
              </a:rPr>
              <a:t>τό</a:t>
            </a:r>
            <a:r>
              <a:rPr lang="en-US" sz="1350" dirty="0">
                <a:solidFill>
                  <a:srgbClr val="D7E1EA"/>
                </a:solidFill>
                <a:latin typeface="Arial" pitchFamily="34" charset="0"/>
                <a:ea typeface="Arial" pitchFamily="34" charset="-122"/>
                <a:cs typeface="Arial" pitchFamily="34" charset="-120"/>
              </a:rPr>
              <a:t>π</a:t>
            </a:r>
            <a:r>
              <a:rPr lang="en-US" sz="1350" dirty="0" err="1">
                <a:solidFill>
                  <a:srgbClr val="D7E1EA"/>
                </a:solidFill>
                <a:latin typeface="Arial" pitchFamily="34" charset="0"/>
                <a:ea typeface="Arial" pitchFamily="34" charset="-122"/>
                <a:cs typeface="Arial" pitchFamily="34" charset="-120"/>
              </a:rPr>
              <a:t>ου</a:t>
            </a:r>
            <a:r>
              <a:rPr lang="en-US" sz="1350" dirty="0">
                <a:solidFill>
                  <a:srgbClr val="D7E1EA"/>
                </a:solidFill>
                <a:latin typeface="Arial" pitchFamily="34" charset="0"/>
                <a:ea typeface="Arial" pitchFamily="34" charset="-122"/>
                <a:cs typeface="Arial" pitchFamily="34" charset="-120"/>
              </a:rPr>
              <a:t> </a:t>
            </a:r>
            <a:r>
              <a:rPr lang="el-GR" sz="1350" dirty="0">
                <a:solidFill>
                  <a:srgbClr val="D7E1EA"/>
                </a:solidFill>
                <a:latin typeface="Arial" pitchFamily="34" charset="0"/>
                <a:ea typeface="Arial" pitchFamily="34" charset="-122"/>
                <a:cs typeface="Arial" pitchFamily="34" charset="-120"/>
              </a:rPr>
              <a:t>-</a:t>
            </a:r>
            <a:r>
              <a:rPr lang="en-US" sz="1350" dirty="0">
                <a:solidFill>
                  <a:srgbClr val="D7E1EA"/>
                </a:solidFill>
                <a:latin typeface="Arial" pitchFamily="34" charset="0"/>
                <a:ea typeface="Arial" pitchFamily="34" charset="-122"/>
                <a:cs typeface="Arial" pitchFamily="34" charset="-120"/>
              </a:rPr>
              <a:t> όχι ένας κανόνας για όλους.</a:t>
            </a:r>
            <a:endParaRPr lang="en-US" sz="1350" dirty="0"/>
          </a:p>
        </p:txBody>
      </p:sp>
      <p:sp>
        <p:nvSpPr>
          <p:cNvPr id="16" name="Text 14"/>
          <p:cNvSpPr/>
          <p:nvPr/>
        </p:nvSpPr>
        <p:spPr>
          <a:xfrm>
            <a:off x="11274552" y="6309360"/>
            <a:ext cx="548640" cy="320040"/>
          </a:xfrm>
          <a:prstGeom prst="rect">
            <a:avLst/>
          </a:prstGeom>
          <a:noFill/>
          <a:ln/>
        </p:spPr>
        <p:txBody>
          <a:bodyPr wrap="square" lIns="0" tIns="0" rIns="0" bIns="0" rtlCol="0" anchor="ctr"/>
          <a:lstStyle/>
          <a:p>
            <a:pPr marL="0" indent="0" algn="r">
              <a:buNone/>
            </a:pPr>
            <a:r>
              <a:rPr lang="en-US" sz="1100" dirty="0">
                <a:solidFill>
                  <a:srgbClr val="44586B"/>
                </a:solidFill>
                <a:latin typeface="Arial" pitchFamily="34" charset="0"/>
                <a:ea typeface="Arial" pitchFamily="34" charset="-122"/>
                <a:cs typeface="Arial" pitchFamily="34" charset="-120"/>
              </a:rPr>
              <a:t>03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9144000" cy="365760"/>
          </a:xfrm>
          <a:prstGeom prst="rect">
            <a:avLst/>
          </a:prstGeom>
          <a:noFill/>
          <a:ln/>
        </p:spPr>
        <p:txBody>
          <a:bodyPr wrap="square" lIns="0" tIns="0" rIns="0" bIns="0" rtlCol="0" anchor="ctr"/>
          <a:lstStyle/>
          <a:p>
            <a:pPr marL="0" indent="0">
              <a:buNone/>
            </a:pPr>
            <a:r>
              <a:rPr lang="el-GR" sz="1200" b="1" kern="0" spc="200" dirty="0">
                <a:solidFill>
                  <a:srgbClr val="C9A24B"/>
                </a:solidFill>
                <a:latin typeface="Arial" pitchFamily="34" charset="0"/>
                <a:ea typeface="Arial" pitchFamily="34" charset="-122"/>
                <a:cs typeface="Arial" pitchFamily="34" charset="-120"/>
              </a:rPr>
              <a:t>ΣΤΟΧΕΥΣΗ ΜΕ ΣΧΕΔΙΟ </a:t>
            </a:r>
            <a:endParaRPr lang="en-US" sz="1200" dirty="0"/>
          </a:p>
        </p:txBody>
      </p:sp>
      <p:sp>
        <p:nvSpPr>
          <p:cNvPr id="3" name="Text 1"/>
          <p:cNvSpPr/>
          <p:nvPr/>
        </p:nvSpPr>
        <p:spPr>
          <a:xfrm>
            <a:off x="548640" y="822960"/>
            <a:ext cx="10449560" cy="914400"/>
          </a:xfrm>
          <a:prstGeom prst="rect">
            <a:avLst/>
          </a:prstGeom>
          <a:noFill/>
          <a:ln/>
        </p:spPr>
        <p:txBody>
          <a:bodyPr wrap="square" lIns="0" tIns="0" rIns="0" bIns="0" rtlCol="0" anchor="ctr"/>
          <a:lstStyle/>
          <a:p>
            <a:pPr marL="0" indent="0">
              <a:lnSpc>
                <a:spcPts val="3600"/>
              </a:lnSpc>
              <a:buNone/>
            </a:pPr>
            <a:r>
              <a:rPr lang="en-US" sz="3200" b="1" dirty="0" err="1">
                <a:solidFill>
                  <a:srgbClr val="0E3A5F"/>
                </a:solidFill>
                <a:latin typeface="Arial" pitchFamily="34" charset="0"/>
                <a:ea typeface="Arial" pitchFamily="34" charset="-122"/>
                <a:cs typeface="Arial" pitchFamily="34" charset="-120"/>
              </a:rPr>
              <a:t>Πέντε</a:t>
            </a:r>
            <a:r>
              <a:rPr lang="en-US" sz="3200" b="1" dirty="0">
                <a:solidFill>
                  <a:srgbClr val="0E3A5F"/>
                </a:solidFill>
                <a:latin typeface="Arial" pitchFamily="34" charset="0"/>
                <a:ea typeface="Arial" pitchFamily="34" charset="-122"/>
                <a:cs typeface="Arial" pitchFamily="34" charset="-120"/>
              </a:rPr>
              <a:t> </a:t>
            </a:r>
            <a:r>
              <a:rPr lang="el-GR" sz="3200" b="1" dirty="0">
                <a:solidFill>
                  <a:srgbClr val="0E3A5F"/>
                </a:solidFill>
                <a:latin typeface="Arial" pitchFamily="34" charset="0"/>
                <a:ea typeface="Arial" pitchFamily="34" charset="-122"/>
                <a:cs typeface="Arial" pitchFamily="34" charset="-120"/>
              </a:rPr>
              <a:t>στρατηγικοί </a:t>
            </a:r>
            <a:r>
              <a:rPr lang="en-US" sz="3200" b="1" dirty="0" err="1">
                <a:solidFill>
                  <a:srgbClr val="0E3A5F"/>
                </a:solidFill>
                <a:latin typeface="Arial" pitchFamily="34" charset="0"/>
                <a:ea typeface="Arial" pitchFamily="34" charset="-122"/>
                <a:cs typeface="Arial" pitchFamily="34" charset="-120"/>
              </a:rPr>
              <a:t>στόχοι</a:t>
            </a:r>
            <a:r>
              <a:rPr lang="en-US" sz="3200" b="1" dirty="0">
                <a:solidFill>
                  <a:srgbClr val="0E3A5F"/>
                </a:solidFill>
                <a:latin typeface="Arial" pitchFamily="34" charset="0"/>
                <a:ea typeface="Arial" pitchFamily="34" charset="-122"/>
                <a:cs typeface="Arial" pitchFamily="34" charset="-120"/>
              </a:rPr>
              <a:t> για </a:t>
            </a:r>
            <a:r>
              <a:rPr lang="en-US" sz="3200" b="1" dirty="0" err="1">
                <a:solidFill>
                  <a:srgbClr val="0E3A5F"/>
                </a:solidFill>
                <a:latin typeface="Arial" pitchFamily="34" charset="0"/>
                <a:ea typeface="Arial" pitchFamily="34" charset="-122"/>
                <a:cs typeface="Arial" pitchFamily="34" charset="-120"/>
              </a:rPr>
              <a:t>τον</a:t>
            </a:r>
            <a:r>
              <a:rPr lang="en-US" sz="3200" b="1" dirty="0">
                <a:solidFill>
                  <a:srgbClr val="0E3A5F"/>
                </a:solidFill>
                <a:latin typeface="Arial" pitchFamily="34" charset="0"/>
                <a:ea typeface="Arial" pitchFamily="34" charset="-122"/>
                <a:cs typeface="Arial" pitchFamily="34" charset="-120"/>
              </a:rPr>
              <a:t> </a:t>
            </a:r>
            <a:r>
              <a:rPr lang="en-US" sz="3200" b="1" dirty="0" err="1">
                <a:solidFill>
                  <a:srgbClr val="0E3A5F"/>
                </a:solidFill>
                <a:latin typeface="Arial" pitchFamily="34" charset="0"/>
                <a:ea typeface="Arial" pitchFamily="34" charset="-122"/>
                <a:cs typeface="Arial" pitchFamily="34" charset="-120"/>
              </a:rPr>
              <a:t>τουρισμό</a:t>
            </a:r>
            <a:r>
              <a:rPr lang="el-GR" sz="3200" b="1" dirty="0">
                <a:solidFill>
                  <a:srgbClr val="0E3A5F"/>
                </a:solidFill>
                <a:latin typeface="Arial" pitchFamily="34" charset="0"/>
                <a:ea typeface="Arial" pitchFamily="34" charset="-122"/>
                <a:cs typeface="Arial" pitchFamily="34" charset="-120"/>
              </a:rPr>
              <a:t> </a:t>
            </a:r>
          </a:p>
          <a:p>
            <a:pPr marL="0" indent="0">
              <a:lnSpc>
                <a:spcPts val="3600"/>
              </a:lnSpc>
              <a:buNone/>
            </a:pPr>
            <a:r>
              <a:rPr lang="en-US" sz="3200" b="1" dirty="0" err="1">
                <a:solidFill>
                  <a:srgbClr val="0E3A5F"/>
                </a:solidFill>
                <a:latin typeface="Arial" pitchFamily="34" charset="0"/>
                <a:ea typeface="Arial" pitchFamily="34" charset="-122"/>
                <a:cs typeface="Arial" pitchFamily="34" charset="-120"/>
              </a:rPr>
              <a:t>της</a:t>
            </a:r>
            <a:r>
              <a:rPr lang="el-GR" sz="3200" b="1" dirty="0">
                <a:solidFill>
                  <a:srgbClr val="0E3A5F"/>
                </a:solidFill>
                <a:latin typeface="Arial" pitchFamily="34" charset="0"/>
                <a:ea typeface="Arial" pitchFamily="34" charset="-122"/>
                <a:cs typeface="Arial" pitchFamily="34" charset="-120"/>
              </a:rPr>
              <a:t> </a:t>
            </a:r>
            <a:r>
              <a:rPr lang="en-US" sz="3200" b="1" dirty="0" err="1">
                <a:solidFill>
                  <a:srgbClr val="0E3A5F"/>
                </a:solidFill>
                <a:latin typeface="Arial" pitchFamily="34" charset="0"/>
                <a:ea typeface="Arial" pitchFamily="34" charset="-122"/>
                <a:cs typeface="Arial" pitchFamily="34" charset="-120"/>
              </a:rPr>
              <a:t>ε</a:t>
            </a:r>
            <a:r>
              <a:rPr lang="en-US" sz="3200" b="1" dirty="0">
                <a:solidFill>
                  <a:srgbClr val="0E3A5F"/>
                </a:solidFill>
                <a:latin typeface="Arial" pitchFamily="34" charset="0"/>
                <a:ea typeface="Arial" pitchFamily="34" charset="-122"/>
                <a:cs typeface="Arial" pitchFamily="34" charset="-120"/>
              </a:rPr>
              <a:t>π</a:t>
            </a:r>
            <a:r>
              <a:rPr lang="en-US" sz="3200" b="1" dirty="0" err="1">
                <a:solidFill>
                  <a:srgbClr val="0E3A5F"/>
                </a:solidFill>
                <a:latin typeface="Arial" pitchFamily="34" charset="0"/>
                <a:ea typeface="Arial" pitchFamily="34" charset="-122"/>
                <a:cs typeface="Arial" pitchFamily="34" charset="-120"/>
              </a:rPr>
              <a:t>όμενης</a:t>
            </a:r>
            <a:r>
              <a:rPr lang="en-US" sz="3200" b="1" dirty="0">
                <a:solidFill>
                  <a:srgbClr val="0E3A5F"/>
                </a:solidFill>
                <a:latin typeface="Arial" pitchFamily="34" charset="0"/>
                <a:ea typeface="Arial" pitchFamily="34" charset="-122"/>
                <a:cs typeface="Arial" pitchFamily="34" charset="-120"/>
              </a:rPr>
              <a:t> μέρας</a:t>
            </a:r>
            <a:endParaRPr lang="en-US" sz="3200" dirty="0"/>
          </a:p>
        </p:txBody>
      </p:sp>
      <p:sp>
        <p:nvSpPr>
          <p:cNvPr id="4" name="Shape 2"/>
          <p:cNvSpPr/>
          <p:nvPr/>
        </p:nvSpPr>
        <p:spPr>
          <a:xfrm>
            <a:off x="548640" y="2148840"/>
            <a:ext cx="502920" cy="502920"/>
          </a:xfrm>
          <a:prstGeom prst="rect">
            <a:avLst/>
          </a:prstGeom>
          <a:solidFill>
            <a:srgbClr val="C9A24B"/>
          </a:solidFill>
          <a:ln/>
        </p:spPr>
      </p:sp>
      <p:sp>
        <p:nvSpPr>
          <p:cNvPr id="5" name="Text 3"/>
          <p:cNvSpPr/>
          <p:nvPr/>
        </p:nvSpPr>
        <p:spPr>
          <a:xfrm>
            <a:off x="548640" y="2148840"/>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1</a:t>
            </a:r>
            <a:endParaRPr lang="en-US" sz="1800" dirty="0"/>
          </a:p>
        </p:txBody>
      </p:sp>
      <p:sp>
        <p:nvSpPr>
          <p:cNvPr id="6" name="Text 4"/>
          <p:cNvSpPr/>
          <p:nvPr/>
        </p:nvSpPr>
        <p:spPr>
          <a:xfrm>
            <a:off x="1280160" y="2130552"/>
            <a:ext cx="9875520" cy="548640"/>
          </a:xfrm>
          <a:prstGeom prst="rect">
            <a:avLst/>
          </a:prstGeom>
          <a:noFill/>
          <a:ln/>
        </p:spPr>
        <p:txBody>
          <a:bodyPr wrap="square" lIns="0" tIns="0" rIns="0" bIns="0" rtlCol="0" anchor="ctr"/>
          <a:lstStyle/>
          <a:p>
            <a:pPr marL="0" indent="0">
              <a:buNone/>
            </a:pPr>
            <a:r>
              <a:rPr lang="el-GR" sz="1800" b="1" dirty="0">
                <a:solidFill>
                  <a:srgbClr val="1B2733"/>
                </a:solidFill>
                <a:latin typeface="Arial" pitchFamily="34" charset="0"/>
                <a:ea typeface="Arial" pitchFamily="34" charset="-122"/>
                <a:cs typeface="Arial" pitchFamily="34" charset="-120"/>
              </a:rPr>
              <a:t>Χρονική και χωρική διάχυση του τουρισμού -</a:t>
            </a:r>
            <a:r>
              <a:rPr lang="el-GR" sz="1800" dirty="0">
                <a:solidFill>
                  <a:srgbClr val="1B2733"/>
                </a:solidFill>
                <a:latin typeface="Arial" pitchFamily="34" charset="0"/>
                <a:ea typeface="Arial" pitchFamily="34" charset="-122"/>
                <a:cs typeface="Arial" pitchFamily="34" charset="-120"/>
              </a:rPr>
              <a:t> θεματικός τουρισμός </a:t>
            </a:r>
            <a:r>
              <a:rPr lang="el-GR" dirty="0">
                <a:solidFill>
                  <a:srgbClr val="1B2733"/>
                </a:solidFill>
                <a:latin typeface="Arial" pitchFamily="34" charset="0"/>
                <a:ea typeface="Arial" pitchFamily="34" charset="-122"/>
                <a:cs typeface="Arial" pitchFamily="34" charset="-120"/>
              </a:rPr>
              <a:t>&amp;</a:t>
            </a:r>
            <a:r>
              <a:rPr lang="el-GR" sz="1800" dirty="0">
                <a:solidFill>
                  <a:srgbClr val="1B2733"/>
                </a:solidFill>
                <a:latin typeface="Arial" pitchFamily="34" charset="0"/>
                <a:ea typeface="Arial" pitchFamily="34" charset="-122"/>
                <a:cs typeface="Arial" pitchFamily="34" charset="-120"/>
              </a:rPr>
              <a:t> ήλιος - θάλασσα</a:t>
            </a:r>
            <a:endParaRPr lang="en-US" sz="1800" dirty="0"/>
          </a:p>
        </p:txBody>
      </p:sp>
      <p:sp>
        <p:nvSpPr>
          <p:cNvPr id="7" name="Shape 5"/>
          <p:cNvSpPr/>
          <p:nvPr/>
        </p:nvSpPr>
        <p:spPr>
          <a:xfrm>
            <a:off x="548640" y="2935224"/>
            <a:ext cx="502920" cy="502920"/>
          </a:xfrm>
          <a:prstGeom prst="rect">
            <a:avLst/>
          </a:prstGeom>
          <a:solidFill>
            <a:srgbClr val="C9A24B"/>
          </a:solidFill>
          <a:ln/>
        </p:spPr>
      </p:sp>
      <p:sp>
        <p:nvSpPr>
          <p:cNvPr id="8" name="Text 6"/>
          <p:cNvSpPr/>
          <p:nvPr/>
        </p:nvSpPr>
        <p:spPr>
          <a:xfrm>
            <a:off x="548640" y="2935224"/>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2</a:t>
            </a:r>
            <a:endParaRPr lang="en-US" sz="1800" dirty="0"/>
          </a:p>
        </p:txBody>
      </p:sp>
      <p:sp>
        <p:nvSpPr>
          <p:cNvPr id="9" name="Text 7"/>
          <p:cNvSpPr/>
          <p:nvPr/>
        </p:nvSpPr>
        <p:spPr>
          <a:xfrm>
            <a:off x="1280160" y="2916936"/>
            <a:ext cx="9875520" cy="548640"/>
          </a:xfrm>
          <a:prstGeom prst="rect">
            <a:avLst/>
          </a:prstGeom>
          <a:noFill/>
          <a:ln/>
        </p:spPr>
        <p:txBody>
          <a:bodyPr wrap="square" lIns="0" tIns="0" rIns="0" bIns="0" rtlCol="0" anchor="ctr"/>
          <a:lstStyle/>
          <a:p>
            <a:pPr marL="0" indent="0">
              <a:buNone/>
            </a:pPr>
            <a:r>
              <a:rPr lang="el-GR" sz="1800" b="1" dirty="0">
                <a:solidFill>
                  <a:srgbClr val="1B2733"/>
                </a:solidFill>
                <a:latin typeface="Arial" pitchFamily="34" charset="0"/>
                <a:ea typeface="Arial" pitchFamily="34" charset="-122"/>
                <a:cs typeface="Arial" pitchFamily="34" charset="-120"/>
              </a:rPr>
              <a:t>Προώθηση σύγχρονου τουριστικού προϊόντος </a:t>
            </a:r>
            <a:r>
              <a:rPr lang="el-GR" sz="1800" dirty="0">
                <a:solidFill>
                  <a:srgbClr val="1B2733"/>
                </a:solidFill>
                <a:latin typeface="Arial" pitchFamily="34" charset="0"/>
                <a:ea typeface="Arial" pitchFamily="34" charset="-122"/>
                <a:cs typeface="Arial" pitchFamily="34" charset="-120"/>
              </a:rPr>
              <a:t>- ειδικές μορφές, νέα προϊόντα</a:t>
            </a:r>
            <a:endParaRPr lang="en-US" sz="1800" dirty="0"/>
          </a:p>
        </p:txBody>
      </p:sp>
      <p:sp>
        <p:nvSpPr>
          <p:cNvPr id="10" name="Shape 8"/>
          <p:cNvSpPr/>
          <p:nvPr/>
        </p:nvSpPr>
        <p:spPr>
          <a:xfrm>
            <a:off x="548640" y="3721608"/>
            <a:ext cx="502920" cy="502920"/>
          </a:xfrm>
          <a:prstGeom prst="rect">
            <a:avLst/>
          </a:prstGeom>
          <a:solidFill>
            <a:srgbClr val="C9A24B"/>
          </a:solidFill>
          <a:ln/>
        </p:spPr>
      </p:sp>
      <p:sp>
        <p:nvSpPr>
          <p:cNvPr id="11" name="Text 9"/>
          <p:cNvSpPr/>
          <p:nvPr/>
        </p:nvSpPr>
        <p:spPr>
          <a:xfrm>
            <a:off x="548640" y="3721608"/>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3</a:t>
            </a:r>
            <a:endParaRPr lang="en-US" sz="1800" dirty="0"/>
          </a:p>
        </p:txBody>
      </p:sp>
      <p:sp>
        <p:nvSpPr>
          <p:cNvPr id="12" name="Text 10"/>
          <p:cNvSpPr/>
          <p:nvPr/>
        </p:nvSpPr>
        <p:spPr>
          <a:xfrm>
            <a:off x="1280160" y="3703320"/>
            <a:ext cx="9875520" cy="548640"/>
          </a:xfrm>
          <a:prstGeom prst="rect">
            <a:avLst/>
          </a:prstGeom>
          <a:noFill/>
          <a:ln/>
        </p:spPr>
        <p:txBody>
          <a:bodyPr wrap="square" lIns="0" tIns="0" rIns="0" bIns="0" rtlCol="0" anchor="ctr"/>
          <a:lstStyle/>
          <a:p>
            <a:pPr marL="0" indent="0">
              <a:buNone/>
            </a:pPr>
            <a:r>
              <a:rPr lang="el-GR" sz="1800" b="1" dirty="0">
                <a:solidFill>
                  <a:srgbClr val="1B2733"/>
                </a:solidFill>
                <a:latin typeface="Arial" pitchFamily="34" charset="0"/>
                <a:ea typeface="Arial" pitchFamily="34" charset="-122"/>
                <a:cs typeface="Arial" pitchFamily="34" charset="-120"/>
              </a:rPr>
              <a:t>Μείωση ανισοτήτων </a:t>
            </a:r>
            <a:r>
              <a:rPr lang="el-GR" b="1" dirty="0">
                <a:solidFill>
                  <a:srgbClr val="1B2733"/>
                </a:solidFill>
                <a:latin typeface="Arial" pitchFamily="34" charset="0"/>
                <a:ea typeface="Arial" pitchFamily="34" charset="-122"/>
                <a:cs typeface="Arial" pitchFamily="34" charset="-120"/>
              </a:rPr>
              <a:t>-</a:t>
            </a:r>
            <a:r>
              <a:rPr lang="el-GR" sz="1800" dirty="0">
                <a:solidFill>
                  <a:srgbClr val="1B2733"/>
                </a:solidFill>
                <a:latin typeface="Arial" pitchFamily="34" charset="0"/>
                <a:ea typeface="Arial" pitchFamily="34" charset="-122"/>
                <a:cs typeface="Arial" pitchFamily="34" charset="-120"/>
              </a:rPr>
              <a:t> </a:t>
            </a:r>
            <a:r>
              <a:rPr lang="el-GR" sz="1800" dirty="0" err="1">
                <a:solidFill>
                  <a:srgbClr val="1B2733"/>
                </a:solidFill>
                <a:latin typeface="Arial" pitchFamily="34" charset="0"/>
                <a:ea typeface="Arial" pitchFamily="34" charset="-122"/>
                <a:cs typeface="Arial" pitchFamily="34" charset="-120"/>
              </a:rPr>
              <a:t>ενδοπεριφεριακών</a:t>
            </a:r>
            <a:r>
              <a:rPr lang="el-GR" sz="1800" dirty="0">
                <a:solidFill>
                  <a:srgbClr val="1B2733"/>
                </a:solidFill>
                <a:latin typeface="Arial" pitchFamily="34" charset="0"/>
                <a:ea typeface="Arial" pitchFamily="34" charset="-122"/>
                <a:cs typeface="Arial" pitchFamily="34" charset="-120"/>
              </a:rPr>
              <a:t> και εθνικών</a:t>
            </a:r>
            <a:endParaRPr lang="en-US" sz="1800" dirty="0"/>
          </a:p>
        </p:txBody>
      </p:sp>
      <p:sp>
        <p:nvSpPr>
          <p:cNvPr id="13" name="Shape 11"/>
          <p:cNvSpPr/>
          <p:nvPr/>
        </p:nvSpPr>
        <p:spPr>
          <a:xfrm>
            <a:off x="548640" y="4507992"/>
            <a:ext cx="502920" cy="502920"/>
          </a:xfrm>
          <a:prstGeom prst="rect">
            <a:avLst/>
          </a:prstGeom>
          <a:solidFill>
            <a:srgbClr val="C9A24B"/>
          </a:solidFill>
          <a:ln/>
        </p:spPr>
      </p:sp>
      <p:sp>
        <p:nvSpPr>
          <p:cNvPr id="14" name="Text 12"/>
          <p:cNvSpPr/>
          <p:nvPr/>
        </p:nvSpPr>
        <p:spPr>
          <a:xfrm>
            <a:off x="548640" y="4507992"/>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4</a:t>
            </a:r>
            <a:endParaRPr lang="en-US" sz="1800" dirty="0"/>
          </a:p>
        </p:txBody>
      </p:sp>
      <p:sp>
        <p:nvSpPr>
          <p:cNvPr id="15" name="Text 13"/>
          <p:cNvSpPr/>
          <p:nvPr/>
        </p:nvSpPr>
        <p:spPr>
          <a:xfrm>
            <a:off x="1280160" y="4489704"/>
            <a:ext cx="9875520" cy="548640"/>
          </a:xfrm>
          <a:prstGeom prst="rect">
            <a:avLst/>
          </a:prstGeom>
          <a:noFill/>
          <a:ln/>
        </p:spPr>
        <p:txBody>
          <a:bodyPr wrap="square" lIns="0" tIns="0" rIns="0" bIns="0" rtlCol="0" anchor="ctr"/>
          <a:lstStyle/>
          <a:p>
            <a:pPr marL="0" indent="0">
              <a:buNone/>
            </a:pPr>
            <a:r>
              <a:rPr lang="el-GR" b="1" dirty="0">
                <a:solidFill>
                  <a:srgbClr val="1B2733"/>
                </a:solidFill>
                <a:latin typeface="Arial" pitchFamily="34" charset="0"/>
                <a:ea typeface="Arial" pitchFamily="34" charset="-122"/>
                <a:cs typeface="Arial" pitchFamily="34" charset="-120"/>
              </a:rPr>
              <a:t>Απλούστευση και σ</a:t>
            </a:r>
            <a:r>
              <a:rPr lang="en-US" sz="1800" b="1" dirty="0" err="1">
                <a:solidFill>
                  <a:srgbClr val="1B2733"/>
                </a:solidFill>
                <a:latin typeface="Arial" pitchFamily="34" charset="0"/>
                <a:ea typeface="Arial" pitchFamily="34" charset="-122"/>
                <a:cs typeface="Arial" pitchFamily="34" charset="-120"/>
              </a:rPr>
              <a:t>υντονισμός</a:t>
            </a:r>
            <a:r>
              <a:rPr lang="el-GR" sz="1800" b="1" dirty="0">
                <a:solidFill>
                  <a:srgbClr val="1B2733"/>
                </a:solidFill>
                <a:latin typeface="Arial" pitchFamily="34" charset="0"/>
                <a:ea typeface="Arial" pitchFamily="34" charset="-122"/>
                <a:cs typeface="Arial" pitchFamily="34" charset="-120"/>
              </a:rPr>
              <a:t> </a:t>
            </a:r>
            <a:r>
              <a:rPr lang="el-GR" sz="1800" dirty="0">
                <a:solidFill>
                  <a:srgbClr val="1B2733"/>
                </a:solidFill>
                <a:latin typeface="Arial" pitchFamily="34" charset="0"/>
                <a:ea typeface="Arial" pitchFamily="34" charset="-122"/>
                <a:cs typeface="Arial" pitchFamily="34" charset="-120"/>
              </a:rPr>
              <a:t>- σε όλα τα επίπεδα χωροταξικού, πολεοδομικού και διοικητικού σχεδιασμού</a:t>
            </a:r>
            <a:endParaRPr lang="en-US" sz="1800" dirty="0"/>
          </a:p>
        </p:txBody>
      </p:sp>
      <p:sp>
        <p:nvSpPr>
          <p:cNvPr id="16" name="Shape 14"/>
          <p:cNvSpPr/>
          <p:nvPr/>
        </p:nvSpPr>
        <p:spPr>
          <a:xfrm>
            <a:off x="548640" y="5294376"/>
            <a:ext cx="502920" cy="502920"/>
          </a:xfrm>
          <a:prstGeom prst="rect">
            <a:avLst/>
          </a:prstGeom>
          <a:solidFill>
            <a:srgbClr val="C9A24B"/>
          </a:solidFill>
          <a:ln/>
        </p:spPr>
      </p:sp>
      <p:sp>
        <p:nvSpPr>
          <p:cNvPr id="17" name="Text 15"/>
          <p:cNvSpPr/>
          <p:nvPr/>
        </p:nvSpPr>
        <p:spPr>
          <a:xfrm>
            <a:off x="548640" y="5294376"/>
            <a:ext cx="502920" cy="502920"/>
          </a:xfrm>
          <a:prstGeom prst="rect">
            <a:avLst/>
          </a:prstGeom>
          <a:noFill/>
          <a:ln/>
        </p:spPr>
        <p:txBody>
          <a:bodyPr wrap="square" lIns="0" tIns="0" rIns="0" bIns="0" rtlCol="0" anchor="ctr"/>
          <a:lstStyle/>
          <a:p>
            <a:pPr marL="0" indent="0" algn="ctr">
              <a:buNone/>
            </a:pPr>
            <a:r>
              <a:rPr lang="en-US" sz="1800" b="1" dirty="0">
                <a:solidFill>
                  <a:srgbClr val="0A2C48"/>
                </a:solidFill>
                <a:latin typeface="Arial" pitchFamily="34" charset="0"/>
                <a:ea typeface="Arial" pitchFamily="34" charset="-122"/>
                <a:cs typeface="Arial" pitchFamily="34" charset="-120"/>
              </a:rPr>
              <a:t>5</a:t>
            </a:r>
            <a:endParaRPr lang="en-US" sz="1800" dirty="0"/>
          </a:p>
        </p:txBody>
      </p:sp>
      <p:sp>
        <p:nvSpPr>
          <p:cNvPr id="18" name="Text 16"/>
          <p:cNvSpPr/>
          <p:nvPr/>
        </p:nvSpPr>
        <p:spPr>
          <a:xfrm>
            <a:off x="1280160" y="5276088"/>
            <a:ext cx="9875520" cy="548640"/>
          </a:xfrm>
          <a:prstGeom prst="rect">
            <a:avLst/>
          </a:prstGeom>
          <a:noFill/>
          <a:ln/>
        </p:spPr>
        <p:txBody>
          <a:bodyPr wrap="square" lIns="0" tIns="0" rIns="0" bIns="0" rtlCol="0" anchor="ctr"/>
          <a:lstStyle/>
          <a:p>
            <a:pPr marL="0" indent="0">
              <a:buNone/>
            </a:pPr>
            <a:r>
              <a:rPr lang="el-GR" sz="1800" b="1" dirty="0">
                <a:latin typeface="Arial" panose="020B0604020202020204" pitchFamily="34" charset="0"/>
                <a:cs typeface="Arial" panose="020B0604020202020204" pitchFamily="34" charset="0"/>
              </a:rPr>
              <a:t>Προώθηση Γενικών Υποδομών </a:t>
            </a:r>
            <a:r>
              <a:rPr lang="el-GR" sz="1800" dirty="0">
                <a:latin typeface="Arial" panose="020B0604020202020204" pitchFamily="34" charset="0"/>
                <a:cs typeface="Arial" panose="020B0604020202020204" pitchFamily="34" charset="0"/>
              </a:rPr>
              <a:t>- μεταφορές, περιβαλλοντικές υποδομές, ψηφιακά δίκτυα</a:t>
            </a:r>
            <a:endParaRPr lang="en-US" sz="1800" dirty="0">
              <a:latin typeface="Arial" panose="020B0604020202020204" pitchFamily="34" charset="0"/>
              <a:cs typeface="Arial" panose="020B0604020202020204" pitchFamily="34" charset="0"/>
            </a:endParaRPr>
          </a:p>
        </p:txBody>
      </p:sp>
      <p:sp>
        <p:nvSpPr>
          <p:cNvPr id="19" name="Text 17"/>
          <p:cNvSpPr/>
          <p:nvPr/>
        </p:nvSpPr>
        <p:spPr>
          <a:xfrm>
            <a:off x="11274552" y="6309360"/>
            <a:ext cx="548640" cy="320040"/>
          </a:xfrm>
          <a:prstGeom prst="rect">
            <a:avLst/>
          </a:prstGeom>
          <a:noFill/>
          <a:ln/>
        </p:spPr>
        <p:txBody>
          <a:bodyPr wrap="square" lIns="0" tIns="0" rIns="0" bIns="0" rtlCol="0" anchor="ctr"/>
          <a:lstStyle/>
          <a:p>
            <a:pPr marL="0" indent="0" algn="r">
              <a:buNone/>
            </a:pPr>
            <a:r>
              <a:rPr lang="en-US" sz="1100" dirty="0">
                <a:solidFill>
                  <a:srgbClr val="44586B"/>
                </a:solidFill>
                <a:latin typeface="Arial" pitchFamily="34" charset="0"/>
                <a:ea typeface="Arial" pitchFamily="34" charset="-122"/>
                <a:cs typeface="Arial" pitchFamily="34" charset="-120"/>
              </a:rPr>
              <a:t>04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FDD4014-C092-000D-6628-5DACF4B7D0F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EEB68A2-0DE6-802F-6634-BC9CA2E15863}"/>
              </a:ext>
            </a:extLst>
          </p:cNvPr>
          <p:cNvPicPr>
            <a:picLocks noChangeAspect="1"/>
          </p:cNvPicPr>
          <p:nvPr/>
        </p:nvPicPr>
        <p:blipFill>
          <a:blip r:embed="rId2">
            <a:duotone>
              <a:prstClr val="black"/>
              <a:schemeClr val="accent5">
                <a:tint val="45000"/>
                <a:satMod val="400000"/>
              </a:schemeClr>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640" y="0"/>
            <a:ext cx="12180721" cy="6858000"/>
          </a:xfrm>
          <a:prstGeom prst="rect">
            <a:avLst/>
          </a:prstGeom>
          <a:blipFill>
            <a:blip r:embed="rId4">
              <a:duotone>
                <a:prstClr val="black"/>
                <a:schemeClr val="accent5">
                  <a:tint val="45000"/>
                  <a:satMod val="400000"/>
                </a:schemeClr>
              </a:duotone>
            </a:blip>
            <a:tile tx="0" ty="0" sx="100000" sy="100000" flip="none" algn="tl"/>
          </a:blipFill>
        </p:spPr>
      </p:pic>
      <p:sp>
        <p:nvSpPr>
          <p:cNvPr id="13" name="Title 1">
            <a:extLst>
              <a:ext uri="{FF2B5EF4-FFF2-40B4-BE49-F238E27FC236}">
                <a16:creationId xmlns:a16="http://schemas.microsoft.com/office/drawing/2014/main" id="{C9734156-35DE-7667-2832-AAD633DFE185}"/>
              </a:ext>
            </a:extLst>
          </p:cNvPr>
          <p:cNvSpPr txBox="1">
            <a:spLocks/>
          </p:cNvSpPr>
          <p:nvPr/>
        </p:nvSpPr>
        <p:spPr>
          <a:xfrm>
            <a:off x="1169876" y="487840"/>
            <a:ext cx="9852251" cy="927439"/>
          </a:xfrm>
          <a:prstGeom prst="rect">
            <a:avLst/>
          </a:prstGeom>
          <a:noFill/>
          <a:ln>
            <a:noFill/>
          </a:ln>
        </p:spPr>
        <p:txBody>
          <a:bodyPr spcFirstLastPara="1" vert="horz" wrap="square" lIns="82283" tIns="41130" rIns="82283" bIns="4113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4800" dirty="0">
                <a:solidFill>
                  <a:schemeClr val="accent4">
                    <a:lumMod val="20000"/>
                    <a:lumOff val="80000"/>
                  </a:schemeClr>
                </a:solidFill>
                <a:latin typeface="Gotham Ultra" pitchFamily="50" charset="0"/>
                <a:cs typeface="Gotham Ultra" pitchFamily="50" charset="0"/>
              </a:rPr>
              <a:t>ΚΑΤΗΓΟΡΙΟΠΟΙΗΣΗ</a:t>
            </a:r>
            <a:endParaRPr lang="el-GR" sz="3960" dirty="0">
              <a:solidFill>
                <a:schemeClr val="accent4">
                  <a:lumMod val="20000"/>
                  <a:lumOff val="80000"/>
                </a:schemeClr>
              </a:solidFill>
              <a:latin typeface="Gotham Ultra" pitchFamily="50" charset="0"/>
              <a:cs typeface="Gotham Ultra" pitchFamily="50" charset="0"/>
            </a:endParaRPr>
          </a:p>
        </p:txBody>
      </p:sp>
      <p:sp>
        <p:nvSpPr>
          <p:cNvPr id="6" name="TextBox 5">
            <a:extLst>
              <a:ext uri="{FF2B5EF4-FFF2-40B4-BE49-F238E27FC236}">
                <a16:creationId xmlns:a16="http://schemas.microsoft.com/office/drawing/2014/main" id="{02E40EA4-FDEB-A95D-B7E1-79086FF7C3F7}"/>
              </a:ext>
            </a:extLst>
          </p:cNvPr>
          <p:cNvSpPr txBox="1">
            <a:spLocks/>
          </p:cNvSpPr>
          <p:nvPr/>
        </p:nvSpPr>
        <p:spPr>
          <a:xfrm>
            <a:off x="353914" y="2376168"/>
            <a:ext cx="4231379" cy="480132"/>
          </a:xfrm>
          <a:prstGeom prst="rect">
            <a:avLst/>
          </a:prstGeom>
          <a:noFill/>
          <a:ln w="15875">
            <a:solidFill>
              <a:schemeClr val="bg1"/>
            </a:solidFill>
          </a:ln>
        </p:spPr>
        <p:txBody>
          <a:bodyPr wrap="square" lIns="109728" tIns="54864" rIns="109728" bIns="54864" rtlCol="0" anchor="t">
            <a:noAutofit/>
          </a:bodyPr>
          <a:lstStyle/>
          <a:p>
            <a:pPr algn="ctr"/>
            <a:r>
              <a:rPr lang="el-GR" sz="1400" b="1" dirty="0">
                <a:solidFill>
                  <a:schemeClr val="bg1"/>
                </a:solidFill>
                <a:latin typeface="Gotham Light" pitchFamily="50" charset="0"/>
                <a:cs typeface="Gotham Light" pitchFamily="50" charset="0"/>
              </a:rPr>
              <a:t>1. ΧΩΡΙΚΗ ΚΑΤΑΝΟΜΗ ΤΟΥΡΙΣΤΙΚΟΥ ΦΑΙΝΟΜΕΝΟΥ</a:t>
            </a:r>
          </a:p>
        </p:txBody>
      </p:sp>
      <p:sp>
        <p:nvSpPr>
          <p:cNvPr id="7" name="TextBox 6">
            <a:extLst>
              <a:ext uri="{FF2B5EF4-FFF2-40B4-BE49-F238E27FC236}">
                <a16:creationId xmlns:a16="http://schemas.microsoft.com/office/drawing/2014/main" id="{D192B9F6-4822-40A6-B3F3-2DD9B1C36DC2}"/>
              </a:ext>
            </a:extLst>
          </p:cNvPr>
          <p:cNvSpPr txBox="1"/>
          <p:nvPr/>
        </p:nvSpPr>
        <p:spPr>
          <a:xfrm>
            <a:off x="5372057" y="2376169"/>
            <a:ext cx="3115660" cy="523220"/>
          </a:xfrm>
          <a:prstGeom prst="rect">
            <a:avLst/>
          </a:prstGeom>
          <a:noFill/>
          <a:ln w="15875">
            <a:solidFill>
              <a:schemeClr val="bg1"/>
            </a:solidFill>
          </a:ln>
        </p:spPr>
        <p:txBody>
          <a:bodyPr wrap="square" rtlCol="0">
            <a:spAutoFit/>
          </a:bodyPr>
          <a:lstStyle/>
          <a:p>
            <a:pPr algn="ctr"/>
            <a:r>
              <a:rPr lang="el-GR" sz="1400" b="1" dirty="0">
                <a:solidFill>
                  <a:schemeClr val="bg1"/>
                </a:solidFill>
                <a:latin typeface="Gotham Light" pitchFamily="50" charset="0"/>
                <a:cs typeface="Gotham Light" pitchFamily="50" charset="0"/>
              </a:rPr>
              <a:t>2. ΠΕΡΙΟΧΕΣ ΜΕ ΕΙΔΙΚΑ </a:t>
            </a:r>
          </a:p>
          <a:p>
            <a:pPr algn="ctr"/>
            <a:r>
              <a:rPr lang="el-GR" sz="1400" b="1" dirty="0">
                <a:solidFill>
                  <a:schemeClr val="bg1"/>
                </a:solidFill>
                <a:latin typeface="Gotham Light" pitchFamily="50" charset="0"/>
                <a:cs typeface="Gotham Light" pitchFamily="50" charset="0"/>
              </a:rPr>
              <a:t>ΓΕΩΓΡΑΦΙΚΑ ΧΑΡΑΚΤΗΡΙΣΤΙΚΑ</a:t>
            </a:r>
          </a:p>
        </p:txBody>
      </p:sp>
      <p:sp>
        <p:nvSpPr>
          <p:cNvPr id="9" name="TextBox 8">
            <a:extLst>
              <a:ext uri="{FF2B5EF4-FFF2-40B4-BE49-F238E27FC236}">
                <a16:creationId xmlns:a16="http://schemas.microsoft.com/office/drawing/2014/main" id="{55356692-0985-EC3E-7ACA-C7C066C92034}"/>
              </a:ext>
            </a:extLst>
          </p:cNvPr>
          <p:cNvSpPr txBox="1"/>
          <p:nvPr/>
        </p:nvSpPr>
        <p:spPr>
          <a:xfrm>
            <a:off x="9065314" y="2376169"/>
            <a:ext cx="2694216" cy="523220"/>
          </a:xfrm>
          <a:prstGeom prst="rect">
            <a:avLst/>
          </a:prstGeom>
          <a:noFill/>
          <a:ln w="15875">
            <a:solidFill>
              <a:schemeClr val="bg1"/>
            </a:solidFill>
          </a:ln>
        </p:spPr>
        <p:txBody>
          <a:bodyPr wrap="square" rtlCol="0">
            <a:spAutoFit/>
          </a:bodyPr>
          <a:lstStyle/>
          <a:p>
            <a:pPr algn="ctr"/>
            <a:r>
              <a:rPr lang="el-GR" sz="1400" b="1" dirty="0">
                <a:solidFill>
                  <a:schemeClr val="bg1"/>
                </a:solidFill>
                <a:latin typeface="Gotham Light" pitchFamily="50" charset="0"/>
                <a:cs typeface="Gotham Light" pitchFamily="50" charset="0"/>
              </a:rPr>
              <a:t>3. ΚΑΤΗΓΟΡΙΕΣ ΧΩΡΟΥ </a:t>
            </a:r>
          </a:p>
          <a:p>
            <a:pPr algn="ctr"/>
            <a:r>
              <a:rPr lang="el-GR" sz="1400" b="1" dirty="0">
                <a:solidFill>
                  <a:schemeClr val="bg1"/>
                </a:solidFill>
                <a:latin typeface="Gotham Light" pitchFamily="50" charset="0"/>
                <a:cs typeface="Gotham Light" pitchFamily="50" charset="0"/>
              </a:rPr>
              <a:t>ΜΕ ΕΙΔΙΚΟ ΚΑΘΕΣΤΩΣ</a:t>
            </a:r>
          </a:p>
        </p:txBody>
      </p:sp>
      <p:sp>
        <p:nvSpPr>
          <p:cNvPr id="10" name="TextBox 9">
            <a:extLst>
              <a:ext uri="{FF2B5EF4-FFF2-40B4-BE49-F238E27FC236}">
                <a16:creationId xmlns:a16="http://schemas.microsoft.com/office/drawing/2014/main" id="{9461E009-CF01-BE44-20FE-7C7E1DAC1EFE}"/>
              </a:ext>
            </a:extLst>
          </p:cNvPr>
          <p:cNvSpPr txBox="1"/>
          <p:nvPr/>
        </p:nvSpPr>
        <p:spPr>
          <a:xfrm>
            <a:off x="358622" y="3174930"/>
            <a:ext cx="4231379" cy="1700978"/>
          </a:xfrm>
          <a:prstGeom prst="rect">
            <a:avLst/>
          </a:prstGeom>
          <a:noFill/>
          <a:ln w="15875">
            <a:solidFill>
              <a:schemeClr val="bg1"/>
            </a:solidFill>
          </a:ln>
        </p:spPr>
        <p:txBody>
          <a:bodyPr wrap="square" lIns="109728" tIns="54864" rIns="109728" bIns="54864" rtlCol="0" anchor="t">
            <a:spAutoFit/>
          </a:bodyPr>
          <a:lstStyle/>
          <a:p>
            <a:pPr algn="just">
              <a:spcAft>
                <a:spcPts val="960"/>
              </a:spcAft>
            </a:pPr>
            <a:r>
              <a:rPr lang="el-GR" sz="1400" kern="100" dirty="0">
                <a:solidFill>
                  <a:schemeClr val="bg1"/>
                </a:solidFill>
                <a:latin typeface="Gotham Light" pitchFamily="50" charset="0"/>
                <a:cs typeface="Gotham Light" pitchFamily="50" charset="0"/>
              </a:rPr>
              <a:t>(Α) ΠΕΡΙΟΧΕΣ ΕΛΕΓΧΟΜΕΝΗΣ ΑΝΑΠΤΥΞΗΣ </a:t>
            </a:r>
          </a:p>
          <a:p>
            <a:pPr algn="just">
              <a:spcAft>
                <a:spcPts val="960"/>
              </a:spcAft>
            </a:pPr>
            <a:r>
              <a:rPr lang="el-GR" sz="1400" kern="100" dirty="0">
                <a:solidFill>
                  <a:schemeClr val="bg1"/>
                </a:solidFill>
                <a:latin typeface="Gotham Light" pitchFamily="50" charset="0"/>
                <a:cs typeface="Gotham Light" pitchFamily="50" charset="0"/>
              </a:rPr>
              <a:t>(Β) ΑΝΑΠΤΥΓΜΕΝΕΣ ΠΕΡΙΟΧΕΣ</a:t>
            </a:r>
          </a:p>
          <a:p>
            <a:pPr algn="just">
              <a:spcAft>
                <a:spcPts val="960"/>
              </a:spcAft>
            </a:pPr>
            <a:r>
              <a:rPr lang="el-GR" sz="1400" kern="100" dirty="0">
                <a:solidFill>
                  <a:schemeClr val="bg1"/>
                </a:solidFill>
                <a:latin typeface="Gotham Light" pitchFamily="50" charset="0"/>
                <a:cs typeface="Gotham Light" pitchFamily="50" charset="0"/>
              </a:rPr>
              <a:t>(Γ) ΑΝΑΠΤΥΣΣΟΜΕΝΕΣ ΠΕΡΙΟΧΕΣ</a:t>
            </a:r>
          </a:p>
          <a:p>
            <a:pPr algn="just">
              <a:spcAft>
                <a:spcPts val="960"/>
              </a:spcAft>
            </a:pPr>
            <a:r>
              <a:rPr lang="el-GR" sz="1400" kern="100" dirty="0">
                <a:solidFill>
                  <a:schemeClr val="bg1"/>
                </a:solidFill>
                <a:latin typeface="Gotham Light" pitchFamily="50" charset="0"/>
                <a:cs typeface="Gotham Light" pitchFamily="50" charset="0"/>
              </a:rPr>
              <a:t>(Δ) ΠΕΡΙΟΧΕΣ ΠΡΩΙΜΗΣ  ΑΝΑΠΤΥΞΗΣ </a:t>
            </a:r>
          </a:p>
          <a:p>
            <a:pPr algn="just">
              <a:spcAft>
                <a:spcPts val="960"/>
              </a:spcAft>
            </a:pPr>
            <a:r>
              <a:rPr lang="el-GR" sz="1400" kern="100" dirty="0">
                <a:solidFill>
                  <a:schemeClr val="bg1"/>
                </a:solidFill>
                <a:latin typeface="Gotham Light" pitchFamily="50" charset="0"/>
                <a:cs typeface="Gotham Light" pitchFamily="50" charset="0"/>
              </a:rPr>
              <a:t>(E) ΠΕΡΙΟΧΕΣ ΕΝΙΣΧΥΣΗΣ ΕΙΔΙΚΗΣ ΑΝΑΠΤΥΞΗΣ </a:t>
            </a:r>
          </a:p>
        </p:txBody>
      </p:sp>
      <p:sp>
        <p:nvSpPr>
          <p:cNvPr id="11" name="TextBox 10">
            <a:extLst>
              <a:ext uri="{FF2B5EF4-FFF2-40B4-BE49-F238E27FC236}">
                <a16:creationId xmlns:a16="http://schemas.microsoft.com/office/drawing/2014/main" id="{E091B544-2640-42E6-FF1C-3C8D40A96B34}"/>
              </a:ext>
            </a:extLst>
          </p:cNvPr>
          <p:cNvSpPr txBox="1"/>
          <p:nvPr/>
        </p:nvSpPr>
        <p:spPr>
          <a:xfrm>
            <a:off x="9068087" y="3174931"/>
            <a:ext cx="2694216" cy="1618905"/>
          </a:xfrm>
          <a:prstGeom prst="rect">
            <a:avLst/>
          </a:prstGeom>
          <a:noFill/>
          <a:ln w="15875">
            <a:solidFill>
              <a:schemeClr val="bg1"/>
            </a:solidFill>
          </a:ln>
        </p:spPr>
        <p:txBody>
          <a:bodyPr wrap="square" lIns="109728" tIns="54864" rIns="109728" bIns="54864" rtlCol="0" anchor="t">
            <a:spAutoFit/>
          </a:bodyPr>
          <a:lstStyle/>
          <a:p>
            <a:r>
              <a:rPr lang="el-GR" sz="1400" dirty="0">
                <a:solidFill>
                  <a:schemeClr val="bg1"/>
                </a:solidFill>
                <a:latin typeface="Gotham Light" pitchFamily="50" charset="0"/>
                <a:cs typeface="Gotham Light" pitchFamily="50" charset="0"/>
              </a:rPr>
              <a:t>ΠΕΡΙΟΧΕΣ ΤΟΥ ΕΘΝΙΚΟΥ ΣΥΣΤΗΜΑΤΟΣ ΠΡΟΣΤΑΤΕΥΟΜΕΝΩΝ ΠΕΡΙΟΧΩΝ</a:t>
            </a:r>
          </a:p>
          <a:p>
            <a:r>
              <a:rPr lang="el-GR" sz="1400" dirty="0">
                <a:solidFill>
                  <a:schemeClr val="bg1"/>
                </a:solidFill>
                <a:latin typeface="Gotham Light" pitchFamily="50" charset="0"/>
                <a:cs typeface="Gotham Light" pitchFamily="50" charset="0"/>
              </a:rPr>
              <a:t>ΠΡΟΣΤΑΤΕΥΟΜΕΝΟΙ, ΜΙΚΡΟΙ ΚΑΙ ΕΓΚΑΤΑΛΕΛΕΙΜΜΕΝΟΙ ΟΙΚΙΣΜΟΙ</a:t>
            </a:r>
          </a:p>
          <a:p>
            <a:r>
              <a:rPr lang="el-GR" sz="1400" dirty="0">
                <a:solidFill>
                  <a:schemeClr val="bg1"/>
                </a:solidFill>
                <a:latin typeface="Gotham Light" pitchFamily="50" charset="0"/>
                <a:cs typeface="Gotham Light" pitchFamily="50" charset="0"/>
              </a:rPr>
              <a:t>ΑΡΧΑΙΟΛΟΓΙΚΟΙ ΧΩΡΟΙ, ΜΝΗΜΕΙΑ ΚΑΙ ΙΣΤΟΡΙΚΟΙ ΤΟΠΟΙ</a:t>
            </a:r>
          </a:p>
        </p:txBody>
      </p:sp>
      <p:cxnSp>
        <p:nvCxnSpPr>
          <p:cNvPr id="12" name="Connector: Elbow 11">
            <a:extLst>
              <a:ext uri="{FF2B5EF4-FFF2-40B4-BE49-F238E27FC236}">
                <a16:creationId xmlns:a16="http://schemas.microsoft.com/office/drawing/2014/main" id="{283E1D45-10CA-70C0-69D0-DF90CA3F6040}"/>
              </a:ext>
            </a:extLst>
          </p:cNvPr>
          <p:cNvCxnSpPr>
            <a:cxnSpLocks/>
            <a:endCxn id="6" idx="0"/>
          </p:cNvCxnSpPr>
          <p:nvPr/>
        </p:nvCxnSpPr>
        <p:spPr>
          <a:xfrm rot="10800000" flipV="1">
            <a:off x="2469603" y="1574595"/>
            <a:ext cx="4845598" cy="801572"/>
          </a:xfrm>
          <a:prstGeom prst="bentConnector2">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nector: Elbow 14">
            <a:extLst>
              <a:ext uri="{FF2B5EF4-FFF2-40B4-BE49-F238E27FC236}">
                <a16:creationId xmlns:a16="http://schemas.microsoft.com/office/drawing/2014/main" id="{5A7F0153-C59B-B27F-03DA-594A4092B6EA}"/>
              </a:ext>
            </a:extLst>
          </p:cNvPr>
          <p:cNvCxnSpPr>
            <a:cxnSpLocks/>
            <a:endCxn id="9" idx="0"/>
          </p:cNvCxnSpPr>
          <p:nvPr/>
        </p:nvCxnSpPr>
        <p:spPr>
          <a:xfrm>
            <a:off x="6213617" y="1574621"/>
            <a:ext cx="4198805" cy="801548"/>
          </a:xfrm>
          <a:prstGeom prst="bentConnector2">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CE339BB4-6D9E-E38B-5E0C-247615938690}"/>
              </a:ext>
            </a:extLst>
          </p:cNvPr>
          <p:cNvSpPr txBox="1"/>
          <p:nvPr/>
        </p:nvSpPr>
        <p:spPr>
          <a:xfrm>
            <a:off x="5372057" y="3174931"/>
            <a:ext cx="3115660" cy="972574"/>
          </a:xfrm>
          <a:prstGeom prst="rect">
            <a:avLst/>
          </a:prstGeom>
          <a:noFill/>
          <a:ln w="15875">
            <a:solidFill>
              <a:schemeClr val="bg1"/>
            </a:solidFill>
          </a:ln>
        </p:spPr>
        <p:txBody>
          <a:bodyPr wrap="square" lIns="109728" tIns="54864" rIns="109728" bIns="54864" rtlCol="0" anchor="t">
            <a:spAutoFit/>
          </a:bodyPr>
          <a:lstStyle/>
          <a:p>
            <a:pPr algn="ctr"/>
            <a:r>
              <a:rPr lang="el-GR" sz="1400" dirty="0">
                <a:solidFill>
                  <a:schemeClr val="bg1"/>
                </a:solidFill>
                <a:latin typeface="Gotham Light" pitchFamily="50" charset="0"/>
                <a:cs typeface="Gotham Light" pitchFamily="50" charset="0"/>
              </a:rPr>
              <a:t>ΜΗΤΡΟΠΟΛΙΤΙΚΕΣ ΠΕΡΙΟΧΕΣ</a:t>
            </a:r>
          </a:p>
          <a:p>
            <a:pPr algn="ctr"/>
            <a:r>
              <a:rPr lang="el-GR" sz="1400" dirty="0">
                <a:solidFill>
                  <a:schemeClr val="bg1"/>
                </a:solidFill>
                <a:latin typeface="Gotham Light" pitchFamily="50" charset="0"/>
                <a:cs typeface="Gotham Light" pitchFamily="50" charset="0"/>
              </a:rPr>
              <a:t>ΝΗΣΙΑ  </a:t>
            </a:r>
          </a:p>
          <a:p>
            <a:pPr algn="ctr"/>
            <a:r>
              <a:rPr lang="el-GR" sz="1400" dirty="0">
                <a:solidFill>
                  <a:schemeClr val="bg1"/>
                </a:solidFill>
                <a:latin typeface="Gotham Light" pitchFamily="50" charset="0"/>
                <a:cs typeface="Gotham Light" pitchFamily="50" charset="0"/>
              </a:rPr>
              <a:t>ΠΑΡΑΚΤΙΑ ΖΩΝΗ</a:t>
            </a:r>
          </a:p>
          <a:p>
            <a:pPr algn="ctr"/>
            <a:r>
              <a:rPr lang="el-GR" sz="1400" dirty="0">
                <a:solidFill>
                  <a:schemeClr val="bg1"/>
                </a:solidFill>
                <a:latin typeface="Gotham Light" pitchFamily="50" charset="0"/>
                <a:cs typeface="Gotham Light" pitchFamily="50" charset="0"/>
              </a:rPr>
              <a:t>ΟΡΕΙΝΕΣ ΠΕΡΙΟΧΕΣ</a:t>
            </a:r>
          </a:p>
        </p:txBody>
      </p:sp>
      <p:sp>
        <p:nvSpPr>
          <p:cNvPr id="29" name="TextBox 28">
            <a:extLst>
              <a:ext uri="{FF2B5EF4-FFF2-40B4-BE49-F238E27FC236}">
                <a16:creationId xmlns:a16="http://schemas.microsoft.com/office/drawing/2014/main" id="{168D031F-D623-7D16-CBD0-E2A3848A2FE7}"/>
              </a:ext>
            </a:extLst>
          </p:cNvPr>
          <p:cNvSpPr txBox="1"/>
          <p:nvPr/>
        </p:nvSpPr>
        <p:spPr>
          <a:xfrm>
            <a:off x="353914" y="5429439"/>
            <a:ext cx="11405616" cy="369332"/>
          </a:xfrm>
          <a:prstGeom prst="rect">
            <a:avLst/>
          </a:prstGeom>
          <a:solidFill>
            <a:schemeClr val="bg1"/>
          </a:solidFill>
          <a:ln w="15875">
            <a:noFill/>
          </a:ln>
        </p:spPr>
        <p:txBody>
          <a:bodyPr wrap="square" lIns="109728" tIns="54864" rIns="109728" bIns="54864" rtlCol="0" anchor="t">
            <a:spAutoFit/>
          </a:bodyPr>
          <a:lstStyle/>
          <a:p>
            <a:pPr algn="ctr"/>
            <a:r>
              <a:rPr lang="el-GR" sz="1680" dirty="0">
                <a:solidFill>
                  <a:srgbClr val="2F35D7"/>
                </a:solidFill>
                <a:latin typeface="Gotham Black" pitchFamily="50" charset="0"/>
                <a:cs typeface="Gotham Black" pitchFamily="50" charset="0"/>
              </a:rPr>
              <a:t>ΣΕ ΠΕΡΙΠΤΩΣΗ ΧΩΡΙΚΗΣ ΤΑΥΤΙΣΗΣ,</a:t>
            </a:r>
            <a:r>
              <a:rPr lang="en-US" sz="1680" dirty="0">
                <a:solidFill>
                  <a:srgbClr val="2F35D7"/>
                </a:solidFill>
                <a:latin typeface="Gotham Black" pitchFamily="50" charset="0"/>
                <a:cs typeface="Gotham Black" pitchFamily="50" charset="0"/>
              </a:rPr>
              <a:t> </a:t>
            </a:r>
            <a:r>
              <a:rPr lang="el-GR" sz="1680" dirty="0">
                <a:solidFill>
                  <a:srgbClr val="2F35D7"/>
                </a:solidFill>
                <a:latin typeface="Gotham Black" pitchFamily="50" charset="0"/>
                <a:cs typeface="Gotham Black" pitchFamily="50" charset="0"/>
              </a:rPr>
              <a:t>ΥΠΕΡΙΣΧΥΟΥΝ ΟΙ ΠΙΟ ΠΡΟΣΤΑΤΕΥΤΙΚΕΣ ΓΙΑ ΤΟ ΦΥΣΙΚΟ ΠΕΡΙΒΑΛΛΟΝ ΠΡΟΒΛΕΨΕΙΣ</a:t>
            </a:r>
          </a:p>
        </p:txBody>
      </p:sp>
      <p:cxnSp>
        <p:nvCxnSpPr>
          <p:cNvPr id="32" name="Straight Arrow Connector 31">
            <a:extLst>
              <a:ext uri="{FF2B5EF4-FFF2-40B4-BE49-F238E27FC236}">
                <a16:creationId xmlns:a16="http://schemas.microsoft.com/office/drawing/2014/main" id="{3E645E56-6FA9-6948-1802-9E7D59B33F89}"/>
              </a:ext>
            </a:extLst>
          </p:cNvPr>
          <p:cNvCxnSpPr>
            <a:cxnSpLocks/>
            <a:endCxn id="7" idx="0"/>
          </p:cNvCxnSpPr>
          <p:nvPr/>
        </p:nvCxnSpPr>
        <p:spPr>
          <a:xfrm>
            <a:off x="6929887" y="1574604"/>
            <a:ext cx="0" cy="80156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1F2F9CCD-DC5C-99C7-6BB7-8576C95E3D23}"/>
              </a:ext>
            </a:extLst>
          </p:cNvPr>
          <p:cNvCxnSpPr>
            <a:endCxn id="10" idx="0"/>
          </p:cNvCxnSpPr>
          <p:nvPr/>
        </p:nvCxnSpPr>
        <p:spPr>
          <a:xfrm>
            <a:off x="2469604" y="2856301"/>
            <a:ext cx="4708" cy="318629"/>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45633FD6-4817-2748-E250-EDD631ACB589}"/>
              </a:ext>
            </a:extLst>
          </p:cNvPr>
          <p:cNvCxnSpPr>
            <a:stCxn id="7" idx="2"/>
            <a:endCxn id="16" idx="0"/>
          </p:cNvCxnSpPr>
          <p:nvPr/>
        </p:nvCxnSpPr>
        <p:spPr>
          <a:xfrm>
            <a:off x="6929887" y="2899389"/>
            <a:ext cx="0" cy="275542"/>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2DE9498D-0AF4-6E76-259C-03D4DB97FA4A}"/>
              </a:ext>
            </a:extLst>
          </p:cNvPr>
          <p:cNvCxnSpPr>
            <a:endCxn id="11" idx="0"/>
          </p:cNvCxnSpPr>
          <p:nvPr/>
        </p:nvCxnSpPr>
        <p:spPr>
          <a:xfrm>
            <a:off x="10412422" y="2856301"/>
            <a:ext cx="2773" cy="318630"/>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 name="Text 21">
            <a:extLst>
              <a:ext uri="{FF2B5EF4-FFF2-40B4-BE49-F238E27FC236}">
                <a16:creationId xmlns:a16="http://schemas.microsoft.com/office/drawing/2014/main" id="{C041204B-4538-3511-0B52-2687ED398F79}"/>
              </a:ext>
            </a:extLst>
          </p:cNvPr>
          <p:cNvSpPr/>
          <p:nvPr/>
        </p:nvSpPr>
        <p:spPr>
          <a:xfrm>
            <a:off x="11274552" y="6309360"/>
            <a:ext cx="548640" cy="320040"/>
          </a:xfrm>
          <a:prstGeom prst="rect">
            <a:avLst/>
          </a:prstGeom>
          <a:noFill/>
          <a:ln/>
        </p:spPr>
        <p:txBody>
          <a:bodyPr wrap="square" lIns="0" tIns="0" rIns="0" bIns="0" rtlCol="0" anchor="ctr"/>
          <a:lstStyle/>
          <a:p>
            <a:pPr marL="0" indent="0" algn="r">
              <a:buNone/>
            </a:pPr>
            <a:r>
              <a:rPr lang="el-GR" sz="1100" dirty="0">
                <a:solidFill>
                  <a:schemeClr val="bg1"/>
                </a:solidFill>
                <a:latin typeface="Arial" pitchFamily="34" charset="0"/>
                <a:cs typeface="Arial" pitchFamily="34" charset="-120"/>
              </a:rPr>
              <a:t>05</a:t>
            </a:r>
            <a:endParaRPr lang="en-US" sz="1100" dirty="0">
              <a:solidFill>
                <a:schemeClr val="bg1"/>
              </a:solidFill>
            </a:endParaRPr>
          </a:p>
        </p:txBody>
      </p:sp>
    </p:spTree>
    <p:extLst>
      <p:ext uri="{BB962C8B-B14F-4D97-AF65-F5344CB8AC3E}">
        <p14:creationId xmlns:p14="http://schemas.microsoft.com/office/powerpoint/2010/main" val="1644465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9144000" cy="365760"/>
          </a:xfrm>
          <a:prstGeom prst="rect">
            <a:avLst/>
          </a:prstGeom>
          <a:noFill/>
          <a:ln/>
        </p:spPr>
        <p:txBody>
          <a:bodyPr wrap="square" lIns="0" tIns="0" rIns="0" bIns="0" rtlCol="0" anchor="ctr"/>
          <a:lstStyle/>
          <a:p>
            <a:pPr marL="0" indent="0">
              <a:buNone/>
            </a:pPr>
            <a:r>
              <a:rPr lang="en-US" sz="1200" b="1" kern="0" spc="200" dirty="0">
                <a:solidFill>
                  <a:srgbClr val="C9A24B"/>
                </a:solidFill>
                <a:latin typeface="Arial" pitchFamily="34" charset="0"/>
                <a:ea typeface="Arial" pitchFamily="34" charset="-122"/>
                <a:cs typeface="Arial" pitchFamily="34" charset="-120"/>
              </a:rPr>
              <a:t>ΓΙΑ ΠΡΏΤΗ ΦΟΡΆ</a:t>
            </a:r>
            <a:endParaRPr lang="en-US" sz="1200" dirty="0"/>
          </a:p>
        </p:txBody>
      </p:sp>
      <p:sp>
        <p:nvSpPr>
          <p:cNvPr id="3" name="Text 1"/>
          <p:cNvSpPr/>
          <p:nvPr/>
        </p:nvSpPr>
        <p:spPr>
          <a:xfrm>
            <a:off x="548640" y="822960"/>
            <a:ext cx="10789920" cy="914400"/>
          </a:xfrm>
          <a:prstGeom prst="rect">
            <a:avLst/>
          </a:prstGeom>
          <a:noFill/>
          <a:ln/>
        </p:spPr>
        <p:txBody>
          <a:bodyPr wrap="square" lIns="0" tIns="0" rIns="0" bIns="0" rtlCol="0" anchor="ctr"/>
          <a:lstStyle/>
          <a:p>
            <a:pPr marL="0" indent="0">
              <a:lnSpc>
                <a:spcPts val="3300"/>
              </a:lnSpc>
              <a:buNone/>
            </a:pPr>
            <a:r>
              <a:rPr lang="en-US" sz="3000" b="1" dirty="0">
                <a:solidFill>
                  <a:srgbClr val="0E3A5F"/>
                </a:solidFill>
                <a:latin typeface="Arial" pitchFamily="34" charset="0"/>
                <a:ea typeface="Arial" pitchFamily="34" charset="-122"/>
                <a:cs typeface="Arial" pitchFamily="34" charset="-120"/>
              </a:rPr>
              <a:t>Η κατάταξη αποκτά συγκεκριμένους κανόνες</a:t>
            </a:r>
            <a:endParaRPr lang="en-US" sz="3000" dirty="0"/>
          </a:p>
        </p:txBody>
      </p:sp>
      <p:sp>
        <p:nvSpPr>
          <p:cNvPr id="4" name="Text 2"/>
          <p:cNvSpPr/>
          <p:nvPr/>
        </p:nvSpPr>
        <p:spPr>
          <a:xfrm>
            <a:off x="548640" y="1691640"/>
            <a:ext cx="10789920" cy="548640"/>
          </a:xfrm>
          <a:prstGeom prst="rect">
            <a:avLst/>
          </a:prstGeom>
          <a:noFill/>
          <a:ln/>
        </p:spPr>
        <p:txBody>
          <a:bodyPr wrap="square" lIns="0" tIns="0" rIns="0" bIns="0" rtlCol="0" anchor="ctr"/>
          <a:lstStyle/>
          <a:p>
            <a:pPr marL="0" indent="0">
              <a:buNone/>
            </a:pPr>
            <a:r>
              <a:rPr lang="en-US" sz="1500" dirty="0">
                <a:solidFill>
                  <a:srgbClr val="44586B"/>
                </a:solidFill>
                <a:latin typeface="Arial" pitchFamily="34" charset="0"/>
                <a:ea typeface="Arial" pitchFamily="34" charset="-122"/>
                <a:cs typeface="Arial" pitchFamily="34" charset="-120"/>
              </a:rPr>
              <a:t>Κάθε περιοχή εντάσσεται σε μία από πέντε κατηγορίες, με σαφή </a:t>
            </a:r>
            <a:r>
              <a:rPr lang="en-US" sz="1500" dirty="0" err="1">
                <a:solidFill>
                  <a:srgbClr val="44586B"/>
                </a:solidFill>
                <a:latin typeface="Arial" pitchFamily="34" charset="0"/>
                <a:ea typeface="Arial" pitchFamily="34" charset="-122"/>
                <a:cs typeface="Arial" pitchFamily="34" charset="-120"/>
              </a:rPr>
              <a:t>όρι</a:t>
            </a:r>
            <a:r>
              <a:rPr lang="en-US" sz="1500" dirty="0">
                <a:solidFill>
                  <a:srgbClr val="44586B"/>
                </a:solidFill>
                <a:latin typeface="Arial" pitchFamily="34" charset="0"/>
                <a:ea typeface="Arial" pitchFamily="34" charset="-122"/>
                <a:cs typeface="Arial" pitchFamily="34" charset="-120"/>
              </a:rPr>
              <a:t>α </a:t>
            </a:r>
            <a:r>
              <a:rPr lang="en-US" sz="1500" dirty="0" err="1">
                <a:solidFill>
                  <a:srgbClr val="44586B"/>
                </a:solidFill>
                <a:latin typeface="Arial" pitchFamily="34" charset="0"/>
                <a:ea typeface="Arial" pitchFamily="34" charset="-122"/>
                <a:cs typeface="Arial" pitchFamily="34" charset="-120"/>
              </a:rPr>
              <a:t>δόμησης</a:t>
            </a:r>
            <a:r>
              <a:rPr lang="en-US" sz="1500" dirty="0">
                <a:solidFill>
                  <a:srgbClr val="44586B"/>
                </a:solidFill>
                <a:latin typeface="Arial" pitchFamily="34" charset="0"/>
                <a:ea typeface="Arial" pitchFamily="34" charset="-122"/>
                <a:cs typeface="Arial" pitchFamily="34" charset="-120"/>
              </a:rPr>
              <a:t>.</a:t>
            </a:r>
            <a:endParaRPr lang="en-US" sz="1500" dirty="0"/>
          </a:p>
        </p:txBody>
      </p:sp>
      <p:sp>
        <p:nvSpPr>
          <p:cNvPr id="5" name="Shape 3"/>
          <p:cNvSpPr/>
          <p:nvPr/>
        </p:nvSpPr>
        <p:spPr>
          <a:xfrm>
            <a:off x="548640" y="2514600"/>
            <a:ext cx="10789920" cy="548640"/>
          </a:xfrm>
          <a:prstGeom prst="rect">
            <a:avLst/>
          </a:prstGeom>
          <a:solidFill>
            <a:srgbClr val="EEF2F6"/>
          </a:solidFill>
          <a:ln/>
        </p:spPr>
      </p:sp>
      <p:sp>
        <p:nvSpPr>
          <p:cNvPr id="6" name="Text 4"/>
          <p:cNvSpPr/>
          <p:nvPr/>
        </p:nvSpPr>
        <p:spPr>
          <a:xfrm>
            <a:off x="822960" y="2514600"/>
            <a:ext cx="914400" cy="548640"/>
          </a:xfrm>
          <a:prstGeom prst="rect">
            <a:avLst/>
          </a:prstGeom>
          <a:noFill/>
          <a:ln/>
        </p:spPr>
        <p:txBody>
          <a:bodyPr wrap="square" lIns="0" tIns="0" rIns="0" bIns="0" rtlCol="0" anchor="ctr"/>
          <a:lstStyle/>
          <a:p>
            <a:pPr marL="0" indent="0">
              <a:buNone/>
            </a:pPr>
            <a:r>
              <a:rPr lang="en-US" sz="2000" b="1" dirty="0">
                <a:solidFill>
                  <a:srgbClr val="0E3A5F"/>
                </a:solidFill>
                <a:latin typeface="Arial" pitchFamily="34" charset="0"/>
                <a:ea typeface="Arial" pitchFamily="34" charset="-122"/>
                <a:cs typeface="Arial" pitchFamily="34" charset="-120"/>
              </a:rPr>
              <a:t>Α</a:t>
            </a:r>
            <a:endParaRPr lang="en-US" sz="2000" dirty="0"/>
          </a:p>
        </p:txBody>
      </p:sp>
      <p:sp>
        <p:nvSpPr>
          <p:cNvPr id="7" name="Text 5"/>
          <p:cNvSpPr/>
          <p:nvPr/>
        </p:nvSpPr>
        <p:spPr>
          <a:xfrm>
            <a:off x="1828800" y="2514600"/>
            <a:ext cx="6400800" cy="548640"/>
          </a:xfrm>
          <a:prstGeom prst="rect">
            <a:avLst/>
          </a:prstGeom>
          <a:noFill/>
          <a:ln/>
        </p:spPr>
        <p:txBody>
          <a:bodyPr wrap="square" lIns="0" tIns="0" rIns="0" bIns="0" rtlCol="0" anchor="ctr"/>
          <a:lstStyle/>
          <a:p>
            <a:pPr marL="0" indent="0">
              <a:buNone/>
            </a:pPr>
            <a:r>
              <a:rPr lang="en-US" sz="1500" dirty="0">
                <a:solidFill>
                  <a:srgbClr val="1B2733"/>
                </a:solidFill>
                <a:latin typeface="Arial" pitchFamily="34" charset="0"/>
                <a:ea typeface="Arial" pitchFamily="34" charset="-122"/>
                <a:cs typeface="Arial" pitchFamily="34" charset="-120"/>
              </a:rPr>
              <a:t>Ελεγχόμενης ανάπτυξης</a:t>
            </a:r>
            <a:endParaRPr lang="en-US" sz="1500" dirty="0"/>
          </a:p>
        </p:txBody>
      </p:sp>
      <p:sp>
        <p:nvSpPr>
          <p:cNvPr id="8" name="Text 6"/>
          <p:cNvSpPr/>
          <p:nvPr/>
        </p:nvSpPr>
        <p:spPr>
          <a:xfrm>
            <a:off x="6096000" y="2514600"/>
            <a:ext cx="5059681" cy="548640"/>
          </a:xfrm>
          <a:prstGeom prst="rect">
            <a:avLst/>
          </a:prstGeom>
          <a:noFill/>
          <a:ln/>
        </p:spPr>
        <p:txBody>
          <a:bodyPr wrap="square" lIns="0" tIns="0" rIns="0" bIns="0" rtlCol="0" anchor="ctr"/>
          <a:lstStyle/>
          <a:p>
            <a:pPr marL="0" indent="0" algn="r">
              <a:buNone/>
            </a:pPr>
            <a:r>
              <a:rPr lang="en-US" sz="1600" b="1" dirty="0">
                <a:solidFill>
                  <a:srgbClr val="0E3A5F"/>
                </a:solidFill>
                <a:latin typeface="Arial" pitchFamily="34" charset="0"/>
                <a:ea typeface="Arial" pitchFamily="34" charset="-122"/>
                <a:cs typeface="Arial" pitchFamily="34" charset="-120"/>
              </a:rPr>
              <a:t>16 </a:t>
            </a:r>
            <a:r>
              <a:rPr lang="en-US" sz="1600" b="1" dirty="0" err="1">
                <a:solidFill>
                  <a:srgbClr val="0E3A5F"/>
                </a:solidFill>
                <a:latin typeface="Arial" pitchFamily="34" charset="0"/>
                <a:ea typeface="Arial" pitchFamily="34" charset="-122"/>
                <a:cs typeface="Arial" pitchFamily="34" charset="-120"/>
              </a:rPr>
              <a:t>στρ</a:t>
            </a:r>
            <a:r>
              <a:rPr lang="en-US" sz="1600" b="1" dirty="0">
                <a:solidFill>
                  <a:srgbClr val="0E3A5F"/>
                </a:solidFill>
                <a:latin typeface="Arial" pitchFamily="34" charset="0"/>
                <a:ea typeface="Arial" pitchFamily="34" charset="-122"/>
                <a:cs typeface="Arial" pitchFamily="34" charset="-120"/>
              </a:rPr>
              <a:t>.</a:t>
            </a:r>
            <a:r>
              <a:rPr lang="el-GR" sz="1600" b="1" dirty="0">
                <a:solidFill>
                  <a:srgbClr val="0E3A5F"/>
                </a:solidFill>
                <a:latin typeface="Arial" pitchFamily="34" charset="0"/>
                <a:ea typeface="Arial" pitchFamily="34" charset="-122"/>
                <a:cs typeface="Arial" pitchFamily="34" charset="-120"/>
              </a:rPr>
              <a:t>, 3-5 αστέρων, 100 κλίνες και μετά τα 16 </a:t>
            </a:r>
            <a:r>
              <a:rPr lang="el-GR" sz="1600" b="1" dirty="0" err="1">
                <a:solidFill>
                  <a:srgbClr val="0E3A5F"/>
                </a:solidFill>
                <a:latin typeface="Arial" pitchFamily="34" charset="0"/>
                <a:ea typeface="Arial" pitchFamily="34" charset="-122"/>
                <a:cs typeface="Arial" pitchFamily="34" charset="-120"/>
              </a:rPr>
              <a:t>στρ</a:t>
            </a:r>
            <a:r>
              <a:rPr lang="el-GR" sz="1600" b="1" dirty="0">
                <a:solidFill>
                  <a:srgbClr val="0E3A5F"/>
                </a:solidFill>
                <a:latin typeface="Arial" pitchFamily="34" charset="0"/>
                <a:ea typeface="Arial" pitchFamily="34" charset="-122"/>
                <a:cs typeface="Arial" pitchFamily="34" charset="-120"/>
              </a:rPr>
              <a:t>. έως 6 κλίνες/στρέμμα με μέγιστο τις 350 κλίνες**</a:t>
            </a:r>
            <a:endParaRPr lang="en-US" sz="1600" dirty="0"/>
          </a:p>
        </p:txBody>
      </p:sp>
      <p:sp>
        <p:nvSpPr>
          <p:cNvPr id="9" name="Shape 7"/>
          <p:cNvSpPr/>
          <p:nvPr/>
        </p:nvSpPr>
        <p:spPr>
          <a:xfrm>
            <a:off x="548640" y="3172968"/>
            <a:ext cx="10789920" cy="548640"/>
          </a:xfrm>
          <a:prstGeom prst="rect">
            <a:avLst/>
          </a:prstGeom>
          <a:solidFill>
            <a:srgbClr val="EEF2F6"/>
          </a:solidFill>
          <a:ln/>
        </p:spPr>
      </p:sp>
      <p:sp>
        <p:nvSpPr>
          <p:cNvPr id="10" name="Text 8"/>
          <p:cNvSpPr/>
          <p:nvPr/>
        </p:nvSpPr>
        <p:spPr>
          <a:xfrm>
            <a:off x="822960" y="3172968"/>
            <a:ext cx="914400" cy="548640"/>
          </a:xfrm>
          <a:prstGeom prst="rect">
            <a:avLst/>
          </a:prstGeom>
          <a:noFill/>
          <a:ln/>
        </p:spPr>
        <p:txBody>
          <a:bodyPr wrap="square" lIns="0" tIns="0" rIns="0" bIns="0" rtlCol="0" anchor="ctr"/>
          <a:lstStyle/>
          <a:p>
            <a:pPr marL="0" indent="0">
              <a:buNone/>
            </a:pPr>
            <a:r>
              <a:rPr lang="en-US" sz="2000" b="1" dirty="0">
                <a:solidFill>
                  <a:srgbClr val="0E3A5F"/>
                </a:solidFill>
                <a:latin typeface="Arial" pitchFamily="34" charset="0"/>
                <a:ea typeface="Arial" pitchFamily="34" charset="-122"/>
                <a:cs typeface="Arial" pitchFamily="34" charset="-120"/>
              </a:rPr>
              <a:t>Β</a:t>
            </a:r>
            <a:endParaRPr lang="en-US" sz="2000" dirty="0"/>
          </a:p>
        </p:txBody>
      </p:sp>
      <p:sp>
        <p:nvSpPr>
          <p:cNvPr id="11" name="Text 9"/>
          <p:cNvSpPr/>
          <p:nvPr/>
        </p:nvSpPr>
        <p:spPr>
          <a:xfrm>
            <a:off x="1828800" y="3172968"/>
            <a:ext cx="6400800" cy="548640"/>
          </a:xfrm>
          <a:prstGeom prst="rect">
            <a:avLst/>
          </a:prstGeom>
          <a:noFill/>
          <a:ln/>
        </p:spPr>
        <p:txBody>
          <a:bodyPr wrap="square" lIns="0" tIns="0" rIns="0" bIns="0" rtlCol="0" anchor="ctr"/>
          <a:lstStyle/>
          <a:p>
            <a:pPr marL="0" indent="0">
              <a:buNone/>
            </a:pPr>
            <a:r>
              <a:rPr lang="en-US" sz="1500" dirty="0">
                <a:solidFill>
                  <a:srgbClr val="1B2733"/>
                </a:solidFill>
                <a:latin typeface="Arial" pitchFamily="34" charset="0"/>
                <a:ea typeface="Arial" pitchFamily="34" charset="-122"/>
                <a:cs typeface="Arial" pitchFamily="34" charset="-120"/>
              </a:rPr>
              <a:t>Αναπτυγμένες περιοχές</a:t>
            </a:r>
            <a:endParaRPr lang="en-US" sz="1500" dirty="0"/>
          </a:p>
        </p:txBody>
      </p:sp>
      <p:sp>
        <p:nvSpPr>
          <p:cNvPr id="12" name="Text 10"/>
          <p:cNvSpPr/>
          <p:nvPr/>
        </p:nvSpPr>
        <p:spPr>
          <a:xfrm>
            <a:off x="7244863" y="3172968"/>
            <a:ext cx="3910818" cy="548640"/>
          </a:xfrm>
          <a:prstGeom prst="rect">
            <a:avLst/>
          </a:prstGeom>
          <a:noFill/>
          <a:ln/>
        </p:spPr>
        <p:txBody>
          <a:bodyPr wrap="square" lIns="0" tIns="0" rIns="0" bIns="0" rtlCol="0" anchor="ctr"/>
          <a:lstStyle/>
          <a:p>
            <a:pPr algn="r"/>
            <a:r>
              <a:rPr lang="en-US" sz="1600" b="1" dirty="0">
                <a:solidFill>
                  <a:srgbClr val="0E3A5F"/>
                </a:solidFill>
                <a:latin typeface="Arial" pitchFamily="34" charset="0"/>
                <a:ea typeface="Arial" pitchFamily="34" charset="-122"/>
                <a:cs typeface="Arial" pitchFamily="34" charset="-120"/>
              </a:rPr>
              <a:t>12 </a:t>
            </a:r>
            <a:r>
              <a:rPr lang="en-US" sz="1600" b="1" dirty="0" err="1">
                <a:solidFill>
                  <a:srgbClr val="0E3A5F"/>
                </a:solidFill>
                <a:latin typeface="Arial" pitchFamily="34" charset="0"/>
                <a:ea typeface="Arial" pitchFamily="34" charset="-122"/>
                <a:cs typeface="Arial" pitchFamily="34" charset="-120"/>
              </a:rPr>
              <a:t>στρ</a:t>
            </a:r>
            <a:r>
              <a:rPr lang="en-US" sz="1600" b="1" dirty="0">
                <a:solidFill>
                  <a:srgbClr val="0E3A5F"/>
                </a:solidFill>
                <a:latin typeface="Arial" pitchFamily="34" charset="0"/>
                <a:ea typeface="Arial" pitchFamily="34" charset="-122"/>
                <a:cs typeface="Arial" pitchFamily="34" charset="-120"/>
              </a:rPr>
              <a:t>.</a:t>
            </a:r>
            <a:r>
              <a:rPr lang="el-GR" sz="1600" b="1" dirty="0">
                <a:solidFill>
                  <a:srgbClr val="0E3A5F"/>
                </a:solidFill>
                <a:latin typeface="Arial" pitchFamily="34" charset="0"/>
                <a:ea typeface="Arial" pitchFamily="34" charset="-122"/>
                <a:cs typeface="Arial" pitchFamily="34" charset="-120"/>
              </a:rPr>
              <a:t>, 3-5 αστέρων, έως 350 κλίνες**</a:t>
            </a:r>
            <a:endParaRPr lang="en-US" sz="1600" dirty="0"/>
          </a:p>
        </p:txBody>
      </p:sp>
      <p:sp>
        <p:nvSpPr>
          <p:cNvPr id="13" name="Shape 11"/>
          <p:cNvSpPr/>
          <p:nvPr/>
        </p:nvSpPr>
        <p:spPr>
          <a:xfrm>
            <a:off x="548640" y="3831336"/>
            <a:ext cx="10789920" cy="548640"/>
          </a:xfrm>
          <a:prstGeom prst="rect">
            <a:avLst/>
          </a:prstGeom>
          <a:solidFill>
            <a:srgbClr val="EEF2F6"/>
          </a:solidFill>
          <a:ln/>
        </p:spPr>
      </p:sp>
      <p:sp>
        <p:nvSpPr>
          <p:cNvPr id="14" name="Text 12"/>
          <p:cNvSpPr/>
          <p:nvPr/>
        </p:nvSpPr>
        <p:spPr>
          <a:xfrm>
            <a:off x="822960" y="3831336"/>
            <a:ext cx="914400" cy="548640"/>
          </a:xfrm>
          <a:prstGeom prst="rect">
            <a:avLst/>
          </a:prstGeom>
          <a:noFill/>
          <a:ln/>
        </p:spPr>
        <p:txBody>
          <a:bodyPr wrap="square" lIns="0" tIns="0" rIns="0" bIns="0" rtlCol="0" anchor="ctr"/>
          <a:lstStyle/>
          <a:p>
            <a:pPr marL="0" indent="0">
              <a:buNone/>
            </a:pPr>
            <a:r>
              <a:rPr lang="en-US" sz="2000" b="1" dirty="0" err="1">
                <a:solidFill>
                  <a:srgbClr val="0E3A5F"/>
                </a:solidFill>
                <a:latin typeface="Arial" pitchFamily="34" charset="0"/>
                <a:ea typeface="Arial" pitchFamily="34" charset="-122"/>
                <a:cs typeface="Arial" pitchFamily="34" charset="-120"/>
              </a:rPr>
              <a:t>Γ</a:t>
            </a:r>
            <a:r>
              <a:rPr lang="el-GR" sz="2000" b="1" dirty="0">
                <a:solidFill>
                  <a:srgbClr val="0E3A5F"/>
                </a:solidFill>
                <a:latin typeface="Arial" pitchFamily="34" charset="0"/>
                <a:ea typeface="Arial" pitchFamily="34" charset="-122"/>
                <a:cs typeface="Arial" pitchFamily="34" charset="-120"/>
              </a:rPr>
              <a:t>- </a:t>
            </a:r>
            <a:r>
              <a:rPr lang="en-US" sz="2000" b="1" dirty="0" err="1">
                <a:solidFill>
                  <a:srgbClr val="0E3A5F"/>
                </a:solidFill>
                <a:latin typeface="Arial" pitchFamily="34" charset="0"/>
                <a:ea typeface="Arial" pitchFamily="34" charset="-122"/>
                <a:cs typeface="Arial" pitchFamily="34" charset="-120"/>
              </a:rPr>
              <a:t>Δ</a:t>
            </a:r>
            <a:endParaRPr lang="en-US" sz="2000" dirty="0"/>
          </a:p>
        </p:txBody>
      </p:sp>
      <p:sp>
        <p:nvSpPr>
          <p:cNvPr id="15" name="Text 13"/>
          <p:cNvSpPr/>
          <p:nvPr/>
        </p:nvSpPr>
        <p:spPr>
          <a:xfrm>
            <a:off x="1828800" y="3831336"/>
            <a:ext cx="6400800" cy="548640"/>
          </a:xfrm>
          <a:prstGeom prst="rect">
            <a:avLst/>
          </a:prstGeom>
          <a:noFill/>
          <a:ln/>
        </p:spPr>
        <p:txBody>
          <a:bodyPr wrap="square" lIns="0" tIns="0" rIns="0" bIns="0" rtlCol="0" anchor="ctr"/>
          <a:lstStyle/>
          <a:p>
            <a:pPr marL="0" indent="0">
              <a:buNone/>
            </a:pPr>
            <a:r>
              <a:rPr lang="en-US" sz="1500" dirty="0">
                <a:solidFill>
                  <a:srgbClr val="1B2733"/>
                </a:solidFill>
                <a:latin typeface="Arial" pitchFamily="34" charset="0"/>
                <a:ea typeface="Arial" pitchFamily="34" charset="-122"/>
                <a:cs typeface="Arial" pitchFamily="34" charset="-120"/>
              </a:rPr>
              <a:t>Αναπτυσσόμενες / πρώιμης ανάπτυξης</a:t>
            </a:r>
            <a:endParaRPr lang="en-US" sz="1500" dirty="0"/>
          </a:p>
        </p:txBody>
      </p:sp>
      <p:sp>
        <p:nvSpPr>
          <p:cNvPr id="16" name="Text 14"/>
          <p:cNvSpPr/>
          <p:nvPr/>
        </p:nvSpPr>
        <p:spPr>
          <a:xfrm>
            <a:off x="6963509" y="3831336"/>
            <a:ext cx="4192172" cy="548640"/>
          </a:xfrm>
          <a:prstGeom prst="rect">
            <a:avLst/>
          </a:prstGeom>
          <a:noFill/>
          <a:ln/>
        </p:spPr>
        <p:txBody>
          <a:bodyPr wrap="square" lIns="0" tIns="0" rIns="0" bIns="0" rtlCol="0" anchor="ctr"/>
          <a:lstStyle/>
          <a:p>
            <a:pPr algn="r"/>
            <a:r>
              <a:rPr lang="en-US" sz="1600" b="1" dirty="0">
                <a:solidFill>
                  <a:srgbClr val="0E3A5F"/>
                </a:solidFill>
                <a:latin typeface="Arial" pitchFamily="34" charset="0"/>
                <a:ea typeface="Arial" pitchFamily="34" charset="-122"/>
                <a:cs typeface="Arial" pitchFamily="34" charset="-120"/>
              </a:rPr>
              <a:t>8 </a:t>
            </a:r>
            <a:r>
              <a:rPr lang="en-US" sz="1600" b="1" dirty="0" err="1">
                <a:solidFill>
                  <a:srgbClr val="0E3A5F"/>
                </a:solidFill>
                <a:latin typeface="Arial" pitchFamily="34" charset="0"/>
                <a:ea typeface="Arial" pitchFamily="34" charset="-122"/>
                <a:cs typeface="Arial" pitchFamily="34" charset="-120"/>
              </a:rPr>
              <a:t>στρ</a:t>
            </a:r>
            <a:r>
              <a:rPr lang="en-US" sz="1600" b="1" dirty="0">
                <a:solidFill>
                  <a:srgbClr val="0E3A5F"/>
                </a:solidFill>
                <a:latin typeface="Arial" pitchFamily="34" charset="0"/>
                <a:ea typeface="Arial" pitchFamily="34" charset="-122"/>
                <a:cs typeface="Arial" pitchFamily="34" charset="-120"/>
              </a:rPr>
              <a:t>.</a:t>
            </a:r>
            <a:r>
              <a:rPr lang="el-GR" sz="1600" b="1" dirty="0">
                <a:solidFill>
                  <a:srgbClr val="0E3A5F"/>
                </a:solidFill>
                <a:latin typeface="Arial" pitchFamily="34" charset="0"/>
                <a:ea typeface="Arial" pitchFamily="34" charset="-122"/>
                <a:cs typeface="Arial" pitchFamily="34" charset="-120"/>
              </a:rPr>
              <a:t>, 3-5 αστέρων, χωρίς όριο κλινών**</a:t>
            </a:r>
            <a:endParaRPr lang="en-US" sz="1600" dirty="0"/>
          </a:p>
        </p:txBody>
      </p:sp>
      <p:sp>
        <p:nvSpPr>
          <p:cNvPr id="17" name="Shape 15"/>
          <p:cNvSpPr/>
          <p:nvPr/>
        </p:nvSpPr>
        <p:spPr>
          <a:xfrm>
            <a:off x="548640" y="4489704"/>
            <a:ext cx="10789920" cy="548640"/>
          </a:xfrm>
          <a:prstGeom prst="rect">
            <a:avLst/>
          </a:prstGeom>
          <a:solidFill>
            <a:srgbClr val="EEF2F6"/>
          </a:solidFill>
          <a:ln/>
        </p:spPr>
      </p:sp>
      <p:sp>
        <p:nvSpPr>
          <p:cNvPr id="18" name="Text 16"/>
          <p:cNvSpPr/>
          <p:nvPr/>
        </p:nvSpPr>
        <p:spPr>
          <a:xfrm>
            <a:off x="822960" y="4489704"/>
            <a:ext cx="914400" cy="548640"/>
          </a:xfrm>
          <a:prstGeom prst="rect">
            <a:avLst/>
          </a:prstGeom>
          <a:noFill/>
          <a:ln/>
        </p:spPr>
        <p:txBody>
          <a:bodyPr wrap="square" lIns="0" tIns="0" rIns="0" bIns="0" rtlCol="0" anchor="ctr"/>
          <a:lstStyle/>
          <a:p>
            <a:pPr marL="0" indent="0">
              <a:buNone/>
            </a:pPr>
            <a:r>
              <a:rPr lang="en-US" sz="2000" b="1" dirty="0">
                <a:solidFill>
                  <a:srgbClr val="0E3A5F"/>
                </a:solidFill>
                <a:latin typeface="Arial" pitchFamily="34" charset="0"/>
                <a:ea typeface="Arial" pitchFamily="34" charset="-122"/>
                <a:cs typeface="Arial" pitchFamily="34" charset="-120"/>
              </a:rPr>
              <a:t>Ε</a:t>
            </a:r>
            <a:endParaRPr lang="en-US" sz="2000" dirty="0"/>
          </a:p>
        </p:txBody>
      </p:sp>
      <p:sp>
        <p:nvSpPr>
          <p:cNvPr id="19" name="Text 17"/>
          <p:cNvSpPr/>
          <p:nvPr/>
        </p:nvSpPr>
        <p:spPr>
          <a:xfrm>
            <a:off x="1828800" y="4489704"/>
            <a:ext cx="6400800" cy="548640"/>
          </a:xfrm>
          <a:prstGeom prst="rect">
            <a:avLst/>
          </a:prstGeom>
          <a:noFill/>
          <a:ln/>
        </p:spPr>
        <p:txBody>
          <a:bodyPr wrap="square" lIns="0" tIns="0" rIns="0" bIns="0" rtlCol="0" anchor="ctr"/>
          <a:lstStyle/>
          <a:p>
            <a:pPr marL="0" indent="0">
              <a:buNone/>
            </a:pPr>
            <a:r>
              <a:rPr lang="en-US" sz="1500" dirty="0">
                <a:solidFill>
                  <a:srgbClr val="1B2733"/>
                </a:solidFill>
                <a:latin typeface="Arial" pitchFamily="34" charset="0"/>
                <a:ea typeface="Arial" pitchFamily="34" charset="-122"/>
                <a:cs typeface="Arial" pitchFamily="34" charset="-120"/>
              </a:rPr>
              <a:t>Ειδικής ενίσχυσης</a:t>
            </a:r>
            <a:endParaRPr lang="en-US" sz="1500" dirty="0"/>
          </a:p>
        </p:txBody>
      </p:sp>
      <p:sp>
        <p:nvSpPr>
          <p:cNvPr id="20" name="Text 18"/>
          <p:cNvSpPr/>
          <p:nvPr/>
        </p:nvSpPr>
        <p:spPr>
          <a:xfrm>
            <a:off x="6096000" y="4489704"/>
            <a:ext cx="5059681" cy="548640"/>
          </a:xfrm>
          <a:prstGeom prst="rect">
            <a:avLst/>
          </a:prstGeom>
          <a:noFill/>
          <a:ln/>
        </p:spPr>
        <p:txBody>
          <a:bodyPr wrap="square" lIns="0" tIns="0" rIns="0" bIns="0" rtlCol="0" anchor="ctr"/>
          <a:lstStyle/>
          <a:p>
            <a:pPr algn="r"/>
            <a:r>
              <a:rPr lang="en-US" sz="1600" b="1" dirty="0">
                <a:solidFill>
                  <a:srgbClr val="0E3A5F"/>
                </a:solidFill>
                <a:latin typeface="Arial" pitchFamily="34" charset="0"/>
                <a:ea typeface="Arial" pitchFamily="34" charset="-122"/>
                <a:cs typeface="Arial" pitchFamily="34" charset="-120"/>
              </a:rPr>
              <a:t>8 → 4 </a:t>
            </a:r>
            <a:r>
              <a:rPr lang="en-US" sz="1600" b="1" dirty="0" err="1">
                <a:solidFill>
                  <a:srgbClr val="0E3A5F"/>
                </a:solidFill>
                <a:latin typeface="Arial" pitchFamily="34" charset="0"/>
                <a:ea typeface="Arial" pitchFamily="34" charset="-122"/>
                <a:cs typeface="Arial" pitchFamily="34" charset="-120"/>
              </a:rPr>
              <a:t>στρ</a:t>
            </a:r>
            <a:r>
              <a:rPr lang="en-US" sz="1600" b="1" dirty="0">
                <a:solidFill>
                  <a:srgbClr val="0E3A5F"/>
                </a:solidFill>
                <a:latin typeface="Arial" pitchFamily="34" charset="0"/>
                <a:ea typeface="Arial" pitchFamily="34" charset="-122"/>
                <a:cs typeface="Arial" pitchFamily="34" charset="-120"/>
              </a:rPr>
              <a:t>.*</a:t>
            </a:r>
            <a:r>
              <a:rPr lang="el-GR" sz="1600" b="1" dirty="0">
                <a:solidFill>
                  <a:srgbClr val="0E3A5F"/>
                </a:solidFill>
                <a:latin typeface="Arial" pitchFamily="34" charset="0"/>
                <a:ea typeface="Arial" pitchFamily="34" charset="-122"/>
                <a:cs typeface="Arial" pitchFamily="34" charset="-120"/>
              </a:rPr>
              <a:t>, 2-5 αστέρων, χωρίς όριο κλινών**</a:t>
            </a:r>
            <a:endParaRPr lang="en-US" sz="1600" dirty="0"/>
          </a:p>
        </p:txBody>
      </p:sp>
      <p:sp>
        <p:nvSpPr>
          <p:cNvPr id="21" name="Text 19"/>
          <p:cNvSpPr/>
          <p:nvPr/>
        </p:nvSpPr>
        <p:spPr>
          <a:xfrm>
            <a:off x="548640" y="5193791"/>
            <a:ext cx="7315200" cy="457199"/>
          </a:xfrm>
          <a:prstGeom prst="rect">
            <a:avLst/>
          </a:prstGeom>
          <a:noFill/>
          <a:ln/>
        </p:spPr>
        <p:txBody>
          <a:bodyPr wrap="square" lIns="0" tIns="0" rIns="0" bIns="0" rtlCol="0" anchor="ctr"/>
          <a:lstStyle/>
          <a:p>
            <a:pPr marL="171450" indent="-171450">
              <a:buFont typeface="Arial" panose="020B0604020202020204" pitchFamily="34" charset="0"/>
              <a:buChar char="•"/>
            </a:pPr>
            <a:r>
              <a:rPr lang="en-US" sz="1050" i="1" dirty="0" err="1">
                <a:solidFill>
                  <a:srgbClr val="44586B"/>
                </a:solidFill>
                <a:latin typeface="Arial" pitchFamily="34" charset="0"/>
                <a:ea typeface="Arial" pitchFamily="34" charset="-122"/>
                <a:cs typeface="Arial" pitchFamily="34" charset="-120"/>
              </a:rPr>
              <a:t>Με</a:t>
            </a:r>
            <a:r>
              <a:rPr lang="en-US" sz="1050" i="1" dirty="0">
                <a:solidFill>
                  <a:srgbClr val="44586B"/>
                </a:solidFill>
                <a:latin typeface="Arial" pitchFamily="34" charset="0"/>
                <a:ea typeface="Arial" pitchFamily="34" charset="-122"/>
                <a:cs typeface="Arial" pitchFamily="34" charset="-120"/>
              </a:rPr>
              <a:t> αυστηρές, σωρευτικές π</a:t>
            </a:r>
            <a:r>
              <a:rPr lang="en-US" sz="1050" i="1" dirty="0" err="1">
                <a:solidFill>
                  <a:srgbClr val="44586B"/>
                </a:solidFill>
                <a:latin typeface="Arial" pitchFamily="34" charset="0"/>
                <a:ea typeface="Arial" pitchFamily="34" charset="-122"/>
                <a:cs typeface="Arial" pitchFamily="34" charset="-120"/>
              </a:rPr>
              <a:t>ροϋ</a:t>
            </a:r>
            <a:r>
              <a:rPr lang="en-US" sz="1050" i="1" dirty="0">
                <a:solidFill>
                  <a:srgbClr val="44586B"/>
                </a:solidFill>
                <a:latin typeface="Arial" pitchFamily="34" charset="0"/>
                <a:ea typeface="Arial" pitchFamily="34" charset="-122"/>
                <a:cs typeface="Arial" pitchFamily="34" charset="-120"/>
              </a:rPr>
              <a:t>π</a:t>
            </a:r>
            <a:r>
              <a:rPr lang="en-US" sz="1050" i="1" dirty="0" err="1">
                <a:solidFill>
                  <a:srgbClr val="44586B"/>
                </a:solidFill>
                <a:latin typeface="Arial" pitchFamily="34" charset="0"/>
                <a:ea typeface="Arial" pitchFamily="34" charset="-122"/>
                <a:cs typeface="Arial" pitchFamily="34" charset="-120"/>
              </a:rPr>
              <a:t>οθέσεις</a:t>
            </a:r>
            <a:r>
              <a:rPr lang="en-US" sz="1050" i="1" dirty="0">
                <a:solidFill>
                  <a:srgbClr val="44586B"/>
                </a:solidFill>
                <a:latin typeface="Arial" pitchFamily="34" charset="0"/>
                <a:ea typeface="Arial" pitchFamily="34" charset="-122"/>
                <a:cs typeface="Arial" pitchFamily="34" charset="-120"/>
              </a:rPr>
              <a:t>.</a:t>
            </a:r>
            <a:endParaRPr lang="el-GR" sz="1050" i="1" dirty="0">
              <a:solidFill>
                <a:srgbClr val="44586B"/>
              </a:solidFill>
              <a:latin typeface="Arial" pitchFamily="34" charset="0"/>
              <a:ea typeface="Arial" pitchFamily="34" charset="-122"/>
              <a:cs typeface="Arial" pitchFamily="34" charset="-120"/>
            </a:endParaRPr>
          </a:p>
          <a:p>
            <a:r>
              <a:rPr lang="el-GR" sz="1050" i="1" dirty="0">
                <a:solidFill>
                  <a:srgbClr val="44586B"/>
                </a:solidFill>
                <a:latin typeface="Arial" pitchFamily="34" charset="0"/>
                <a:cs typeface="Arial" pitchFamily="34" charset="-120"/>
              </a:rPr>
              <a:t>** </a:t>
            </a:r>
            <a:r>
              <a:rPr lang="el-GR" sz="1050" b="1" i="1" dirty="0">
                <a:solidFill>
                  <a:srgbClr val="44586B"/>
                </a:solidFill>
                <a:latin typeface="Arial" pitchFamily="34" charset="0"/>
                <a:cs typeface="Arial" pitchFamily="34" charset="-120"/>
              </a:rPr>
              <a:t>Τα </a:t>
            </a:r>
            <a:r>
              <a:rPr lang="en-US" sz="1050" b="1" i="1" dirty="0" err="1">
                <a:solidFill>
                  <a:srgbClr val="44586B"/>
                </a:solidFill>
                <a:latin typeface="Arial" pitchFamily="34" charset="0"/>
                <a:cs typeface="Arial" pitchFamily="34" charset="-120"/>
              </a:rPr>
              <a:t>ό</a:t>
            </a:r>
            <a:r>
              <a:rPr lang="el-GR" sz="1050" b="1" i="1" dirty="0" err="1">
                <a:solidFill>
                  <a:srgbClr val="44586B"/>
                </a:solidFill>
                <a:latin typeface="Arial" pitchFamily="34" charset="0"/>
                <a:cs typeface="Arial" pitchFamily="34" charset="-120"/>
              </a:rPr>
              <a:t>ρια</a:t>
            </a:r>
            <a:r>
              <a:rPr lang="el-GR" sz="1050" b="1" i="1" dirty="0">
                <a:solidFill>
                  <a:srgbClr val="44586B"/>
                </a:solidFill>
                <a:latin typeface="Arial" pitchFamily="34" charset="0"/>
                <a:cs typeface="Arial" pitchFamily="34" charset="-120"/>
              </a:rPr>
              <a:t> κλινών ισχύουν μόνο για τα νησιά, εκτός ηπειρωτικής χώρας-Κρήτης-Εύβοιας</a:t>
            </a:r>
            <a:endParaRPr lang="en-US" sz="1050" b="1" dirty="0"/>
          </a:p>
        </p:txBody>
      </p:sp>
      <p:sp>
        <p:nvSpPr>
          <p:cNvPr id="22" name="Text 20"/>
          <p:cNvSpPr/>
          <p:nvPr/>
        </p:nvSpPr>
        <p:spPr>
          <a:xfrm>
            <a:off x="548640" y="5989320"/>
            <a:ext cx="10789920" cy="457200"/>
          </a:xfrm>
          <a:prstGeom prst="rect">
            <a:avLst/>
          </a:prstGeom>
          <a:noFill/>
          <a:ln/>
        </p:spPr>
        <p:txBody>
          <a:bodyPr wrap="square" lIns="0" tIns="0" rIns="0" bIns="0" rtlCol="0" anchor="ctr"/>
          <a:lstStyle/>
          <a:p>
            <a:pPr marL="0" indent="0">
              <a:buNone/>
            </a:pPr>
            <a:r>
              <a:rPr lang="en-US" sz="1500" b="1" dirty="0">
                <a:solidFill>
                  <a:srgbClr val="0E3A5F"/>
                </a:solidFill>
                <a:latin typeface="Arial" pitchFamily="34" charset="0"/>
                <a:ea typeface="Arial" pitchFamily="34" charset="-122"/>
                <a:cs typeface="Arial" pitchFamily="34" charset="-120"/>
              </a:rPr>
              <a:t>Η ανάπτυξη συνδέεται π</a:t>
            </a:r>
            <a:r>
              <a:rPr lang="en-US" sz="1500" b="1" dirty="0" err="1">
                <a:solidFill>
                  <a:srgbClr val="0E3A5F"/>
                </a:solidFill>
                <a:latin typeface="Arial" pitchFamily="34" charset="0"/>
                <a:ea typeface="Arial" pitchFamily="34" charset="-122"/>
                <a:cs typeface="Arial" pitchFamily="34" charset="-120"/>
              </a:rPr>
              <a:t>λέον</a:t>
            </a:r>
            <a:r>
              <a:rPr lang="en-US" sz="1500" b="1" dirty="0">
                <a:solidFill>
                  <a:srgbClr val="0E3A5F"/>
                </a:solidFill>
                <a:latin typeface="Arial" pitchFamily="34" charset="0"/>
                <a:ea typeface="Arial" pitchFamily="34" charset="-122"/>
                <a:cs typeface="Arial" pitchFamily="34" charset="-120"/>
              </a:rPr>
              <a:t> </a:t>
            </a:r>
            <a:r>
              <a:rPr lang="en-US" sz="1500" b="1" dirty="0" err="1">
                <a:solidFill>
                  <a:srgbClr val="0E3A5F"/>
                </a:solidFill>
                <a:latin typeface="Arial" pitchFamily="34" charset="0"/>
                <a:ea typeface="Arial" pitchFamily="34" charset="-122"/>
                <a:cs typeface="Arial" pitchFamily="34" charset="-120"/>
              </a:rPr>
              <a:t>με</a:t>
            </a:r>
            <a:r>
              <a:rPr lang="el-GR" sz="1500" b="1" dirty="0">
                <a:solidFill>
                  <a:srgbClr val="0E3A5F"/>
                </a:solidFill>
                <a:latin typeface="Arial" pitchFamily="34" charset="0"/>
                <a:ea typeface="Arial" pitchFamily="34" charset="-122"/>
                <a:cs typeface="Arial" pitchFamily="34" charset="-120"/>
              </a:rPr>
              <a:t> </a:t>
            </a:r>
            <a:r>
              <a:rPr lang="en-US" sz="1500" b="1" dirty="0" err="1">
                <a:solidFill>
                  <a:srgbClr val="0E3A5F"/>
                </a:solidFill>
                <a:latin typeface="Arial" pitchFamily="34" charset="0"/>
                <a:ea typeface="Arial" pitchFamily="34" charset="-122"/>
                <a:cs typeface="Arial" pitchFamily="34" charset="-120"/>
              </a:rPr>
              <a:t>τ</a:t>
            </a:r>
            <a:r>
              <a:rPr lang="el-GR" sz="1500" b="1" dirty="0" err="1">
                <a:solidFill>
                  <a:srgbClr val="0E3A5F"/>
                </a:solidFill>
                <a:latin typeface="Arial" pitchFamily="34" charset="0"/>
                <a:ea typeface="Arial" pitchFamily="34" charset="-122"/>
                <a:cs typeface="Arial" pitchFamily="34" charset="-120"/>
              </a:rPr>
              <a:t>ις</a:t>
            </a:r>
            <a:r>
              <a:rPr lang="el-GR" sz="1500" b="1" dirty="0">
                <a:solidFill>
                  <a:srgbClr val="0E3A5F"/>
                </a:solidFill>
                <a:latin typeface="Arial" pitchFamily="34" charset="0"/>
                <a:ea typeface="Arial" pitchFamily="34" charset="-122"/>
                <a:cs typeface="Arial" pitchFamily="34" charset="-120"/>
              </a:rPr>
              <a:t> δυνατότητες και τα ιδιαίτερα χαρακτηριστικά </a:t>
            </a:r>
            <a:r>
              <a:rPr lang="en-US" sz="1500" b="1" dirty="0" err="1">
                <a:solidFill>
                  <a:srgbClr val="0E3A5F"/>
                </a:solidFill>
                <a:latin typeface="Arial" pitchFamily="34" charset="0"/>
                <a:ea typeface="Arial" pitchFamily="34" charset="-122"/>
                <a:cs typeface="Arial" pitchFamily="34" charset="-120"/>
              </a:rPr>
              <a:t>κάθε</a:t>
            </a:r>
            <a:r>
              <a:rPr lang="en-US" sz="1500" b="1" dirty="0">
                <a:solidFill>
                  <a:srgbClr val="0E3A5F"/>
                </a:solidFill>
                <a:latin typeface="Arial" pitchFamily="34" charset="0"/>
                <a:ea typeface="Arial" pitchFamily="34" charset="-122"/>
                <a:cs typeface="Arial" pitchFamily="34" charset="-120"/>
              </a:rPr>
              <a:t> τόπου.</a:t>
            </a:r>
            <a:endParaRPr lang="en-US" sz="1500" dirty="0"/>
          </a:p>
        </p:txBody>
      </p:sp>
      <p:sp>
        <p:nvSpPr>
          <p:cNvPr id="23" name="Text 21"/>
          <p:cNvSpPr/>
          <p:nvPr/>
        </p:nvSpPr>
        <p:spPr>
          <a:xfrm>
            <a:off x="11274552" y="6309360"/>
            <a:ext cx="548640" cy="320040"/>
          </a:xfrm>
          <a:prstGeom prst="rect">
            <a:avLst/>
          </a:prstGeom>
          <a:noFill/>
          <a:ln/>
        </p:spPr>
        <p:txBody>
          <a:bodyPr wrap="square" lIns="0" tIns="0" rIns="0" bIns="0" rtlCol="0" anchor="ctr"/>
          <a:lstStyle/>
          <a:p>
            <a:pPr marL="0" indent="0" algn="r">
              <a:buNone/>
            </a:pPr>
            <a:r>
              <a:rPr lang="en-US" sz="1100" dirty="0">
                <a:solidFill>
                  <a:srgbClr val="44586B"/>
                </a:solidFill>
                <a:latin typeface="Arial" pitchFamily="34" charset="0"/>
                <a:ea typeface="Arial" pitchFamily="34" charset="-122"/>
                <a:cs typeface="Arial" pitchFamily="34" charset="-120"/>
              </a:rPr>
              <a:t>0</a:t>
            </a:r>
            <a:r>
              <a:rPr lang="el-GR" sz="1100" dirty="0">
                <a:solidFill>
                  <a:srgbClr val="44586B"/>
                </a:solidFill>
                <a:latin typeface="Arial" pitchFamily="34" charset="0"/>
                <a:ea typeface="Arial" pitchFamily="34" charset="-122"/>
                <a:cs typeface="Arial"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21">
            <a:extLst>
              <a:ext uri="{FF2B5EF4-FFF2-40B4-BE49-F238E27FC236}">
                <a16:creationId xmlns:a16="http://schemas.microsoft.com/office/drawing/2014/main" id="{447798DB-F2F7-B2DE-A1F7-BFD4B4220598}"/>
              </a:ext>
            </a:extLst>
          </p:cNvPr>
          <p:cNvSpPr/>
          <p:nvPr/>
        </p:nvSpPr>
        <p:spPr>
          <a:xfrm>
            <a:off x="11274552" y="6309360"/>
            <a:ext cx="548640" cy="320040"/>
          </a:xfrm>
          <a:prstGeom prst="rect">
            <a:avLst/>
          </a:prstGeom>
          <a:noFill/>
          <a:ln/>
        </p:spPr>
        <p:txBody>
          <a:bodyPr wrap="square" lIns="0" tIns="0" rIns="0" bIns="0" rtlCol="0" anchor="ctr"/>
          <a:lstStyle/>
          <a:p>
            <a:pPr marL="0" indent="0" algn="r">
              <a:buNone/>
            </a:pPr>
            <a:r>
              <a:rPr lang="el-GR" sz="1100" dirty="0">
                <a:solidFill>
                  <a:srgbClr val="44586B"/>
                </a:solidFill>
                <a:latin typeface="Arial" pitchFamily="34" charset="0"/>
                <a:ea typeface="Arial" pitchFamily="34" charset="-122"/>
                <a:cs typeface="Arial" pitchFamily="34" charset="-120"/>
              </a:rPr>
              <a:t>07</a:t>
            </a:r>
            <a:endParaRPr lang="en-US" sz="1100" dirty="0"/>
          </a:p>
        </p:txBody>
      </p:sp>
      <p:pic>
        <p:nvPicPr>
          <p:cNvPr id="9" name="Εικόνα 8">
            <a:extLst>
              <a:ext uri="{FF2B5EF4-FFF2-40B4-BE49-F238E27FC236}">
                <a16:creationId xmlns:a16="http://schemas.microsoft.com/office/drawing/2014/main" id="{668BB2C6-2FC1-A35E-BF0C-A3EB6F8C913E}"/>
              </a:ext>
            </a:extLst>
          </p:cNvPr>
          <p:cNvPicPr>
            <a:picLocks noChangeAspect="1"/>
          </p:cNvPicPr>
          <p:nvPr/>
        </p:nvPicPr>
        <p:blipFill>
          <a:blip r:embed="rId2"/>
          <a:srcRect l="1360" t="24746" r="50577" b="6985"/>
          <a:stretch>
            <a:fillRect/>
          </a:stretch>
        </p:blipFill>
        <p:spPr>
          <a:xfrm>
            <a:off x="8444373" y="1561171"/>
            <a:ext cx="3735658" cy="4337824"/>
          </a:xfrm>
          <a:prstGeom prst="rect">
            <a:avLst/>
          </a:prstGeom>
        </p:spPr>
      </p:pic>
      <p:pic>
        <p:nvPicPr>
          <p:cNvPr id="11" name="Εικόνα 10">
            <a:extLst>
              <a:ext uri="{FF2B5EF4-FFF2-40B4-BE49-F238E27FC236}">
                <a16:creationId xmlns:a16="http://schemas.microsoft.com/office/drawing/2014/main" id="{2FFD2CE7-133F-BE12-3C56-4673E950BB3C}"/>
              </a:ext>
            </a:extLst>
          </p:cNvPr>
          <p:cNvPicPr>
            <a:picLocks noChangeAspect="1"/>
          </p:cNvPicPr>
          <p:nvPr/>
        </p:nvPicPr>
        <p:blipFill>
          <a:blip r:embed="rId2"/>
          <a:srcRect l="1360" t="6318" r="55168" b="79467"/>
          <a:stretch>
            <a:fillRect/>
          </a:stretch>
        </p:blipFill>
        <p:spPr>
          <a:xfrm>
            <a:off x="8444373" y="657922"/>
            <a:ext cx="3378819" cy="903249"/>
          </a:xfrm>
          <a:prstGeom prst="rect">
            <a:avLst/>
          </a:prstGeom>
        </p:spPr>
      </p:pic>
      <p:pic>
        <p:nvPicPr>
          <p:cNvPr id="4" name="Εικόνα 3">
            <a:extLst>
              <a:ext uri="{FF2B5EF4-FFF2-40B4-BE49-F238E27FC236}">
                <a16:creationId xmlns:a16="http://schemas.microsoft.com/office/drawing/2014/main" id="{6318755F-58E0-7398-460C-9C139A99BEA2}"/>
              </a:ext>
            </a:extLst>
          </p:cNvPr>
          <p:cNvPicPr>
            <a:picLocks noChangeAspect="1"/>
          </p:cNvPicPr>
          <p:nvPr/>
        </p:nvPicPr>
        <p:blipFill>
          <a:blip r:embed="rId3"/>
          <a:stretch>
            <a:fillRect/>
          </a:stretch>
        </p:blipFill>
        <p:spPr>
          <a:xfrm>
            <a:off x="0" y="133697"/>
            <a:ext cx="8058778" cy="6727227"/>
          </a:xfrm>
          <a:prstGeom prst="rect">
            <a:avLst/>
          </a:prstGeom>
        </p:spPr>
      </p:pic>
    </p:spTree>
    <p:extLst>
      <p:ext uri="{BB962C8B-B14F-4D97-AF65-F5344CB8AC3E}">
        <p14:creationId xmlns:p14="http://schemas.microsoft.com/office/powerpoint/2010/main" val="488735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9144000" cy="365760"/>
          </a:xfrm>
          <a:prstGeom prst="rect">
            <a:avLst/>
          </a:prstGeom>
          <a:noFill/>
          <a:ln/>
        </p:spPr>
        <p:txBody>
          <a:bodyPr wrap="square" lIns="0" tIns="0" rIns="0" bIns="0" rtlCol="0" anchor="ctr"/>
          <a:lstStyle/>
          <a:p>
            <a:pPr marL="0" indent="0">
              <a:buNone/>
            </a:pPr>
            <a:r>
              <a:rPr lang="el-GR" sz="1200" b="1" kern="0" spc="200" dirty="0">
                <a:solidFill>
                  <a:srgbClr val="C9A24B"/>
                </a:solidFill>
                <a:latin typeface="Arial" pitchFamily="34" charset="0"/>
                <a:ea typeface="Arial" pitchFamily="34" charset="-122"/>
                <a:cs typeface="Arial" pitchFamily="34" charset="-120"/>
              </a:rPr>
              <a:t>ΠΡΟΣΤΑΣΙΑ ΤΟΥ </a:t>
            </a:r>
            <a:r>
              <a:rPr lang="en-US" sz="1200" b="1" kern="0" spc="200" dirty="0">
                <a:solidFill>
                  <a:srgbClr val="C9A24B"/>
                </a:solidFill>
                <a:latin typeface="Arial" pitchFamily="34" charset="0"/>
                <a:ea typeface="Arial" pitchFamily="34" charset="-122"/>
                <a:cs typeface="Arial" pitchFamily="34" charset="-120"/>
              </a:rPr>
              <a:t>ΝΗΣΙΩΤΙΚΌ</a:t>
            </a:r>
            <a:r>
              <a:rPr lang="el-GR" sz="1200" b="1" kern="0" spc="200" dirty="0">
                <a:solidFill>
                  <a:srgbClr val="C9A24B"/>
                </a:solidFill>
                <a:latin typeface="Arial" pitchFamily="34" charset="0"/>
                <a:ea typeface="Arial" pitchFamily="34" charset="-122"/>
                <a:cs typeface="Arial" pitchFamily="34" charset="-120"/>
              </a:rPr>
              <a:t>Υ</a:t>
            </a:r>
            <a:r>
              <a:rPr lang="en-US" sz="1200" b="1" kern="0" spc="200" dirty="0">
                <a:solidFill>
                  <a:srgbClr val="C9A24B"/>
                </a:solidFill>
                <a:latin typeface="Arial" pitchFamily="34" charset="0"/>
                <a:ea typeface="Arial" pitchFamily="34" charset="-122"/>
                <a:cs typeface="Arial" pitchFamily="34" charset="-120"/>
              </a:rPr>
              <a:t> ΧΏΡΟ</a:t>
            </a:r>
            <a:r>
              <a:rPr lang="el-GR" sz="1200" b="1" kern="0" spc="200" dirty="0">
                <a:solidFill>
                  <a:srgbClr val="C9A24B"/>
                </a:solidFill>
                <a:latin typeface="Arial" pitchFamily="34" charset="0"/>
                <a:ea typeface="Arial" pitchFamily="34" charset="-122"/>
                <a:cs typeface="Arial" pitchFamily="34" charset="-120"/>
              </a:rPr>
              <a:t>Υ</a:t>
            </a:r>
            <a:endParaRPr lang="en-US" sz="1200" dirty="0"/>
          </a:p>
        </p:txBody>
      </p:sp>
      <p:sp>
        <p:nvSpPr>
          <p:cNvPr id="3" name="Text 1"/>
          <p:cNvSpPr/>
          <p:nvPr/>
        </p:nvSpPr>
        <p:spPr>
          <a:xfrm>
            <a:off x="548640" y="822960"/>
            <a:ext cx="10789920" cy="914400"/>
          </a:xfrm>
          <a:prstGeom prst="rect">
            <a:avLst/>
          </a:prstGeom>
          <a:noFill/>
          <a:ln/>
        </p:spPr>
        <p:txBody>
          <a:bodyPr wrap="square" lIns="0" tIns="0" rIns="0" bIns="0" rtlCol="0" anchor="ctr"/>
          <a:lstStyle/>
          <a:p>
            <a:pPr marL="0" indent="0">
              <a:lnSpc>
                <a:spcPts val="3600"/>
              </a:lnSpc>
              <a:buNone/>
            </a:pPr>
            <a:r>
              <a:rPr lang="en-US" sz="3200" b="1" dirty="0" err="1">
                <a:solidFill>
                  <a:srgbClr val="0E3A5F"/>
                </a:solidFill>
                <a:latin typeface="Arial" pitchFamily="34" charset="0"/>
                <a:ea typeface="Arial" pitchFamily="34" charset="-122"/>
                <a:cs typeface="Arial" pitchFamily="34" charset="-120"/>
              </a:rPr>
              <a:t>Στ</a:t>
            </a:r>
            <a:r>
              <a:rPr lang="en-US" sz="3200" b="1" dirty="0">
                <a:solidFill>
                  <a:srgbClr val="0E3A5F"/>
                </a:solidFill>
                <a:latin typeface="Arial" pitchFamily="34" charset="0"/>
                <a:ea typeface="Arial" pitchFamily="34" charset="-122"/>
                <a:cs typeface="Arial" pitchFamily="34" charset="-120"/>
              </a:rPr>
              <a:t>α </a:t>
            </a:r>
            <a:r>
              <a:rPr lang="en-US" sz="3200" b="1" dirty="0" err="1">
                <a:solidFill>
                  <a:srgbClr val="0E3A5F"/>
                </a:solidFill>
                <a:latin typeface="Arial" pitchFamily="34" charset="0"/>
                <a:ea typeface="Arial" pitchFamily="34" charset="-122"/>
                <a:cs typeface="Arial" pitchFamily="34" charset="-120"/>
              </a:rPr>
              <a:t>νησιά</a:t>
            </a:r>
            <a:r>
              <a:rPr lang="el-GR" sz="3200" b="1" dirty="0">
                <a:solidFill>
                  <a:srgbClr val="0E3A5F"/>
                </a:solidFill>
                <a:latin typeface="Arial" pitchFamily="34" charset="0"/>
                <a:ea typeface="Arial" pitchFamily="34" charset="-122"/>
                <a:cs typeface="Arial" pitchFamily="34" charset="-120"/>
              </a:rPr>
              <a:t> μας,</a:t>
            </a:r>
            <a:r>
              <a:rPr lang="en-US" sz="3200" b="1" dirty="0">
                <a:solidFill>
                  <a:srgbClr val="0E3A5F"/>
                </a:solidFill>
                <a:latin typeface="Arial" pitchFamily="34" charset="0"/>
                <a:ea typeface="Arial" pitchFamily="34" charset="-122"/>
                <a:cs typeface="Arial" pitchFamily="34" charset="-120"/>
              </a:rPr>
              <a:t> αυστηρότεροι κανόνες</a:t>
            </a:r>
            <a:endParaRPr lang="en-US" sz="3200" dirty="0"/>
          </a:p>
        </p:txBody>
      </p:sp>
      <p:sp>
        <p:nvSpPr>
          <p:cNvPr id="4" name="Shape 2"/>
          <p:cNvSpPr/>
          <p:nvPr/>
        </p:nvSpPr>
        <p:spPr>
          <a:xfrm>
            <a:off x="548640" y="2148839"/>
            <a:ext cx="3520440" cy="3337561"/>
          </a:xfrm>
          <a:prstGeom prst="rect">
            <a:avLst/>
          </a:prstGeom>
          <a:solidFill>
            <a:srgbClr val="EEF2F6"/>
          </a:solidFill>
          <a:ln/>
        </p:spPr>
      </p:sp>
      <p:sp>
        <p:nvSpPr>
          <p:cNvPr id="5" name="Text 3"/>
          <p:cNvSpPr/>
          <p:nvPr/>
        </p:nvSpPr>
        <p:spPr>
          <a:xfrm>
            <a:off x="822960" y="2212395"/>
            <a:ext cx="2971800" cy="457200"/>
          </a:xfrm>
          <a:prstGeom prst="rect">
            <a:avLst/>
          </a:prstGeom>
          <a:noFill/>
          <a:ln/>
        </p:spPr>
        <p:txBody>
          <a:bodyPr wrap="square" lIns="0" tIns="0" rIns="0" bIns="0" rtlCol="0" anchor="ctr"/>
          <a:lstStyle/>
          <a:p>
            <a:pPr marL="0" indent="0">
              <a:buNone/>
            </a:pPr>
            <a:r>
              <a:rPr lang="en-US" sz="1900" b="1" dirty="0">
                <a:solidFill>
                  <a:srgbClr val="0E3A5F"/>
                </a:solidFill>
                <a:latin typeface="Arial" pitchFamily="34" charset="0"/>
                <a:ea typeface="Arial" pitchFamily="34" charset="-122"/>
                <a:cs typeface="Arial" pitchFamily="34" charset="-120"/>
              </a:rPr>
              <a:t>Ομάδα Ι</a:t>
            </a:r>
            <a:endParaRPr lang="en-US" sz="1900" dirty="0"/>
          </a:p>
        </p:txBody>
      </p:sp>
      <p:sp>
        <p:nvSpPr>
          <p:cNvPr id="6" name="Text 4"/>
          <p:cNvSpPr/>
          <p:nvPr/>
        </p:nvSpPr>
        <p:spPr>
          <a:xfrm>
            <a:off x="830580" y="2623875"/>
            <a:ext cx="2971800" cy="365760"/>
          </a:xfrm>
          <a:prstGeom prst="rect">
            <a:avLst/>
          </a:prstGeom>
          <a:noFill/>
          <a:ln/>
        </p:spPr>
        <p:txBody>
          <a:bodyPr wrap="square" lIns="0" tIns="0" rIns="0" bIns="0" rtlCol="0" anchor="ctr"/>
          <a:lstStyle/>
          <a:p>
            <a:pPr marL="0" indent="0">
              <a:buNone/>
            </a:pPr>
            <a:r>
              <a:rPr lang="en-US" sz="1250" b="1" dirty="0">
                <a:solidFill>
                  <a:srgbClr val="B08A2E"/>
                </a:solidFill>
                <a:latin typeface="Arial" pitchFamily="34" charset="0"/>
                <a:ea typeface="Arial" pitchFamily="34" charset="-122"/>
                <a:cs typeface="Arial" pitchFamily="34" charset="-120"/>
              </a:rPr>
              <a:t>Μεγάλα νησιά (&gt;250 χλμ²)</a:t>
            </a:r>
            <a:endParaRPr lang="en-US" sz="1250" dirty="0"/>
          </a:p>
        </p:txBody>
      </p:sp>
      <p:sp>
        <p:nvSpPr>
          <p:cNvPr id="7" name="Text 5"/>
          <p:cNvSpPr/>
          <p:nvPr/>
        </p:nvSpPr>
        <p:spPr>
          <a:xfrm>
            <a:off x="807720" y="3298873"/>
            <a:ext cx="3085849" cy="1828800"/>
          </a:xfrm>
          <a:prstGeom prst="rect">
            <a:avLst/>
          </a:prstGeom>
          <a:noFill/>
          <a:ln/>
        </p:spPr>
        <p:txBody>
          <a:bodyPr wrap="square" lIns="0" tIns="0" rIns="0" bIns="0" rtlCol="0" anchor="ctr"/>
          <a:lstStyle/>
          <a:p>
            <a:pPr>
              <a:lnSpc>
                <a:spcPts val="1900"/>
              </a:lnSpc>
            </a:pPr>
            <a:r>
              <a:rPr lang="el-GR" sz="1400" dirty="0">
                <a:solidFill>
                  <a:srgbClr val="1B2733"/>
                </a:solidFill>
                <a:latin typeface="Arial" pitchFamily="34" charset="0"/>
                <a:ea typeface="Arial" pitchFamily="34" charset="-122"/>
                <a:cs typeface="Arial" pitchFamily="34" charset="-120"/>
              </a:rPr>
              <a:t>Ο</a:t>
            </a:r>
            <a:r>
              <a:rPr lang="en-US" sz="1400" dirty="0" err="1">
                <a:solidFill>
                  <a:srgbClr val="1B2733"/>
                </a:solidFill>
                <a:latin typeface="Arial" pitchFamily="34" charset="0"/>
                <a:ea typeface="Arial" pitchFamily="34" charset="-122"/>
                <a:cs typeface="Arial" pitchFamily="34" charset="-120"/>
              </a:rPr>
              <a:t>ργ</a:t>
            </a:r>
            <a:r>
              <a:rPr lang="en-US" sz="1400" dirty="0">
                <a:solidFill>
                  <a:srgbClr val="1B2733"/>
                </a:solidFill>
                <a:latin typeface="Arial" pitchFamily="34" charset="0"/>
                <a:ea typeface="Arial" pitchFamily="34" charset="-122"/>
                <a:cs typeface="Arial" pitchFamily="34" charset="-120"/>
              </a:rPr>
              <a:t>α</a:t>
            </a:r>
            <a:r>
              <a:rPr lang="en-US" sz="1400" dirty="0" err="1">
                <a:solidFill>
                  <a:srgbClr val="1B2733"/>
                </a:solidFill>
                <a:latin typeface="Arial" pitchFamily="34" charset="0"/>
                <a:ea typeface="Arial" pitchFamily="34" charset="-122"/>
                <a:cs typeface="Arial" pitchFamily="34" charset="-120"/>
              </a:rPr>
              <a:t>νωμένοι</a:t>
            </a:r>
            <a:r>
              <a:rPr lang="en-US" sz="1400" dirty="0">
                <a:solidFill>
                  <a:srgbClr val="1B2733"/>
                </a:solidFill>
                <a:latin typeface="Arial" pitchFamily="34" charset="0"/>
                <a:ea typeface="Arial" pitchFamily="34" charset="-122"/>
                <a:cs typeface="Arial" pitchFamily="34" charset="-120"/>
              </a:rPr>
              <a:t> </a:t>
            </a:r>
            <a:r>
              <a:rPr lang="en-US" sz="1400" dirty="0" err="1">
                <a:solidFill>
                  <a:srgbClr val="1B2733"/>
                </a:solidFill>
                <a:latin typeface="Arial" pitchFamily="34" charset="0"/>
                <a:ea typeface="Arial" pitchFamily="34" charset="-122"/>
                <a:cs typeface="Arial" pitchFamily="34" charset="-120"/>
              </a:rPr>
              <a:t>υ</a:t>
            </a:r>
            <a:r>
              <a:rPr lang="en-US" sz="1400" dirty="0">
                <a:solidFill>
                  <a:srgbClr val="1B2733"/>
                </a:solidFill>
                <a:latin typeface="Arial" pitchFamily="34" charset="0"/>
                <a:ea typeface="Arial" pitchFamily="34" charset="-122"/>
                <a:cs typeface="Arial" pitchFamily="34" charset="-120"/>
              </a:rPr>
              <a:t>π</a:t>
            </a:r>
            <a:r>
              <a:rPr lang="en-US" sz="1400" dirty="0" err="1">
                <a:solidFill>
                  <a:srgbClr val="1B2733"/>
                </a:solidFill>
                <a:latin typeface="Arial" pitchFamily="34" charset="0"/>
                <a:ea typeface="Arial" pitchFamily="34" charset="-122"/>
                <a:cs typeface="Arial" pitchFamily="34" charset="-120"/>
              </a:rPr>
              <a:t>οδοχείς</a:t>
            </a:r>
            <a:r>
              <a:rPr lang="el-GR" sz="1400" dirty="0">
                <a:solidFill>
                  <a:srgbClr val="1B2733"/>
                </a:solidFill>
                <a:latin typeface="Arial" pitchFamily="34" charset="0"/>
                <a:ea typeface="Arial" pitchFamily="34" charset="-122"/>
                <a:cs typeface="Arial" pitchFamily="34" charset="-120"/>
              </a:rPr>
              <a:t> (ΟΥΤΔ)</a:t>
            </a:r>
            <a:r>
              <a:rPr lang="en-US" sz="1400" dirty="0">
                <a:solidFill>
                  <a:srgbClr val="1B2733"/>
                </a:solidFill>
                <a:latin typeface="Arial" pitchFamily="34" charset="0"/>
                <a:ea typeface="Arial" pitchFamily="34" charset="-122"/>
                <a:cs typeface="Arial" pitchFamily="34" charset="-120"/>
              </a:rPr>
              <a:t> </a:t>
            </a:r>
            <a:r>
              <a:rPr lang="en-US" sz="1400" dirty="0" err="1">
                <a:solidFill>
                  <a:srgbClr val="1B2733"/>
                </a:solidFill>
                <a:latin typeface="Arial" pitchFamily="34" charset="0"/>
                <a:ea typeface="Arial" pitchFamily="34" charset="-122"/>
                <a:cs typeface="Arial" pitchFamily="34" charset="-120"/>
              </a:rPr>
              <a:t>ή</a:t>
            </a:r>
            <a:r>
              <a:rPr lang="en-US" sz="1400" dirty="0">
                <a:solidFill>
                  <a:srgbClr val="1B2733"/>
                </a:solidFill>
                <a:latin typeface="Arial" pitchFamily="34" charset="0"/>
                <a:ea typeface="Arial" pitchFamily="34" charset="-122"/>
                <a:cs typeface="Arial" pitchFamily="34" charset="-120"/>
              </a:rPr>
              <a:t>π</a:t>
            </a:r>
            <a:r>
              <a:rPr lang="en-US" sz="1400" dirty="0" err="1">
                <a:solidFill>
                  <a:srgbClr val="1B2733"/>
                </a:solidFill>
                <a:latin typeface="Arial" pitchFamily="34" charset="0"/>
                <a:ea typeface="Arial" pitchFamily="34" charset="-122"/>
                <a:cs typeface="Arial" pitchFamily="34" charset="-120"/>
              </a:rPr>
              <a:t>ι</a:t>
            </a:r>
            <a:r>
              <a:rPr lang="en-US" sz="1400" dirty="0">
                <a:solidFill>
                  <a:srgbClr val="1B2733"/>
                </a:solidFill>
                <a:latin typeface="Arial" pitchFamily="34" charset="0"/>
                <a:ea typeface="Arial" pitchFamily="34" charset="-122"/>
                <a:cs typeface="Arial" pitchFamily="34" charset="-120"/>
              </a:rPr>
              <a:t>α</a:t>
            </a:r>
            <a:r>
              <a:rPr lang="en-US" sz="1400" dirty="0" err="1">
                <a:solidFill>
                  <a:srgbClr val="1B2733"/>
                </a:solidFill>
                <a:latin typeface="Arial" pitchFamily="34" charset="0"/>
                <a:ea typeface="Arial" pitchFamily="34" charset="-122"/>
                <a:cs typeface="Arial" pitchFamily="34" charset="-120"/>
              </a:rPr>
              <a:t>ς</a:t>
            </a:r>
            <a:r>
              <a:rPr lang="en-US" sz="1400" dirty="0">
                <a:solidFill>
                  <a:srgbClr val="1B2733"/>
                </a:solidFill>
                <a:latin typeface="Arial" pitchFamily="34" charset="0"/>
                <a:ea typeface="Arial" pitchFamily="34" charset="-122"/>
                <a:cs typeface="Arial" pitchFamily="34" charset="-120"/>
              </a:rPr>
              <a:t> α</a:t>
            </a:r>
            <a:r>
              <a:rPr lang="en-US" sz="1400" dirty="0" err="1">
                <a:solidFill>
                  <a:srgbClr val="1B2733"/>
                </a:solidFill>
                <a:latin typeface="Arial" pitchFamily="34" charset="0"/>
                <a:ea typeface="Arial" pitchFamily="34" charset="-122"/>
                <a:cs typeface="Arial" pitchFamily="34" charset="-120"/>
              </a:rPr>
              <a:t>νά</a:t>
            </a:r>
            <a:r>
              <a:rPr lang="en-US" sz="1400" dirty="0">
                <a:solidFill>
                  <a:srgbClr val="1B2733"/>
                </a:solidFill>
                <a:latin typeface="Arial" pitchFamily="34" charset="0"/>
                <a:ea typeface="Arial" pitchFamily="34" charset="-122"/>
                <a:cs typeface="Arial" pitchFamily="34" charset="-120"/>
              </a:rPr>
              <a:t>π</a:t>
            </a:r>
            <a:r>
              <a:rPr lang="en-US" sz="1400" dirty="0" err="1">
                <a:solidFill>
                  <a:srgbClr val="1B2733"/>
                </a:solidFill>
                <a:latin typeface="Arial" pitchFamily="34" charset="0"/>
                <a:ea typeface="Arial" pitchFamily="34" charset="-122"/>
                <a:cs typeface="Arial" pitchFamily="34" charset="-120"/>
              </a:rPr>
              <a:t>τυξης</a:t>
            </a:r>
            <a:r>
              <a:rPr lang="el-GR" sz="1400" dirty="0">
                <a:solidFill>
                  <a:srgbClr val="1B2733"/>
                </a:solidFill>
                <a:latin typeface="Arial" pitchFamily="34" charset="0"/>
                <a:ea typeface="Arial" pitchFamily="34" charset="-122"/>
                <a:cs typeface="Arial" pitchFamily="34" charset="-120"/>
              </a:rPr>
              <a:t> (δηλαδή 50% του προβλεπόμενου συντελεστή δόμησης), πλην των περιοχών Ρόδου και Κέρκυρας που δεν είναι περιοχές ελεγχόμενης ανάπτυξης (κόκκινες). Στις υπόλοιπες περιοχές των δύο συγκεκριμένων νησιών, που δεν είναι ελεγχόμενης ανάπτυξης, επιτρέπεται το 100% του συντελεστή δόμησης.</a:t>
            </a:r>
            <a:endParaRPr lang="en-US" sz="1400" dirty="0"/>
          </a:p>
        </p:txBody>
      </p:sp>
      <p:sp>
        <p:nvSpPr>
          <p:cNvPr id="8" name="Shape 6"/>
          <p:cNvSpPr/>
          <p:nvPr/>
        </p:nvSpPr>
        <p:spPr>
          <a:xfrm>
            <a:off x="4343400" y="2148840"/>
            <a:ext cx="3520440" cy="3337560"/>
          </a:xfrm>
          <a:prstGeom prst="rect">
            <a:avLst/>
          </a:prstGeom>
          <a:solidFill>
            <a:srgbClr val="EEF2F6"/>
          </a:solidFill>
          <a:ln/>
        </p:spPr>
      </p:sp>
      <p:sp>
        <p:nvSpPr>
          <p:cNvPr id="9" name="Text 7"/>
          <p:cNvSpPr/>
          <p:nvPr/>
        </p:nvSpPr>
        <p:spPr>
          <a:xfrm>
            <a:off x="4617720" y="2286000"/>
            <a:ext cx="2971800" cy="457200"/>
          </a:xfrm>
          <a:prstGeom prst="rect">
            <a:avLst/>
          </a:prstGeom>
          <a:noFill/>
          <a:ln/>
        </p:spPr>
        <p:txBody>
          <a:bodyPr wrap="square" lIns="0" tIns="0" rIns="0" bIns="0" rtlCol="0" anchor="ctr"/>
          <a:lstStyle/>
          <a:p>
            <a:pPr marL="0" indent="0">
              <a:buNone/>
            </a:pPr>
            <a:r>
              <a:rPr lang="en-US" sz="1900" b="1" dirty="0">
                <a:solidFill>
                  <a:srgbClr val="0E3A5F"/>
                </a:solidFill>
                <a:latin typeface="Arial" pitchFamily="34" charset="0"/>
                <a:ea typeface="Arial" pitchFamily="34" charset="-122"/>
                <a:cs typeface="Arial" pitchFamily="34" charset="-120"/>
              </a:rPr>
              <a:t>Ομάδα ΙΙ</a:t>
            </a:r>
            <a:endParaRPr lang="en-US" sz="1900" dirty="0"/>
          </a:p>
        </p:txBody>
      </p:sp>
      <p:sp>
        <p:nvSpPr>
          <p:cNvPr id="10" name="Text 8"/>
          <p:cNvSpPr/>
          <p:nvPr/>
        </p:nvSpPr>
        <p:spPr>
          <a:xfrm>
            <a:off x="4617720" y="2697480"/>
            <a:ext cx="2971800" cy="365760"/>
          </a:xfrm>
          <a:prstGeom prst="rect">
            <a:avLst/>
          </a:prstGeom>
          <a:noFill/>
          <a:ln/>
        </p:spPr>
        <p:txBody>
          <a:bodyPr wrap="square" lIns="0" tIns="0" rIns="0" bIns="0" rtlCol="0" anchor="ctr"/>
          <a:lstStyle/>
          <a:p>
            <a:pPr marL="0" indent="0">
              <a:buNone/>
            </a:pPr>
            <a:r>
              <a:rPr lang="en-US" sz="1250" b="1" dirty="0">
                <a:solidFill>
                  <a:srgbClr val="B08A2E"/>
                </a:solidFill>
                <a:latin typeface="Arial" pitchFamily="34" charset="0"/>
                <a:ea typeface="Arial" pitchFamily="34" charset="-122"/>
                <a:cs typeface="Arial" pitchFamily="34" charset="-120"/>
              </a:rPr>
              <a:t>20–250 χλμ²</a:t>
            </a:r>
            <a:endParaRPr lang="en-US" sz="1250" dirty="0"/>
          </a:p>
        </p:txBody>
      </p:sp>
      <p:sp>
        <p:nvSpPr>
          <p:cNvPr id="11" name="Text 9"/>
          <p:cNvSpPr/>
          <p:nvPr/>
        </p:nvSpPr>
        <p:spPr>
          <a:xfrm>
            <a:off x="4617720" y="3383280"/>
            <a:ext cx="2971800" cy="1554480"/>
          </a:xfrm>
          <a:prstGeom prst="rect">
            <a:avLst/>
          </a:prstGeom>
          <a:noFill/>
          <a:ln/>
        </p:spPr>
        <p:txBody>
          <a:bodyPr wrap="square" lIns="0" tIns="0" rIns="0" bIns="0" rtlCol="0" anchor="ctr"/>
          <a:lstStyle/>
          <a:p>
            <a:pPr>
              <a:lnSpc>
                <a:spcPts val="1900"/>
              </a:lnSpc>
            </a:pPr>
            <a:r>
              <a:rPr lang="en-US" sz="1400" dirty="0">
                <a:solidFill>
                  <a:srgbClr val="1B2733"/>
                </a:solidFill>
                <a:latin typeface="Arial" pitchFamily="34" charset="0"/>
                <a:ea typeface="Arial" pitchFamily="34" charset="-122"/>
                <a:cs typeface="Arial" pitchFamily="34" charset="-120"/>
              </a:rPr>
              <a:t>Νέα καταλύματα 3–5 α</a:t>
            </a:r>
            <a:r>
              <a:rPr lang="en-US" sz="1400" dirty="0" err="1">
                <a:solidFill>
                  <a:srgbClr val="1B2733"/>
                </a:solidFill>
                <a:latin typeface="Arial" pitchFamily="34" charset="0"/>
                <a:ea typeface="Arial" pitchFamily="34" charset="-122"/>
                <a:cs typeface="Arial" pitchFamily="34" charset="-120"/>
              </a:rPr>
              <a:t>στέρων</a:t>
            </a:r>
            <a:r>
              <a:rPr lang="en-US" sz="1400" dirty="0">
                <a:solidFill>
                  <a:srgbClr val="1B2733"/>
                </a:solidFill>
                <a:latin typeface="Arial" pitchFamily="34" charset="0"/>
                <a:ea typeface="Arial" pitchFamily="34" charset="-122"/>
                <a:cs typeface="Arial" pitchFamily="34" charset="-120"/>
              </a:rPr>
              <a:t>,</a:t>
            </a:r>
            <a:r>
              <a:rPr lang="el-GR" sz="1400" dirty="0">
                <a:solidFill>
                  <a:srgbClr val="1B2733"/>
                </a:solidFill>
                <a:latin typeface="Arial" pitchFamily="34" charset="0"/>
                <a:ea typeface="Arial" pitchFamily="34" charset="-122"/>
                <a:cs typeface="Arial" pitchFamily="34" charset="-120"/>
              </a:rPr>
              <a:t> ΟΥΤΔ ήπιας ανάπτυξης (δηλαδή 50% του προβλεπόμενου συντελεστή δόμησης),</a:t>
            </a:r>
            <a:r>
              <a:rPr lang="en-US" sz="1400" dirty="0">
                <a:solidFill>
                  <a:srgbClr val="1B2733"/>
                </a:solidFill>
                <a:latin typeface="Arial" pitchFamily="34" charset="0"/>
                <a:ea typeface="Arial" pitchFamily="34" charset="-122"/>
                <a:cs typeface="Arial" pitchFamily="34" charset="-120"/>
              </a:rPr>
              <a:t> έως 100 κλίνες.</a:t>
            </a:r>
            <a:endParaRPr lang="en-US" sz="1400" dirty="0"/>
          </a:p>
        </p:txBody>
      </p:sp>
      <p:sp>
        <p:nvSpPr>
          <p:cNvPr id="12" name="Shape 10"/>
          <p:cNvSpPr/>
          <p:nvPr/>
        </p:nvSpPr>
        <p:spPr>
          <a:xfrm>
            <a:off x="8138160" y="2148839"/>
            <a:ext cx="3520440" cy="3257173"/>
          </a:xfrm>
          <a:prstGeom prst="rect">
            <a:avLst/>
          </a:prstGeom>
          <a:solidFill>
            <a:srgbClr val="EEF2F6"/>
          </a:solidFill>
          <a:ln/>
        </p:spPr>
      </p:sp>
      <p:sp>
        <p:nvSpPr>
          <p:cNvPr id="13" name="Text 11"/>
          <p:cNvSpPr/>
          <p:nvPr/>
        </p:nvSpPr>
        <p:spPr>
          <a:xfrm>
            <a:off x="8412480" y="2286000"/>
            <a:ext cx="2971800" cy="457200"/>
          </a:xfrm>
          <a:prstGeom prst="rect">
            <a:avLst/>
          </a:prstGeom>
          <a:noFill/>
          <a:ln/>
        </p:spPr>
        <p:txBody>
          <a:bodyPr wrap="square" lIns="0" tIns="0" rIns="0" bIns="0" rtlCol="0" anchor="ctr"/>
          <a:lstStyle/>
          <a:p>
            <a:pPr marL="0" indent="0">
              <a:buNone/>
            </a:pPr>
            <a:r>
              <a:rPr lang="en-US" sz="1900" b="1" dirty="0">
                <a:solidFill>
                  <a:srgbClr val="0E3A5F"/>
                </a:solidFill>
                <a:latin typeface="Arial" pitchFamily="34" charset="0"/>
                <a:ea typeface="Arial" pitchFamily="34" charset="-122"/>
                <a:cs typeface="Arial" pitchFamily="34" charset="-120"/>
              </a:rPr>
              <a:t>Ομάδα ΙΙΙ</a:t>
            </a:r>
            <a:endParaRPr lang="en-US" sz="1900" dirty="0"/>
          </a:p>
        </p:txBody>
      </p:sp>
      <p:sp>
        <p:nvSpPr>
          <p:cNvPr id="14" name="Text 12"/>
          <p:cNvSpPr/>
          <p:nvPr/>
        </p:nvSpPr>
        <p:spPr>
          <a:xfrm>
            <a:off x="8412480" y="2697480"/>
            <a:ext cx="2971800" cy="365760"/>
          </a:xfrm>
          <a:prstGeom prst="rect">
            <a:avLst/>
          </a:prstGeom>
          <a:noFill/>
          <a:ln/>
        </p:spPr>
        <p:txBody>
          <a:bodyPr wrap="square" lIns="0" tIns="0" rIns="0" bIns="0" rtlCol="0" anchor="ctr"/>
          <a:lstStyle/>
          <a:p>
            <a:pPr marL="0" indent="0">
              <a:buNone/>
            </a:pPr>
            <a:r>
              <a:rPr lang="en-US" sz="1250" b="1" dirty="0">
                <a:solidFill>
                  <a:srgbClr val="B08A2E"/>
                </a:solidFill>
                <a:latin typeface="Arial" pitchFamily="34" charset="0"/>
                <a:ea typeface="Arial" pitchFamily="34" charset="-122"/>
                <a:cs typeface="Arial" pitchFamily="34" charset="-120"/>
              </a:rPr>
              <a:t>Μικρά νησιά (&lt;20 χλμ²)</a:t>
            </a:r>
            <a:endParaRPr lang="en-US" sz="1250" dirty="0"/>
          </a:p>
        </p:txBody>
      </p:sp>
      <p:sp>
        <p:nvSpPr>
          <p:cNvPr id="15" name="Text 13"/>
          <p:cNvSpPr/>
          <p:nvPr/>
        </p:nvSpPr>
        <p:spPr>
          <a:xfrm>
            <a:off x="8412480" y="3383280"/>
            <a:ext cx="2971800" cy="1554480"/>
          </a:xfrm>
          <a:prstGeom prst="rect">
            <a:avLst/>
          </a:prstGeom>
          <a:noFill/>
          <a:ln/>
        </p:spPr>
        <p:txBody>
          <a:bodyPr wrap="square" lIns="0" tIns="0" rIns="0" bIns="0" rtlCol="0" anchor="ctr"/>
          <a:lstStyle/>
          <a:p>
            <a:pPr marL="0" indent="0">
              <a:lnSpc>
                <a:spcPts val="1900"/>
              </a:lnSpc>
              <a:buNone/>
            </a:pPr>
            <a:r>
              <a:rPr lang="en-US" sz="1400" dirty="0">
                <a:solidFill>
                  <a:srgbClr val="1B2733"/>
                </a:solidFill>
                <a:latin typeface="Arial" pitchFamily="34" charset="0"/>
                <a:ea typeface="Arial" pitchFamily="34" charset="-122"/>
                <a:cs typeface="Arial" pitchFamily="34" charset="-120"/>
              </a:rPr>
              <a:t>Νέα καταλύματα 3–5 α</a:t>
            </a:r>
            <a:r>
              <a:rPr lang="en-US" sz="1400" dirty="0" err="1">
                <a:solidFill>
                  <a:srgbClr val="1B2733"/>
                </a:solidFill>
                <a:latin typeface="Arial" pitchFamily="34" charset="0"/>
                <a:ea typeface="Arial" pitchFamily="34" charset="-122"/>
                <a:cs typeface="Arial" pitchFamily="34" charset="-120"/>
              </a:rPr>
              <a:t>στέρων</a:t>
            </a:r>
            <a:r>
              <a:rPr lang="en-US" sz="1400" dirty="0">
                <a:solidFill>
                  <a:srgbClr val="1B2733"/>
                </a:solidFill>
                <a:latin typeface="Arial" pitchFamily="34" charset="0"/>
                <a:ea typeface="Arial" pitchFamily="34" charset="-122"/>
                <a:cs typeface="Arial" pitchFamily="34" charset="-120"/>
              </a:rPr>
              <a:t>,</a:t>
            </a:r>
            <a:r>
              <a:rPr lang="el-GR" sz="1400" dirty="0">
                <a:solidFill>
                  <a:srgbClr val="1B2733"/>
                </a:solidFill>
                <a:latin typeface="Arial" pitchFamily="34" charset="0"/>
                <a:ea typeface="Arial" pitchFamily="34" charset="-122"/>
                <a:cs typeface="Arial" pitchFamily="34" charset="-120"/>
              </a:rPr>
              <a:t> ΟΥΤΔ ήπιας ανάπτυξης,</a:t>
            </a:r>
            <a:r>
              <a:rPr lang="en-US" sz="1400" dirty="0">
                <a:solidFill>
                  <a:srgbClr val="1B2733"/>
                </a:solidFill>
                <a:latin typeface="Arial" pitchFamily="34" charset="0"/>
                <a:ea typeface="Arial" pitchFamily="34" charset="-122"/>
                <a:cs typeface="Arial" pitchFamily="34" charset="-120"/>
              </a:rPr>
              <a:t> έως 100 κλίνες.</a:t>
            </a:r>
            <a:endParaRPr lang="en-US" sz="1400" dirty="0"/>
          </a:p>
        </p:txBody>
      </p:sp>
      <p:sp>
        <p:nvSpPr>
          <p:cNvPr id="16" name="Text 14"/>
          <p:cNvSpPr/>
          <p:nvPr/>
        </p:nvSpPr>
        <p:spPr>
          <a:xfrm>
            <a:off x="548640" y="5486400"/>
            <a:ext cx="10789920" cy="548640"/>
          </a:xfrm>
          <a:prstGeom prst="rect">
            <a:avLst/>
          </a:prstGeom>
          <a:noFill/>
          <a:ln/>
        </p:spPr>
        <p:txBody>
          <a:bodyPr wrap="square" lIns="0" tIns="0" rIns="0" bIns="0" rtlCol="0" anchor="ctr"/>
          <a:lstStyle/>
          <a:p>
            <a:pPr marL="0" indent="0">
              <a:buNone/>
            </a:pPr>
            <a:r>
              <a:rPr lang="en-US" sz="1500" b="1" dirty="0">
                <a:solidFill>
                  <a:srgbClr val="0E3A5F"/>
                </a:solidFill>
                <a:latin typeface="Arial" pitchFamily="34" charset="0"/>
                <a:ea typeface="Arial" pitchFamily="34" charset="-122"/>
                <a:cs typeface="Arial" pitchFamily="34" charset="-120"/>
              </a:rPr>
              <a:t>Ειδικές ρυθμίσεις για νησιά κάτω από 1.000 στρέμματα. Προστατεύουμε την ταυτότητα κάθε νησιού.</a:t>
            </a:r>
            <a:endParaRPr lang="en-US" sz="1500" dirty="0"/>
          </a:p>
        </p:txBody>
      </p:sp>
      <p:sp>
        <p:nvSpPr>
          <p:cNvPr id="17" name="Text 15"/>
          <p:cNvSpPr/>
          <p:nvPr/>
        </p:nvSpPr>
        <p:spPr>
          <a:xfrm>
            <a:off x="11286909" y="6309360"/>
            <a:ext cx="548640" cy="320040"/>
          </a:xfrm>
          <a:prstGeom prst="rect">
            <a:avLst/>
          </a:prstGeom>
          <a:noFill/>
          <a:ln/>
        </p:spPr>
        <p:txBody>
          <a:bodyPr wrap="square" lIns="0" tIns="0" rIns="0" bIns="0" rtlCol="0" anchor="ctr"/>
          <a:lstStyle/>
          <a:p>
            <a:pPr marL="0" indent="0" algn="r">
              <a:buNone/>
            </a:pPr>
            <a:r>
              <a:rPr lang="en-US" sz="1100" dirty="0">
                <a:solidFill>
                  <a:srgbClr val="44586B"/>
                </a:solidFill>
                <a:latin typeface="Arial" pitchFamily="34" charset="0"/>
                <a:ea typeface="Arial" pitchFamily="34" charset="-122"/>
                <a:cs typeface="Arial" pitchFamily="34" charset="-120"/>
              </a:rPr>
              <a:t>0</a:t>
            </a:r>
            <a:r>
              <a:rPr lang="el-GR" sz="1100" dirty="0">
                <a:solidFill>
                  <a:srgbClr val="44586B"/>
                </a:solidFill>
                <a:latin typeface="Arial" pitchFamily="34" charset="0"/>
                <a:ea typeface="Arial" pitchFamily="34" charset="-122"/>
                <a:cs typeface="Arial"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0A2C48"/>
        </a:solidFill>
        <a:effectLst/>
      </p:bgPr>
    </p:bg>
    <p:spTree>
      <p:nvGrpSpPr>
        <p:cNvPr id="1" name=""/>
        <p:cNvGrpSpPr/>
        <p:nvPr/>
      </p:nvGrpSpPr>
      <p:grpSpPr>
        <a:xfrm>
          <a:off x="0" y="0"/>
          <a:ext cx="0" cy="0"/>
          <a:chOff x="0" y="0"/>
          <a:chExt cx="0" cy="0"/>
        </a:xfrm>
      </p:grpSpPr>
      <p:sp>
        <p:nvSpPr>
          <p:cNvPr id="2" name="Text 0"/>
          <p:cNvSpPr/>
          <p:nvPr/>
        </p:nvSpPr>
        <p:spPr>
          <a:xfrm>
            <a:off x="548640" y="457200"/>
            <a:ext cx="9144000" cy="365760"/>
          </a:xfrm>
          <a:prstGeom prst="rect">
            <a:avLst/>
          </a:prstGeom>
          <a:noFill/>
          <a:ln/>
        </p:spPr>
        <p:txBody>
          <a:bodyPr wrap="square" lIns="0" tIns="0" rIns="0" bIns="0" rtlCol="0" anchor="ctr"/>
          <a:lstStyle/>
          <a:p>
            <a:pPr marL="0" indent="0">
              <a:buNone/>
            </a:pPr>
            <a:r>
              <a:rPr lang="en-US" sz="1200" b="1" kern="0" spc="200" dirty="0">
                <a:solidFill>
                  <a:srgbClr val="C9A24B"/>
                </a:solidFill>
                <a:latin typeface="Arial" pitchFamily="34" charset="0"/>
                <a:ea typeface="Arial" pitchFamily="34" charset="-122"/>
                <a:cs typeface="Arial" pitchFamily="34" charset="-120"/>
              </a:rPr>
              <a:t>ΠΡΟΣΤΑΣΊΑ </a:t>
            </a:r>
            <a:r>
              <a:rPr lang="el-GR" sz="1200" b="1" kern="0" spc="200" dirty="0">
                <a:solidFill>
                  <a:srgbClr val="C9A24B"/>
                </a:solidFill>
                <a:latin typeface="Arial" pitchFamily="34" charset="0"/>
                <a:ea typeface="Arial" pitchFamily="34" charset="-122"/>
                <a:cs typeface="Arial" pitchFamily="34" charset="-120"/>
              </a:rPr>
              <a:t>ΤΟΥ ΠΑΡΑΚΤΙΟΥ ΧΩΡΟΥ</a:t>
            </a:r>
            <a:endParaRPr lang="en-US" sz="1200" dirty="0"/>
          </a:p>
        </p:txBody>
      </p:sp>
      <p:sp>
        <p:nvSpPr>
          <p:cNvPr id="3" name="Text 1"/>
          <p:cNvSpPr/>
          <p:nvPr/>
        </p:nvSpPr>
        <p:spPr>
          <a:xfrm>
            <a:off x="548640" y="822960"/>
            <a:ext cx="10789920" cy="914400"/>
          </a:xfrm>
          <a:prstGeom prst="rect">
            <a:avLst/>
          </a:prstGeom>
          <a:noFill/>
          <a:ln/>
        </p:spPr>
        <p:txBody>
          <a:bodyPr wrap="square" lIns="0" tIns="0" rIns="0" bIns="0" rtlCol="0" anchor="ctr"/>
          <a:lstStyle/>
          <a:p>
            <a:pPr marL="0" indent="0">
              <a:lnSpc>
                <a:spcPts val="3600"/>
              </a:lnSpc>
              <a:buNone/>
            </a:pPr>
            <a:r>
              <a:rPr lang="en-US" sz="3200" b="1" dirty="0">
                <a:solidFill>
                  <a:srgbClr val="FFFFFF"/>
                </a:solidFill>
                <a:latin typeface="Arial" pitchFamily="34" charset="0"/>
                <a:ea typeface="Arial" pitchFamily="34" charset="-122"/>
                <a:cs typeface="Arial" pitchFamily="34" charset="-120"/>
              </a:rPr>
              <a:t>Η ακτή είναι κόκκινη γραμμή</a:t>
            </a:r>
            <a:endParaRPr lang="en-US" sz="3200" dirty="0"/>
          </a:p>
        </p:txBody>
      </p:sp>
      <p:sp>
        <p:nvSpPr>
          <p:cNvPr id="4" name="Shape 2"/>
          <p:cNvSpPr/>
          <p:nvPr/>
        </p:nvSpPr>
        <p:spPr>
          <a:xfrm>
            <a:off x="572320" y="2410484"/>
            <a:ext cx="109728" cy="109728"/>
          </a:xfrm>
          <a:prstGeom prst="rect">
            <a:avLst/>
          </a:prstGeom>
          <a:solidFill>
            <a:srgbClr val="C9A24B"/>
          </a:solidFill>
          <a:ln/>
        </p:spPr>
      </p:sp>
      <p:sp>
        <p:nvSpPr>
          <p:cNvPr id="5" name="Text 3"/>
          <p:cNvSpPr/>
          <p:nvPr/>
        </p:nvSpPr>
        <p:spPr>
          <a:xfrm>
            <a:off x="914400" y="1974596"/>
            <a:ext cx="10058400" cy="2311908"/>
          </a:xfrm>
          <a:prstGeom prst="rect">
            <a:avLst/>
          </a:prstGeom>
          <a:noFill/>
          <a:ln/>
        </p:spPr>
        <p:txBody>
          <a:bodyPr wrap="square" lIns="0" tIns="0" rIns="0" bIns="0" rtlCol="0" anchor="ctr"/>
          <a:lstStyle/>
          <a:p>
            <a:pPr marL="0" indent="0">
              <a:lnSpc>
                <a:spcPts val="2200"/>
              </a:lnSpc>
              <a:buNone/>
            </a:pPr>
            <a:r>
              <a:rPr lang="en-US" sz="1700" dirty="0">
                <a:solidFill>
                  <a:srgbClr val="E7EEF4"/>
                </a:solidFill>
                <a:latin typeface="Arial" pitchFamily="34" charset="0"/>
                <a:ea typeface="Arial" pitchFamily="34" charset="-122"/>
                <a:cs typeface="Arial" pitchFamily="34" charset="-120"/>
              </a:rPr>
              <a:t>Ζώνη 0–25 μ. από την ακτογραμμή: καμία νέα κατασκευή τουριστικού </a:t>
            </a:r>
            <a:r>
              <a:rPr lang="en-US" sz="1700" dirty="0" err="1">
                <a:solidFill>
                  <a:srgbClr val="E7EEF4"/>
                </a:solidFill>
                <a:latin typeface="Arial" pitchFamily="34" charset="0"/>
                <a:ea typeface="Arial" pitchFamily="34" charset="-122"/>
                <a:cs typeface="Arial" pitchFamily="34" charset="-120"/>
              </a:rPr>
              <a:t>τύ</a:t>
            </a:r>
            <a:r>
              <a:rPr lang="en-US" sz="1700" dirty="0">
                <a:solidFill>
                  <a:srgbClr val="E7EEF4"/>
                </a:solidFill>
                <a:latin typeface="Arial" pitchFamily="34" charset="0"/>
                <a:ea typeface="Arial" pitchFamily="34" charset="-122"/>
                <a:cs typeface="Arial" pitchFamily="34" charset="-120"/>
              </a:rPr>
              <a:t>π</a:t>
            </a:r>
            <a:r>
              <a:rPr lang="en-US" sz="1700" dirty="0" err="1">
                <a:solidFill>
                  <a:srgbClr val="E7EEF4"/>
                </a:solidFill>
                <a:latin typeface="Arial" pitchFamily="34" charset="0"/>
                <a:ea typeface="Arial" pitchFamily="34" charset="-122"/>
                <a:cs typeface="Arial" pitchFamily="34" charset="-120"/>
              </a:rPr>
              <a:t>ου</a:t>
            </a:r>
            <a:r>
              <a:rPr lang="en-US" sz="1700" dirty="0">
                <a:solidFill>
                  <a:srgbClr val="E7EEF4"/>
                </a:solidFill>
                <a:latin typeface="Arial" pitchFamily="34" charset="0"/>
                <a:ea typeface="Arial" pitchFamily="34" charset="-122"/>
                <a:cs typeface="Arial" pitchFamily="34" charset="-120"/>
              </a:rPr>
              <a:t>.</a:t>
            </a:r>
            <a:endParaRPr lang="el-GR" sz="1700" dirty="0">
              <a:solidFill>
                <a:srgbClr val="E7EEF4"/>
              </a:solidFill>
              <a:latin typeface="Arial" pitchFamily="34" charset="0"/>
              <a:ea typeface="Arial" pitchFamily="34" charset="-122"/>
              <a:cs typeface="Arial" pitchFamily="34" charset="-120"/>
            </a:endParaRPr>
          </a:p>
          <a:p>
            <a:pPr marL="0" indent="0">
              <a:lnSpc>
                <a:spcPts val="2200"/>
              </a:lnSpc>
              <a:buNone/>
            </a:pPr>
            <a:endParaRPr lang="el-GR" sz="1700" dirty="0">
              <a:solidFill>
                <a:srgbClr val="E7EEF4"/>
              </a:solidFill>
              <a:latin typeface="Arial" pitchFamily="34" charset="0"/>
              <a:cs typeface="Arial" pitchFamily="34" charset="-120"/>
            </a:endParaRPr>
          </a:p>
          <a:p>
            <a:pPr marL="0" indent="0">
              <a:lnSpc>
                <a:spcPts val="2200"/>
              </a:lnSpc>
              <a:buNone/>
            </a:pPr>
            <a:endParaRPr lang="el-GR" sz="1700" dirty="0">
              <a:solidFill>
                <a:srgbClr val="E7EEF4"/>
              </a:solidFill>
              <a:latin typeface="Arial" pitchFamily="34" charset="0"/>
              <a:cs typeface="Arial" pitchFamily="34" charset="-120"/>
            </a:endParaRPr>
          </a:p>
          <a:p>
            <a:pPr>
              <a:lnSpc>
                <a:spcPts val="2200"/>
              </a:lnSpc>
            </a:pPr>
            <a:r>
              <a:rPr lang="en-US" sz="1700" dirty="0" err="1">
                <a:solidFill>
                  <a:srgbClr val="E7EEF4"/>
                </a:solidFill>
                <a:latin typeface="Arial" pitchFamily="34" charset="0"/>
                <a:ea typeface="Arial" pitchFamily="34" charset="-122"/>
                <a:cs typeface="Arial" pitchFamily="34" charset="-120"/>
              </a:rPr>
              <a:t>Μόνο</a:t>
            </a:r>
            <a:r>
              <a:rPr lang="en-US" sz="1700" dirty="0">
                <a:solidFill>
                  <a:srgbClr val="E7EEF4"/>
                </a:solidFill>
                <a:latin typeface="Arial" pitchFamily="34" charset="0"/>
                <a:ea typeface="Arial" pitchFamily="34" charset="-122"/>
                <a:cs typeface="Arial" pitchFamily="34" charset="-120"/>
              </a:rPr>
              <a:t> </a:t>
            </a:r>
            <a:r>
              <a:rPr lang="en-US" sz="1700" dirty="0" err="1">
                <a:solidFill>
                  <a:srgbClr val="E7EEF4"/>
                </a:solidFill>
                <a:latin typeface="Arial" pitchFamily="34" charset="0"/>
                <a:ea typeface="Arial" pitchFamily="34" charset="-122"/>
                <a:cs typeface="Arial" pitchFamily="34" charset="-120"/>
              </a:rPr>
              <a:t>εξ</a:t>
            </a:r>
            <a:r>
              <a:rPr lang="en-US" sz="1700" dirty="0">
                <a:solidFill>
                  <a:srgbClr val="E7EEF4"/>
                </a:solidFill>
                <a:latin typeface="Arial" pitchFamily="34" charset="0"/>
                <a:ea typeface="Arial" pitchFamily="34" charset="-122"/>
                <a:cs typeface="Arial" pitchFamily="34" charset="-120"/>
              </a:rPr>
              <a:t>α</a:t>
            </a:r>
            <a:r>
              <a:rPr lang="en-US" sz="1700" dirty="0" err="1">
                <a:solidFill>
                  <a:srgbClr val="E7EEF4"/>
                </a:solidFill>
                <a:latin typeface="Arial" pitchFamily="34" charset="0"/>
                <a:ea typeface="Arial" pitchFamily="34" charset="-122"/>
                <a:cs typeface="Arial" pitchFamily="34" charset="-120"/>
              </a:rPr>
              <a:t>ιρέσεις</a:t>
            </a:r>
            <a:r>
              <a:rPr lang="en-US" sz="1700" dirty="0">
                <a:solidFill>
                  <a:srgbClr val="E7EEF4"/>
                </a:solidFill>
                <a:latin typeface="Arial" pitchFamily="34" charset="0"/>
                <a:ea typeface="Arial" pitchFamily="34" charset="-122"/>
                <a:cs typeface="Arial" pitchFamily="34" charset="-120"/>
              </a:rPr>
              <a:t> </a:t>
            </a:r>
            <a:r>
              <a:rPr lang="en-US" sz="1700" dirty="0" err="1">
                <a:solidFill>
                  <a:srgbClr val="E7EEF4"/>
                </a:solidFill>
                <a:latin typeface="Arial" pitchFamily="34" charset="0"/>
                <a:ea typeface="Arial" pitchFamily="34" charset="-122"/>
                <a:cs typeface="Arial" pitchFamily="34" charset="-120"/>
              </a:rPr>
              <a:t>γι</a:t>
            </a:r>
            <a:r>
              <a:rPr lang="en-US" sz="1700" dirty="0">
                <a:solidFill>
                  <a:srgbClr val="E7EEF4"/>
                </a:solidFill>
                <a:latin typeface="Arial" pitchFamily="34" charset="0"/>
                <a:ea typeface="Arial" pitchFamily="34" charset="-122"/>
                <a:cs typeface="Arial" pitchFamily="34" charset="-120"/>
              </a:rPr>
              <a:t>α π</a:t>
            </a:r>
            <a:r>
              <a:rPr lang="en-US" sz="1700" dirty="0" err="1">
                <a:solidFill>
                  <a:srgbClr val="E7EEF4"/>
                </a:solidFill>
                <a:latin typeface="Arial" pitchFamily="34" charset="0"/>
                <a:ea typeface="Arial" pitchFamily="34" charset="-122"/>
                <a:cs typeface="Arial" pitchFamily="34" charset="-120"/>
              </a:rPr>
              <a:t>ροσ</a:t>
            </a:r>
            <a:r>
              <a:rPr lang="en-US" sz="1700" dirty="0">
                <a:solidFill>
                  <a:srgbClr val="E7EEF4"/>
                </a:solidFill>
                <a:latin typeface="Arial" pitchFamily="34" charset="0"/>
                <a:ea typeface="Arial" pitchFamily="34" charset="-122"/>
                <a:cs typeface="Arial" pitchFamily="34" charset="-120"/>
              </a:rPr>
              <a:t>βα</a:t>
            </a:r>
            <a:r>
              <a:rPr lang="en-US" sz="1700" dirty="0" err="1">
                <a:solidFill>
                  <a:srgbClr val="E7EEF4"/>
                </a:solidFill>
                <a:latin typeface="Arial" pitchFamily="34" charset="0"/>
                <a:ea typeface="Arial" pitchFamily="34" charset="-122"/>
                <a:cs typeface="Arial" pitchFamily="34" charset="-120"/>
              </a:rPr>
              <a:t>σιμότητ</a:t>
            </a:r>
            <a:r>
              <a:rPr lang="en-US" sz="1700" dirty="0">
                <a:solidFill>
                  <a:srgbClr val="E7EEF4"/>
                </a:solidFill>
                <a:latin typeface="Arial" pitchFamily="34" charset="0"/>
                <a:ea typeface="Arial" pitchFamily="34" charset="-122"/>
                <a:cs typeface="Arial" pitchFamily="34" charset="-120"/>
              </a:rPr>
              <a:t>α ΑΜΕΑ </a:t>
            </a:r>
            <a:r>
              <a:rPr lang="en-US" sz="1700" dirty="0" err="1">
                <a:solidFill>
                  <a:srgbClr val="E7EEF4"/>
                </a:solidFill>
                <a:latin typeface="Arial" pitchFamily="34" charset="0"/>
                <a:ea typeface="Arial" pitchFamily="34" charset="-122"/>
                <a:cs typeface="Arial" pitchFamily="34" charset="-120"/>
              </a:rPr>
              <a:t>κ</a:t>
            </a:r>
            <a:r>
              <a:rPr lang="en-US" sz="1700" dirty="0">
                <a:solidFill>
                  <a:srgbClr val="E7EEF4"/>
                </a:solidFill>
                <a:latin typeface="Arial" pitchFamily="34" charset="0"/>
                <a:ea typeface="Arial" pitchFamily="34" charset="-122"/>
                <a:cs typeface="Arial" pitchFamily="34" charset="-120"/>
              </a:rPr>
              <a:t>α</a:t>
            </a:r>
            <a:r>
              <a:rPr lang="en-US" sz="1700" dirty="0" err="1">
                <a:solidFill>
                  <a:srgbClr val="E7EEF4"/>
                </a:solidFill>
                <a:latin typeface="Arial" pitchFamily="34" charset="0"/>
                <a:ea typeface="Arial" pitchFamily="34" charset="-122"/>
                <a:cs typeface="Arial" pitchFamily="34" charset="-120"/>
              </a:rPr>
              <a:t>ι</a:t>
            </a:r>
            <a:r>
              <a:rPr lang="en-US" sz="1700" dirty="0">
                <a:solidFill>
                  <a:srgbClr val="E7EEF4"/>
                </a:solidFill>
                <a:latin typeface="Arial" pitchFamily="34" charset="0"/>
                <a:ea typeface="Arial" pitchFamily="34" charset="-122"/>
                <a:cs typeface="Arial" pitchFamily="34" charset="-120"/>
              </a:rPr>
              <a:t> </a:t>
            </a:r>
            <a:r>
              <a:rPr lang="en-US" sz="1700" dirty="0" err="1">
                <a:solidFill>
                  <a:srgbClr val="E7EEF4"/>
                </a:solidFill>
                <a:latin typeface="Arial" pitchFamily="34" charset="0"/>
                <a:ea typeface="Arial" pitchFamily="34" charset="-122"/>
                <a:cs typeface="Arial" pitchFamily="34" charset="-120"/>
              </a:rPr>
              <a:t>έργ</a:t>
            </a:r>
            <a:r>
              <a:rPr lang="en-US" sz="1700" dirty="0">
                <a:solidFill>
                  <a:srgbClr val="E7EEF4"/>
                </a:solidFill>
                <a:latin typeface="Arial" pitchFamily="34" charset="0"/>
                <a:ea typeface="Arial" pitchFamily="34" charset="-122"/>
                <a:cs typeface="Arial" pitchFamily="34" charset="-120"/>
              </a:rPr>
              <a:t>α α</a:t>
            </a:r>
            <a:r>
              <a:rPr lang="en-US" sz="1700" dirty="0" err="1">
                <a:solidFill>
                  <a:srgbClr val="E7EEF4"/>
                </a:solidFill>
                <a:latin typeface="Arial" pitchFamily="34" charset="0"/>
                <a:ea typeface="Arial" pitchFamily="34" charset="-122"/>
                <a:cs typeface="Arial" pitchFamily="34" charset="-120"/>
              </a:rPr>
              <a:t>ιγι</a:t>
            </a:r>
            <a:r>
              <a:rPr lang="en-US" sz="1700" dirty="0">
                <a:solidFill>
                  <a:srgbClr val="E7EEF4"/>
                </a:solidFill>
                <a:latin typeface="Arial" pitchFamily="34" charset="0"/>
                <a:ea typeface="Arial" pitchFamily="34" charset="-122"/>
                <a:cs typeface="Arial" pitchFamily="34" charset="-120"/>
              </a:rPr>
              <a:t>α</a:t>
            </a:r>
            <a:r>
              <a:rPr lang="en-US" sz="1700" dirty="0" err="1">
                <a:solidFill>
                  <a:srgbClr val="E7EEF4"/>
                </a:solidFill>
                <a:latin typeface="Arial" pitchFamily="34" charset="0"/>
                <a:ea typeface="Arial" pitchFamily="34" charset="-122"/>
                <a:cs typeface="Arial" pitchFamily="34" charset="-120"/>
              </a:rPr>
              <a:t>λού</a:t>
            </a:r>
            <a:r>
              <a:rPr lang="en-US" sz="1700" dirty="0">
                <a:solidFill>
                  <a:srgbClr val="E7EEF4"/>
                </a:solidFill>
                <a:latin typeface="Arial" pitchFamily="34" charset="0"/>
                <a:ea typeface="Arial" pitchFamily="34" charset="-122"/>
                <a:cs typeface="Arial" pitchFamily="34" charset="-120"/>
              </a:rPr>
              <a:t>.</a:t>
            </a:r>
            <a:endParaRPr lang="en-US" sz="1700" dirty="0"/>
          </a:p>
          <a:p>
            <a:pPr>
              <a:lnSpc>
                <a:spcPts val="2200"/>
              </a:lnSpc>
            </a:pPr>
            <a:endParaRPr lang="el-GR" sz="1700" dirty="0">
              <a:solidFill>
                <a:srgbClr val="E7EEF4"/>
              </a:solidFill>
              <a:latin typeface="Arial" pitchFamily="34" charset="0"/>
              <a:cs typeface="Arial" pitchFamily="34" charset="-120"/>
            </a:endParaRPr>
          </a:p>
          <a:p>
            <a:pPr marL="0" indent="0">
              <a:lnSpc>
                <a:spcPts val="2200"/>
              </a:lnSpc>
              <a:buNone/>
            </a:pPr>
            <a:endParaRPr lang="en-US" sz="1700" dirty="0"/>
          </a:p>
        </p:txBody>
      </p:sp>
      <p:sp>
        <p:nvSpPr>
          <p:cNvPr id="6" name="Shape 4"/>
          <p:cNvSpPr/>
          <p:nvPr/>
        </p:nvSpPr>
        <p:spPr>
          <a:xfrm>
            <a:off x="572320" y="3193336"/>
            <a:ext cx="109728" cy="109728"/>
          </a:xfrm>
          <a:prstGeom prst="rect">
            <a:avLst/>
          </a:prstGeom>
          <a:solidFill>
            <a:srgbClr val="C9A24B"/>
          </a:solidFill>
          <a:ln/>
        </p:spPr>
      </p:sp>
      <p:sp>
        <p:nvSpPr>
          <p:cNvPr id="7" name="Text 5"/>
          <p:cNvSpPr/>
          <p:nvPr/>
        </p:nvSpPr>
        <p:spPr>
          <a:xfrm>
            <a:off x="1788606" y="2083255"/>
            <a:ext cx="10058400" cy="640080"/>
          </a:xfrm>
          <a:prstGeom prst="rect">
            <a:avLst/>
          </a:prstGeom>
          <a:noFill/>
          <a:ln/>
        </p:spPr>
        <p:txBody>
          <a:bodyPr wrap="square" lIns="0" tIns="0" rIns="0" bIns="0" rtlCol="0" anchor="ctr"/>
          <a:lstStyle/>
          <a:p>
            <a:pPr marL="0" indent="0">
              <a:lnSpc>
                <a:spcPts val="2200"/>
              </a:lnSpc>
              <a:buNone/>
            </a:pPr>
            <a:endParaRPr lang="en-US" sz="1700" dirty="0"/>
          </a:p>
        </p:txBody>
      </p:sp>
      <p:sp>
        <p:nvSpPr>
          <p:cNvPr id="12" name="Text 10"/>
          <p:cNvSpPr/>
          <p:nvPr/>
        </p:nvSpPr>
        <p:spPr>
          <a:xfrm>
            <a:off x="548640" y="5686679"/>
            <a:ext cx="10789920" cy="548640"/>
          </a:xfrm>
          <a:prstGeom prst="rect">
            <a:avLst/>
          </a:prstGeom>
          <a:noFill/>
          <a:ln/>
        </p:spPr>
        <p:txBody>
          <a:bodyPr wrap="square" lIns="0" tIns="0" rIns="0" bIns="0" rtlCol="0" anchor="ctr"/>
          <a:lstStyle/>
          <a:p>
            <a:pPr marL="0" indent="0">
              <a:buNone/>
            </a:pPr>
            <a:r>
              <a:rPr lang="en-US" sz="1700" b="1" dirty="0">
                <a:solidFill>
                  <a:srgbClr val="C9A24B"/>
                </a:solidFill>
                <a:latin typeface="Arial" pitchFamily="34" charset="0"/>
                <a:ea typeface="Arial" pitchFamily="34" charset="-122"/>
                <a:cs typeface="Arial" pitchFamily="34" charset="-120"/>
              </a:rPr>
              <a:t>Προστατεύουμε ό,τι κάνει την Ελλάδα μοναδικό προορισμό στον κόσμο.</a:t>
            </a:r>
            <a:endParaRPr lang="en-US" sz="1700" dirty="0"/>
          </a:p>
        </p:txBody>
      </p:sp>
      <p:sp>
        <p:nvSpPr>
          <p:cNvPr id="13" name="Text 21">
            <a:extLst>
              <a:ext uri="{FF2B5EF4-FFF2-40B4-BE49-F238E27FC236}">
                <a16:creationId xmlns:a16="http://schemas.microsoft.com/office/drawing/2014/main" id="{C8993745-4C9D-D99F-432F-C8D57B7CFDE0}"/>
              </a:ext>
            </a:extLst>
          </p:cNvPr>
          <p:cNvSpPr/>
          <p:nvPr/>
        </p:nvSpPr>
        <p:spPr>
          <a:xfrm>
            <a:off x="11274552" y="6309360"/>
            <a:ext cx="548640" cy="320040"/>
          </a:xfrm>
          <a:prstGeom prst="rect">
            <a:avLst/>
          </a:prstGeom>
          <a:noFill/>
          <a:ln/>
        </p:spPr>
        <p:txBody>
          <a:bodyPr wrap="square" lIns="0" tIns="0" rIns="0" bIns="0" rtlCol="0" anchor="ctr"/>
          <a:lstStyle/>
          <a:p>
            <a:pPr marL="0" indent="0" algn="r">
              <a:buNone/>
            </a:pPr>
            <a:r>
              <a:rPr lang="en-US" sz="1100" dirty="0">
                <a:solidFill>
                  <a:schemeClr val="bg1"/>
                </a:solidFill>
                <a:latin typeface="Arial" pitchFamily="34" charset="0"/>
                <a:ea typeface="Arial" pitchFamily="34" charset="-122"/>
                <a:cs typeface="Arial" pitchFamily="34" charset="-120"/>
              </a:rPr>
              <a:t>0</a:t>
            </a:r>
            <a:r>
              <a:rPr lang="el-GR" sz="1100" dirty="0">
                <a:solidFill>
                  <a:schemeClr val="bg1"/>
                </a:solidFill>
                <a:latin typeface="Arial" pitchFamily="34" charset="0"/>
                <a:ea typeface="Arial" pitchFamily="34" charset="-122"/>
                <a:cs typeface="Arial" pitchFamily="34" charset="-120"/>
              </a:rPr>
              <a:t>9</a:t>
            </a:r>
            <a:endParaRPr lang="en-US" sz="1100"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171</TotalTime>
  <Words>1105</Words>
  <Application>Microsoft Office PowerPoint</Application>
  <PresentationFormat>Ευρεία οθόνη</PresentationFormat>
  <Paragraphs>187</Paragraphs>
  <Slides>14</Slides>
  <Notes>12</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14</vt:i4>
      </vt:variant>
    </vt:vector>
  </HeadingPairs>
  <TitlesOfParts>
    <vt:vector size="20" baseType="lpstr">
      <vt:lpstr>Arial</vt:lpstr>
      <vt:lpstr>Gotham Black</vt:lpstr>
      <vt:lpstr>Gotham Light</vt:lpstr>
      <vt:lpstr>Gotham Ultra</vt:lpstr>
      <vt:lpstr>Wingdings</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Χ Μπίκατζικ</cp:lastModifiedBy>
  <cp:revision>24</cp:revision>
  <dcterms:created xsi:type="dcterms:W3CDTF">2026-08-21T03:46:29Z</dcterms:created>
  <dcterms:modified xsi:type="dcterms:W3CDTF">2026-08-24T16:17:36Z</dcterms:modified>
</cp:coreProperties>
</file>