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74" r:id="rId2"/>
    <p:sldId id="792" r:id="rId3"/>
    <p:sldId id="764" r:id="rId4"/>
    <p:sldId id="842" r:id="rId5"/>
    <p:sldId id="828" r:id="rId6"/>
    <p:sldId id="830" r:id="rId7"/>
    <p:sldId id="841" r:id="rId8"/>
    <p:sldId id="831" r:id="rId9"/>
    <p:sldId id="837" r:id="rId10"/>
    <p:sldId id="838" r:id="rId11"/>
    <p:sldId id="834" r:id="rId12"/>
    <p:sldId id="840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EAE5"/>
    <a:srgbClr val="A5321D"/>
    <a:srgbClr val="003476"/>
    <a:srgbClr val="003C88"/>
    <a:srgbClr val="C7EAE5"/>
    <a:srgbClr val="ED1B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589"/>
    <p:restoredTop sz="94795"/>
  </p:normalViewPr>
  <p:slideViewPr>
    <p:cSldViewPr snapToGrid="0">
      <p:cViewPr varScale="1">
        <p:scale>
          <a:sx n="105" d="100"/>
          <a:sy n="105" d="100"/>
        </p:scale>
        <p:origin x="62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notesViewPr>
    <p:cSldViewPr snapToGrid="0">
      <p:cViewPr varScale="1">
        <p:scale>
          <a:sx n="73" d="100"/>
          <a:sy n="73" d="100"/>
        </p:scale>
        <p:origin x="2352" y="19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1CF8825-A6AF-F18C-4C04-14B51F0E174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3EDDE0C-EBB0-8AAC-B056-C5C63B3907B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6AD693-5314-1D4F-B794-193305A48D87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DEB3B3D-1310-BC1A-3AD1-50115D71271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6EEC54-2FD0-C1D2-A96D-E42097C43BE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8D28D7-6732-3844-8417-BAC627E241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2514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7D85C3-971C-2C4D-9780-28B2EA78384D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CFB5FC-D200-5C46-944B-3FD2544EE0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7127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BCC6AB-56CC-74C9-B3D4-3BA58B50DB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48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14698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3FDAF6-6A87-9D61-0DFE-1E253D8271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491" y="365126"/>
            <a:ext cx="11222182" cy="576984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6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FB905E-13FE-D5B6-8ABF-8C0DFA3CEE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9490" y="1108364"/>
            <a:ext cx="5403273" cy="5068599"/>
          </a:xfrm>
          <a:prstGeom prst="rect">
            <a:avLst/>
          </a:prstGeom>
        </p:spPr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03432E-6AB4-3F40-3CC5-1541FFB333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69180" y="1108364"/>
            <a:ext cx="5403273" cy="5068599"/>
          </a:xfrm>
          <a:prstGeom prst="rect">
            <a:avLst/>
          </a:prstGeom>
        </p:spPr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88942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FB905E-13FE-D5B6-8ABF-8C0DFA3CEE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9490" y="365126"/>
            <a:ext cx="3739553" cy="5811837"/>
          </a:xfrm>
          <a:prstGeom prst="rect">
            <a:avLst/>
          </a:prstGeom>
        </p:spPr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03432E-6AB4-3F40-3CC5-1541FFB333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55024" y="365126"/>
            <a:ext cx="7317429" cy="5811837"/>
          </a:xfrm>
          <a:prstGeom prst="rect">
            <a:avLst/>
          </a:prstGeom>
        </p:spPr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151189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3FDAF6-6A87-9D61-0DFE-1E253D8271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491" y="365126"/>
            <a:ext cx="11222182" cy="576984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6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FB905E-13FE-D5B6-8ABF-8C0DFA3CEE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9490" y="1108364"/>
            <a:ext cx="11215261" cy="5068599"/>
          </a:xfrm>
          <a:prstGeom prst="rect">
            <a:avLst/>
          </a:prstGeom>
        </p:spPr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5257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ACB5F47-161E-DB20-A084-7821C1943468}"/>
              </a:ext>
            </a:extLst>
          </p:cNvPr>
          <p:cNvSpPr/>
          <p:nvPr userDrawn="1"/>
        </p:nvSpPr>
        <p:spPr>
          <a:xfrm>
            <a:off x="0" y="6428866"/>
            <a:ext cx="12192000" cy="429134"/>
          </a:xfrm>
          <a:prstGeom prst="rect">
            <a:avLst/>
          </a:prstGeom>
          <a:solidFill>
            <a:srgbClr val="5B4A4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99AD085-627F-4DC2-4ED7-995E7A6D67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F8B082-BC7F-8809-DC0B-D2AED32647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F439D23B-6ADD-1CED-4C64-A1F0FCCA3510}"/>
              </a:ext>
            </a:extLst>
          </p:cNvPr>
          <p:cNvSpPr txBox="1">
            <a:spLocks/>
          </p:cNvSpPr>
          <p:nvPr userDrawn="1"/>
        </p:nvSpPr>
        <p:spPr>
          <a:xfrm>
            <a:off x="4520381" y="6482940"/>
            <a:ext cx="3151239" cy="3441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bg1"/>
                </a:solidFill>
                <a:latin typeface="Source Sans Pro" panose="020B0703030403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Υπουργείο Περιβάλλοντος και Ενέργειας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| </a:t>
            </a:r>
            <a:fld id="{6B7245F1-67C3-B846-9D17-423DE4AA6DF1}" type="slidenum">
              <a:rPr lang="en-US" smtClean="0">
                <a:latin typeface="Calibri" panose="020F0502020204030204" pitchFamily="34" charset="0"/>
                <a:cs typeface="Calibri" panose="020F0502020204030204" pitchFamily="34" charset="0"/>
              </a:rPr>
              <a:pPr/>
              <a:t>‹#›</a:t>
            </a:fld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7169EE4E-D874-9624-1811-7F3DEBA5547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7112" y="6449885"/>
            <a:ext cx="736688" cy="377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9643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61" r:id="rId3"/>
    <p:sldLayoutId id="2147483660" r:id="rId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0ABB36-FCE2-B5C8-55B7-213ED9E9C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57300"/>
            <a:ext cx="10515600" cy="4457700"/>
          </a:xfrm>
        </p:spPr>
        <p:txBody>
          <a:bodyPr>
            <a:normAutofit fontScale="90000"/>
          </a:bodyPr>
          <a:lstStyle/>
          <a:p>
            <a:r>
              <a:rPr lang="el-GR" sz="4400" b="1" dirty="0">
                <a:solidFill>
                  <a:srgbClr val="A5321D"/>
                </a:solidFill>
              </a:rPr>
              <a:t>Ειδικό Χωροταξικό Πλαίσιο </a:t>
            </a:r>
            <a:br>
              <a:rPr lang="el-GR" sz="4400" b="1" dirty="0">
                <a:solidFill>
                  <a:srgbClr val="A5321D"/>
                </a:solidFill>
              </a:rPr>
            </a:br>
            <a:r>
              <a:rPr lang="el-GR" sz="4400" b="1" dirty="0">
                <a:solidFill>
                  <a:srgbClr val="A5321D"/>
                </a:solidFill>
              </a:rPr>
              <a:t>για τις Ανανεώσιμες Πηγές Ενέργειας:</a:t>
            </a:r>
            <a:br>
              <a:rPr lang="el-GR" sz="4400" b="1" dirty="0">
                <a:solidFill>
                  <a:srgbClr val="A5321D"/>
                </a:solidFill>
              </a:rPr>
            </a:br>
            <a:br>
              <a:rPr lang="en-US" sz="4400" b="1" dirty="0">
                <a:solidFill>
                  <a:srgbClr val="A5321D"/>
                </a:solidFill>
              </a:rPr>
            </a:br>
            <a:r>
              <a:rPr lang="el-GR" sz="4400" b="1" dirty="0"/>
              <a:t>Ηλεκτρική ενέργεια από ήλιο και άνεμο </a:t>
            </a:r>
            <a:br>
              <a:rPr lang="el-GR" sz="4400" b="1" dirty="0"/>
            </a:br>
            <a:r>
              <a:rPr lang="el-GR" sz="4400" b="1" dirty="0"/>
              <a:t>με κανόνες, </a:t>
            </a:r>
            <a:br>
              <a:rPr lang="el-GR" sz="4400" b="1" dirty="0"/>
            </a:br>
            <a:r>
              <a:rPr lang="el-GR" sz="4400" b="1" dirty="0"/>
              <a:t>σεβασμό στο περιβάλλον και </a:t>
            </a:r>
            <a:br>
              <a:rPr lang="el-GR" sz="4400" b="1" dirty="0"/>
            </a:br>
            <a:r>
              <a:rPr lang="el-GR" sz="4400" b="1" dirty="0"/>
              <a:t>μέριμνα για τις τοπικές κοινωνίες</a:t>
            </a:r>
            <a:br>
              <a:rPr lang="el-GR" sz="4400" b="1" dirty="0"/>
            </a:br>
            <a:b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l-GR" sz="4000" b="1" dirty="0">
                <a:solidFill>
                  <a:schemeClr val="bg1">
                    <a:lumMod val="75000"/>
                  </a:schemeClr>
                </a:solidFill>
              </a:rPr>
              <a:t>24 Αυγούστου </a:t>
            </a:r>
            <a:r>
              <a:rPr lang="en-US" sz="4000" b="1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2026</a:t>
            </a:r>
            <a:endParaRPr lang="en-US" b="1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04509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1B80E01-0E27-A0A5-45A2-182964D3E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Τι δεν καλύπτει το ΕΧΠ-ΑΠΕ;</a:t>
            </a:r>
            <a:r>
              <a:rPr lang="el-GR" dirty="0"/>
              <a:t>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717CB5C-30C8-FCF6-60D3-D80132E7117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l-GR" sz="2400" dirty="0"/>
              <a:t>μικρές εγκαταστάσεις ΑΠΕ που εξαιρούνται από </a:t>
            </a:r>
            <a:r>
              <a:rPr lang="el-GR" sz="2400" dirty="0" err="1"/>
              <a:t>αδειοδοτικές</a:t>
            </a:r>
            <a:r>
              <a:rPr lang="el-GR" sz="2400" dirty="0"/>
              <a:t> διαδικασίες</a:t>
            </a:r>
          </a:p>
          <a:p>
            <a:pPr lvl="0"/>
            <a:r>
              <a:rPr lang="el-GR" sz="2400" dirty="0"/>
              <a:t>μεγάλα υδροηλεκτρικά έργα και έργα αντλησιοταμίευσης</a:t>
            </a:r>
          </a:p>
          <a:p>
            <a:pPr lvl="0"/>
            <a:r>
              <a:rPr lang="el-GR" sz="2400" dirty="0"/>
              <a:t>φωτοβολταϊκά που εγκαθίστανται σε στέγες κτιρίων, στους ακάλυπτους χώρους των οικοπέδων καθώς και σε τεχνητές και κατασκευασμένες επιφάνειες</a:t>
            </a:r>
          </a:p>
          <a:p>
            <a:pPr lvl="0"/>
            <a:r>
              <a:rPr lang="el-GR" sz="2400" dirty="0"/>
              <a:t>σταθμοί παραγωγής ηλεκτρικής ενέργειας από κυματική και λοιπές μορφές ενέργειας</a:t>
            </a:r>
          </a:p>
          <a:p>
            <a:pPr lvl="0"/>
            <a:r>
              <a:rPr lang="el-GR" sz="2400" dirty="0"/>
              <a:t>εγκαταστάσεις παραγωγής ανανεώσιμου υδρογόνου</a:t>
            </a:r>
          </a:p>
          <a:p>
            <a:pPr lvl="0"/>
            <a:r>
              <a:rPr lang="el-GR" sz="2400" dirty="0"/>
              <a:t>τα </a:t>
            </a:r>
            <a:r>
              <a:rPr lang="el-GR" sz="2400" dirty="0" err="1"/>
              <a:t>συνοδά</a:t>
            </a:r>
            <a:r>
              <a:rPr lang="el-GR" sz="2400" dirty="0"/>
              <a:t> έργα των σταθμών ΑΠΕ</a:t>
            </a:r>
          </a:p>
          <a:p>
            <a:pPr marL="0" indent="0">
              <a:buNone/>
            </a:pPr>
            <a:endParaRPr lang="el-GR" sz="2400" dirty="0"/>
          </a:p>
          <a:p>
            <a:r>
              <a:rPr lang="el-GR" sz="2400" dirty="0"/>
              <a:t>Το ΕΧΠ ΑΠΕ επίσης δεν αφορά:</a:t>
            </a:r>
          </a:p>
          <a:p>
            <a:pPr lvl="1"/>
            <a:r>
              <a:rPr lang="el-GR" dirty="0"/>
              <a:t>έργα που λειτουργούν ήδη </a:t>
            </a:r>
          </a:p>
          <a:p>
            <a:pPr lvl="1"/>
            <a:r>
              <a:rPr lang="el-GR" dirty="0"/>
              <a:t>έργα που έχουν ήδη πάρει περιβαλλοντική άδεια</a:t>
            </a:r>
          </a:p>
          <a:p>
            <a:pPr lvl="1"/>
            <a:r>
              <a:rPr lang="el-GR" dirty="0"/>
              <a:t>έργα που έχουν πληρότητα φακέλου για την περιβαλλοντική άδεια</a:t>
            </a:r>
          </a:p>
          <a:p>
            <a:pPr marL="0" lvl="0" indent="0">
              <a:buNone/>
            </a:pP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17902911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497A83-B872-FAD5-4AE6-2AEC1DF17E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Περιοχές αποκλεισμού και κριτήρια για Φωτοβολταϊκά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9A1F49-74CE-5987-2B58-7B31D0D61F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9490" y="1077686"/>
            <a:ext cx="11215261" cy="564968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/>
              <a:t>Δεν επιτρέπεται η εγκατάστασή τους, μεταξύ άλλων, σε:</a:t>
            </a:r>
          </a:p>
          <a:p>
            <a:pPr lvl="1"/>
            <a:r>
              <a:rPr lang="el-GR" sz="2000" dirty="0"/>
              <a:t>όλες τις προστατευόμενες περιοχές του δικτύου NATURA 2000,</a:t>
            </a:r>
          </a:p>
          <a:p>
            <a:pPr lvl="1"/>
            <a:r>
              <a:rPr lang="el-GR" sz="2000" dirty="0"/>
              <a:t>δάση και δασικές εκτάσεις,</a:t>
            </a:r>
          </a:p>
          <a:p>
            <a:pPr lvl="1"/>
            <a:r>
              <a:rPr lang="el-GR" sz="2000" dirty="0"/>
              <a:t>υγροτόπους </a:t>
            </a:r>
            <a:r>
              <a:rPr lang="el-GR" sz="2000" dirty="0" err="1"/>
              <a:t>Ραμσάρ</a:t>
            </a:r>
            <a:r>
              <a:rPr lang="el-GR" sz="2000" dirty="0"/>
              <a:t> και μικρούς νησιωτικούς υγροτόπους,</a:t>
            </a:r>
          </a:p>
          <a:p>
            <a:pPr lvl="1"/>
            <a:r>
              <a:rPr lang="el-GR" sz="2000" dirty="0"/>
              <a:t>εθνικούς δρυμούς, κηρυγμένα μνημεία της φύσης και αισθητικά δάση,</a:t>
            </a:r>
          </a:p>
          <a:p>
            <a:pPr lvl="1"/>
            <a:r>
              <a:rPr lang="el-GR" sz="2000" dirty="0"/>
              <a:t>Τοπία Ιδιαίτερου Φυσικού Κάλλους,</a:t>
            </a:r>
          </a:p>
          <a:p>
            <a:pPr lvl="1"/>
            <a:r>
              <a:rPr lang="el-GR" sz="2000" dirty="0"/>
              <a:t>περιοχές προστασίας της πολιτιστικής κληρονομιάς,</a:t>
            </a:r>
          </a:p>
          <a:p>
            <a:pPr lvl="1"/>
            <a:r>
              <a:rPr lang="el-GR" sz="2000" dirty="0"/>
              <a:t>περιοχές με προστατευόμενες αναβαθμίδες,</a:t>
            </a:r>
          </a:p>
          <a:p>
            <a:pPr lvl="1"/>
            <a:r>
              <a:rPr lang="el-GR" sz="2000" dirty="0"/>
              <a:t>Περιοχές Άνευ Δρόμων και</a:t>
            </a:r>
          </a:p>
          <a:p>
            <a:pPr lvl="1"/>
            <a:r>
              <a:rPr lang="el-GR" sz="2000" dirty="0"/>
              <a:t>ακτές κολύμβησης.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l-GR" sz="2000" b="1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l-GR" sz="2000" dirty="0"/>
              <a:t>Το ΕΧΠ-ΑΠΕ θεσπίζει οριζόντιο όριο στην κάλυψη γης από νέες </a:t>
            </a:r>
            <a:r>
              <a:rPr lang="el-GR" sz="2000" dirty="0" err="1"/>
              <a:t>φωτοβολταϊκές</a:t>
            </a:r>
            <a:r>
              <a:rPr lang="el-GR" sz="2000" dirty="0"/>
              <a:t> εγκαταστάσεις, προκειμένου να προστατευθεί το τοπίο, η  αγροτική γη και η ισορροπία των τοπικών χρήσεων.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l-GR" sz="2000" dirty="0">
              <a:solidFill>
                <a:srgbClr val="FF000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l-GR" sz="2000" dirty="0">
                <a:solidFill>
                  <a:srgbClr val="FF0000"/>
                </a:solidFill>
              </a:rPr>
              <a:t>Το μέγιστο ποσοστό κάλυψης από νέους </a:t>
            </a:r>
            <a:r>
              <a:rPr lang="el-GR" sz="2000" dirty="0" err="1">
                <a:solidFill>
                  <a:srgbClr val="FF0000"/>
                </a:solidFill>
              </a:rPr>
              <a:t>φωτοβολταϊκούς</a:t>
            </a:r>
            <a:r>
              <a:rPr lang="el-GR" sz="2000" dirty="0">
                <a:solidFill>
                  <a:srgbClr val="FF0000"/>
                </a:solidFill>
              </a:rPr>
              <a:t> σταθμούς ανά Περιφερειακή Ενότητα ορίζεται στο 1,5% της συνολικής έκτασης.</a:t>
            </a:r>
            <a:endParaRPr lang="el-GR" sz="2000" b="1" dirty="0">
              <a:solidFill>
                <a:srgbClr val="FF0000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9288294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Θέση περιεχομένου 4">
            <a:extLst>
              <a:ext uri="{FF2B5EF4-FFF2-40B4-BE49-F238E27FC236}">
                <a16:creationId xmlns:a16="http://schemas.microsoft.com/office/drawing/2014/main" id="{6D0BF4E9-4502-2782-A96E-307540C1589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rcRect b="27353"/>
          <a:stretch>
            <a:fillRect/>
          </a:stretch>
        </p:blipFill>
        <p:spPr>
          <a:xfrm>
            <a:off x="456051" y="365125"/>
            <a:ext cx="5075079" cy="5811837"/>
          </a:xfrm>
          <a:prstGeom prst="rect">
            <a:avLst/>
          </a:prstGeom>
        </p:spPr>
      </p:pic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934A68A-FD54-41B7-631D-21723F07EC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60720" y="365126"/>
            <a:ext cx="5911733" cy="5811837"/>
          </a:xfrm>
        </p:spPr>
        <p:txBody>
          <a:bodyPr>
            <a:noAutofit/>
          </a:bodyPr>
          <a:lstStyle/>
          <a:p>
            <a:pPr marL="0" lv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000" b="1" dirty="0"/>
              <a:t>Κριτήρια αποκλεισμού για αιολικά </a:t>
            </a:r>
          </a:p>
          <a:p>
            <a:pPr marL="0" lv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000" b="1" dirty="0"/>
              <a:t>Μεταξύ άλλων, απαγορεύονται σε: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el-GR" sz="2000" b="1" dirty="0"/>
              <a:t>Αττική</a:t>
            </a:r>
            <a:r>
              <a:rPr lang="el-GR" sz="2000" dirty="0"/>
              <a:t> και </a:t>
            </a:r>
            <a:r>
              <a:rPr lang="el-GR" sz="2000" b="1" dirty="0"/>
              <a:t>Μητροπολιτική Περιοχή Θεσσαλονίκης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el-GR" sz="2000" dirty="0"/>
              <a:t>Υψόμετρο πάνω από </a:t>
            </a:r>
            <a:r>
              <a:rPr lang="el-GR" sz="2000" b="1" dirty="0"/>
              <a:t>1.200 μέτρα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el-GR" sz="2000" b="1" dirty="0"/>
              <a:t>Ζώνες Ειδικής Προστασίας </a:t>
            </a:r>
            <a:r>
              <a:rPr lang="el-GR" sz="2000" dirty="0"/>
              <a:t>(NATURA για προστασία ορνιθοπανίδας) εκτός αν (α) προβλέπεται ρητά στην Ειδική Περιβαλλοντική Μελέτη και (β) το αιολικό δυναμικό είναι 7,5+ m/s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el-GR" sz="2000" b="1" dirty="0" err="1"/>
              <a:t>Υγρότοπους</a:t>
            </a:r>
            <a:r>
              <a:rPr lang="el-GR" sz="2000" dirty="0"/>
              <a:t> </a:t>
            </a:r>
            <a:r>
              <a:rPr lang="el-GR" sz="2000" dirty="0" err="1"/>
              <a:t>Ραμσάρ</a:t>
            </a:r>
            <a:r>
              <a:rPr lang="el-GR" sz="2000" dirty="0"/>
              <a:t>, πυρήνες εθνικών δρυμών 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el-GR" sz="2000" dirty="0"/>
              <a:t>Σε </a:t>
            </a:r>
            <a:r>
              <a:rPr lang="el-GR" sz="2000" b="1" dirty="0"/>
              <a:t>νησιά</a:t>
            </a:r>
            <a:r>
              <a:rPr lang="el-GR" sz="2000" dirty="0"/>
              <a:t> κάτω των 300 τ. χλμ., εκτός από κρίσιμες ή κοινωφελείς υποδομές (π.χ. αφαλάτωση) ή αν είναι αναγκαίο για την ασφάλεια του συστήματος.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el-GR" sz="2000" dirty="0"/>
              <a:t>Σε περιοχές Α και Β του ΕΧΠ για τον </a:t>
            </a:r>
            <a:r>
              <a:rPr lang="el-GR" sz="2000" b="1" dirty="0"/>
              <a:t>Τουρισμό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el-GR" sz="2000" dirty="0"/>
              <a:t>Ιστορικούς τόπους, αρχαία μνημεία.</a:t>
            </a:r>
            <a:endParaRPr lang="el-GR" sz="2000" b="1" dirty="0"/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el-GR" sz="2000" dirty="0"/>
              <a:t>Σε δημοτικές ενότητες με αιολικό δυναμικό </a:t>
            </a:r>
            <a:r>
              <a:rPr lang="el-GR" sz="2000" b="1" dirty="0"/>
              <a:t>κάτω από 4</a:t>
            </a:r>
            <a:r>
              <a:rPr lang="en-US" sz="2000" b="1" dirty="0"/>
              <a:t>m/s </a:t>
            </a:r>
            <a:r>
              <a:rPr lang="el-GR" sz="2000" dirty="0"/>
              <a:t>– εκτός από σημεία με άνεμο 7,5+ </a:t>
            </a:r>
            <a:r>
              <a:rPr lang="en-US" sz="2000" dirty="0"/>
              <a:t>m/s</a:t>
            </a:r>
            <a:r>
              <a:rPr lang="el-GR" sz="2000" dirty="0"/>
              <a:t>.</a:t>
            </a:r>
          </a:p>
          <a:p>
            <a:pPr marL="0" lvl="0" indent="0">
              <a:lnSpc>
                <a:spcPct val="120000"/>
              </a:lnSpc>
              <a:spcBef>
                <a:spcPts val="0"/>
              </a:spcBef>
              <a:buNone/>
            </a:pP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32212551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CE63CCF-32A6-ADF0-A3E0-E5BB92AF37B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l-GR" sz="3600" b="1" dirty="0"/>
              <a:t>Την περίοδο 2019-2025 έχουμε σχεδόν </a:t>
            </a:r>
            <a:r>
              <a:rPr lang="en-US" sz="3600" b="1" dirty="0"/>
              <a:t>3X</a:t>
            </a:r>
            <a:r>
              <a:rPr lang="el-GR" sz="3600" b="1" dirty="0"/>
              <a:t> την εγκατεστημένη ισχύ από ΑΠΕ.</a:t>
            </a:r>
          </a:p>
          <a:p>
            <a:pPr marL="0" indent="0">
              <a:spcBef>
                <a:spcPts val="0"/>
              </a:spcBef>
              <a:buNone/>
            </a:pPr>
            <a:endParaRPr lang="el-GR" sz="3600" b="1" dirty="0"/>
          </a:p>
          <a:p>
            <a:pPr marL="0" indent="0">
              <a:spcBef>
                <a:spcPts val="0"/>
              </a:spcBef>
              <a:buNone/>
            </a:pPr>
            <a:r>
              <a:rPr lang="en-US" sz="3600" b="1" dirty="0"/>
              <a:t>H</a:t>
            </a:r>
            <a:r>
              <a:rPr lang="el-GR" sz="3600" b="1" dirty="0"/>
              <a:t> χώρα μας είναι 3η στον κόσμο σε διείσδυση από Φ/Β και 9η από αιολικά</a:t>
            </a:r>
            <a:r>
              <a:rPr lang="en-US" sz="3600" b="1" dirty="0"/>
              <a:t>.</a:t>
            </a:r>
            <a:endParaRPr lang="en-US" sz="3600" dirty="0"/>
          </a:p>
        </p:txBody>
      </p:sp>
      <p:pic>
        <p:nvPicPr>
          <p:cNvPr id="8" name="Content Placeholder 4">
            <a:extLst>
              <a:ext uri="{FF2B5EF4-FFF2-40B4-BE49-F238E27FC236}">
                <a16:creationId xmlns:a16="http://schemas.microsoft.com/office/drawing/2014/main" id="{A7256C77-439A-28C8-5178-2E7E932FA88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338567" y="365125"/>
            <a:ext cx="7350265" cy="5811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8496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DE23EE2-916E-37B3-D9BE-EF574A08BD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9490" y="365126"/>
            <a:ext cx="4263160" cy="58118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3600" b="1" dirty="0"/>
              <a:t>€73: τιμή χονδρικής όταν έχουμε καλή παραγωγή από ΑΠΕ.</a:t>
            </a:r>
          </a:p>
          <a:p>
            <a:pPr marL="0" indent="0">
              <a:buNone/>
            </a:pPr>
            <a:endParaRPr lang="el-GR" sz="3600" b="1" dirty="0"/>
          </a:p>
          <a:p>
            <a:pPr marL="0" indent="0">
              <a:buNone/>
            </a:pPr>
            <a:r>
              <a:rPr lang="el-GR" sz="3600" b="1" dirty="0"/>
              <a:t>€120: τιμή όταν έχουμε χαμηλή παραγωγή από ΑΠΕ.</a:t>
            </a:r>
            <a:endParaRPr lang="en-US" sz="3600" b="1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99A6FA80-6B24-C07A-F79D-FDC645A551D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92650" y="365125"/>
            <a:ext cx="6642100" cy="5811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0423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514457-CA64-9771-7A8D-2E9B67E1CB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37CADEBD-3B75-78E2-ABDB-F72C463A4B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9490" y="365126"/>
            <a:ext cx="4678291" cy="581183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3200" b="1" dirty="0"/>
              <a:t>Τιμές χονδρικής ρεύματος στην Ελλάδα</a:t>
            </a:r>
          </a:p>
          <a:p>
            <a:pPr marL="0" indent="0">
              <a:buNone/>
            </a:pPr>
            <a:endParaRPr lang="el-GR" sz="3200" b="1" dirty="0"/>
          </a:p>
          <a:p>
            <a:pPr marL="0" indent="0">
              <a:buNone/>
            </a:pPr>
            <a:r>
              <a:rPr lang="el-GR" sz="3200" dirty="0">
                <a:solidFill>
                  <a:srgbClr val="000000"/>
                </a:solidFill>
                <a:latin typeface="-webkit-standard"/>
              </a:rPr>
              <a:t>2019: 1η ακριβότερη χώρα της ΕΕ</a:t>
            </a:r>
          </a:p>
          <a:p>
            <a:pPr marL="0" indent="0">
              <a:buNone/>
            </a:pPr>
            <a:endParaRPr lang="el-GR" sz="3200" dirty="0">
              <a:solidFill>
                <a:srgbClr val="000000"/>
              </a:solidFill>
              <a:latin typeface="-webkit-standard"/>
            </a:endParaRPr>
          </a:p>
          <a:p>
            <a:pPr marL="0" indent="0">
              <a:buNone/>
            </a:pPr>
            <a:r>
              <a:rPr lang="el-GR" sz="3200" dirty="0">
                <a:solidFill>
                  <a:srgbClr val="000000"/>
                </a:solidFill>
                <a:latin typeface="-webkit-standard"/>
              </a:rPr>
              <a:t>2026: 9η </a:t>
            </a:r>
            <a:r>
              <a:rPr lang="el-GR" sz="3200" dirty="0">
                <a:solidFill>
                  <a:srgbClr val="000000"/>
                </a:solidFill>
              </a:rPr>
              <a:t>φθηνότερη </a:t>
            </a:r>
            <a:r>
              <a:rPr lang="en-US" sz="3200" dirty="0">
                <a:solidFill>
                  <a:srgbClr val="000000"/>
                </a:solidFill>
              </a:rPr>
              <a:t>(</a:t>
            </a:r>
            <a:r>
              <a:rPr lang="el-GR" sz="3200" dirty="0">
                <a:solidFill>
                  <a:srgbClr val="000000"/>
                </a:solidFill>
              </a:rPr>
              <a:t>μέχρι 24/8/2026)</a:t>
            </a:r>
            <a:r>
              <a:rPr lang="el-GR" sz="3200" dirty="0">
                <a:solidFill>
                  <a:srgbClr val="000000"/>
                </a:solidFill>
                <a:latin typeface="-webkit-standard"/>
              </a:rPr>
              <a:t> </a:t>
            </a:r>
          </a:p>
          <a:p>
            <a:pPr marL="0" indent="0">
              <a:buNone/>
            </a:pPr>
            <a:endParaRPr lang="el-GR" sz="3200" b="1" dirty="0">
              <a:solidFill>
                <a:srgbClr val="000000"/>
              </a:solidFill>
              <a:latin typeface="-webkit-standard"/>
            </a:endParaRPr>
          </a:p>
          <a:p>
            <a:pPr marL="0" indent="0">
              <a:buNone/>
            </a:pPr>
            <a:r>
              <a:rPr lang="el-GR" sz="3200" b="1" dirty="0">
                <a:solidFill>
                  <a:srgbClr val="000000"/>
                </a:solidFill>
                <a:latin typeface="-webkit-standard"/>
              </a:rPr>
              <a:t>Πλήρης αντιστροφή κατάταξης μέσα σε μια επταετία.</a:t>
            </a:r>
            <a:endParaRPr lang="en-US" sz="3200" b="1" dirty="0"/>
          </a:p>
        </p:txBody>
      </p:sp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69938757-5C24-0C9E-619B-122C7E102ED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658762" y="365125"/>
            <a:ext cx="5811838" cy="5811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4385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409ECECD-2D7B-8F10-4757-A537F49B75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9490" y="365126"/>
            <a:ext cx="4821383" cy="58118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3600" b="1" dirty="0"/>
              <a:t>Είμαστε πλέον ένας από τους μεγαλύτερους </a:t>
            </a:r>
            <a:r>
              <a:rPr lang="el-GR" sz="3600" b="1" dirty="0" err="1"/>
              <a:t>εξαγωγείς</a:t>
            </a:r>
            <a:r>
              <a:rPr lang="el-GR" sz="3600" b="1" dirty="0"/>
              <a:t> ηλεκτρικής ενέργειας στην ΕΕ. </a:t>
            </a:r>
          </a:p>
          <a:p>
            <a:pPr marL="0" indent="0">
              <a:buNone/>
            </a:pPr>
            <a:endParaRPr lang="el-GR" sz="3600" b="1" dirty="0"/>
          </a:p>
          <a:p>
            <a:pPr marL="0" indent="0">
              <a:buNone/>
            </a:pPr>
            <a:r>
              <a:rPr lang="el-GR" sz="3600" b="1" dirty="0"/>
              <a:t>Το 2019 </a:t>
            </a:r>
            <a:r>
              <a:rPr lang="el-GR" sz="3600" b="1" dirty="0" err="1"/>
              <a:t>εισάγαμε</a:t>
            </a:r>
            <a:r>
              <a:rPr lang="el-GR" sz="3600" b="1" dirty="0"/>
              <a:t> το 18% των αναγκών μας σε ρεύμα.</a:t>
            </a:r>
            <a:endParaRPr lang="en-US" sz="3600" b="1" dirty="0"/>
          </a:p>
        </p:txBody>
      </p:sp>
      <p:pic>
        <p:nvPicPr>
          <p:cNvPr id="12" name="Content Placeholder 7">
            <a:extLst>
              <a:ext uri="{FF2B5EF4-FFF2-40B4-BE49-F238E27FC236}">
                <a16:creationId xmlns:a16="http://schemas.microsoft.com/office/drawing/2014/main" id="{8BA6DBF1-5533-298E-AB89-CE7AD5E62B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7413" y="384719"/>
            <a:ext cx="5772649" cy="5772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609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D01B8D9-4E6E-F0FE-0C43-A87D44D074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9490" y="365126"/>
            <a:ext cx="3918135" cy="581183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3600" b="1" dirty="0"/>
              <a:t>Πλεόνασμα </a:t>
            </a:r>
            <a:r>
              <a:rPr lang="en-US" sz="3600" b="1" dirty="0"/>
              <a:t>€438 </a:t>
            </a:r>
            <a:r>
              <a:rPr lang="el-GR" sz="3600" b="1" dirty="0"/>
              <a:t>εκατ. στο ρεύμα (1</a:t>
            </a:r>
            <a:r>
              <a:rPr lang="el-GR" sz="3600" b="1" baseline="30000" dirty="0"/>
              <a:t>ο</a:t>
            </a:r>
            <a:r>
              <a:rPr lang="el-GR" sz="3600" b="1" dirty="0"/>
              <a:t> εξάμηνο 2026).</a:t>
            </a:r>
          </a:p>
          <a:p>
            <a:pPr marL="0" indent="0">
              <a:buNone/>
            </a:pPr>
            <a:endParaRPr lang="el-GR" sz="3600" b="1" dirty="0"/>
          </a:p>
          <a:p>
            <a:pPr marL="0" indent="0">
              <a:buNone/>
            </a:pPr>
            <a:r>
              <a:rPr lang="el-GR" sz="3600" b="1" dirty="0"/>
              <a:t>Το 2023 είχαμε έλλειμα </a:t>
            </a:r>
            <a:r>
              <a:rPr lang="en-US" sz="3600" b="1" dirty="0"/>
              <a:t>€</a:t>
            </a:r>
            <a:r>
              <a:rPr lang="el-GR" sz="3600" b="1" dirty="0"/>
              <a:t>575 εκατ.</a:t>
            </a:r>
            <a:endParaRPr lang="en-US" sz="3600" b="1" dirty="0"/>
          </a:p>
          <a:p>
            <a:pPr marL="0" indent="0">
              <a:buNone/>
            </a:pPr>
            <a:endParaRPr lang="en-US" sz="3600" b="1" dirty="0"/>
          </a:p>
          <a:p>
            <a:pPr marL="0" indent="0">
              <a:buNone/>
            </a:pPr>
            <a:r>
              <a:rPr lang="el-GR" sz="3600" b="1" dirty="0"/>
              <a:t>Μεταβολή 1 δις </a:t>
            </a:r>
            <a:r>
              <a:rPr lang="en-US" sz="3600" b="1" dirty="0"/>
              <a:t>€ </a:t>
            </a:r>
            <a:r>
              <a:rPr lang="el-GR" sz="3600" b="1" dirty="0"/>
              <a:t>σε λίγα χρόνια.</a:t>
            </a:r>
            <a:endParaRPr lang="en-US" sz="3600" b="1" dirty="0"/>
          </a:p>
        </p:txBody>
      </p:sp>
      <p:pic>
        <p:nvPicPr>
          <p:cNvPr id="8" name="Content Placeholder 4">
            <a:extLst>
              <a:ext uri="{FF2B5EF4-FFF2-40B4-BE49-F238E27FC236}">
                <a16:creationId xmlns:a16="http://schemas.microsoft.com/office/drawing/2014/main" id="{F510D8CF-BB34-01FE-6DB6-4F21BC3D639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347625" y="365125"/>
            <a:ext cx="7332152" cy="5811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6308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760EFD8E-163A-7C50-8DC6-B5851CADCE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9490" y="365126"/>
            <a:ext cx="3766953" cy="649287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3200" b="1" dirty="0">
                <a:solidFill>
                  <a:srgbClr val="C00000"/>
                </a:solidFill>
              </a:rPr>
              <a:t>Προχωράμε με σταθερά βήματα     στην ανάπτυξη.         των υποδομών αποθήκευσης.</a:t>
            </a:r>
            <a:endParaRPr lang="el-GR" dirty="0"/>
          </a:p>
          <a:p>
            <a:pPr>
              <a:buFont typeface="Wingdings" pitchFamily="2" charset="2"/>
              <a:buChar char="ü"/>
            </a:pPr>
            <a:r>
              <a:rPr lang="el-GR" dirty="0"/>
              <a:t>Αξιοποίηση ενέργειας ΑΠΕ</a:t>
            </a:r>
          </a:p>
          <a:p>
            <a:pPr>
              <a:buFont typeface="Wingdings" pitchFamily="2" charset="2"/>
              <a:buChar char="ü"/>
            </a:pPr>
            <a:r>
              <a:rPr lang="el-GR" dirty="0"/>
              <a:t>Περιορισμός περικοπών παραγωγής</a:t>
            </a:r>
          </a:p>
          <a:p>
            <a:pPr>
              <a:buFont typeface="Wingdings" pitchFamily="2" charset="2"/>
              <a:buChar char="ü"/>
            </a:pPr>
            <a:r>
              <a:rPr lang="el-GR" dirty="0"/>
              <a:t>Συγκράτηση ενεργειακού κόστους για νοικοκυριά και επιχειρήσεις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94F196E-9245-9934-DF2D-DD657509EFC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r>
              <a:rPr lang="el-GR" sz="2200" b="1" dirty="0"/>
              <a:t>Σήμερα: 1 </a:t>
            </a:r>
            <a:r>
              <a:rPr lang="en" sz="2200" b="1" dirty="0"/>
              <a:t>GW </a:t>
            </a:r>
            <a:r>
              <a:rPr lang="el-GR" sz="2200" b="1" dirty="0"/>
              <a:t>κατασκευασμένων σταθμών αποθήκευσης</a:t>
            </a:r>
          </a:p>
          <a:p>
            <a:pPr>
              <a:buFont typeface="Wingdings" pitchFamily="2" charset="2"/>
              <a:buChar char="Ø"/>
            </a:pPr>
            <a:r>
              <a:rPr lang="el-GR" sz="2200" b="1" dirty="0"/>
              <a:t> περίπου 600 </a:t>
            </a:r>
            <a:r>
              <a:rPr lang="en" sz="2200" b="1" dirty="0"/>
              <a:t>MW </a:t>
            </a:r>
            <a:r>
              <a:rPr lang="el-GR" sz="2200" b="1" dirty="0"/>
              <a:t>βρίσκονται ήδη σε λειτουργία. </a:t>
            </a:r>
          </a:p>
          <a:p>
            <a:pPr marL="0" indent="0">
              <a:buNone/>
            </a:pPr>
            <a:endParaRPr lang="el-GR" sz="2200" b="1" dirty="0"/>
          </a:p>
          <a:p>
            <a:r>
              <a:rPr lang="el-GR" sz="2200" b="1" dirty="0"/>
              <a:t>Έως το τέλος του έτους: τουλάχιστον 1 </a:t>
            </a:r>
            <a:r>
              <a:rPr lang="en" sz="2200" b="1" dirty="0"/>
              <a:t>GW</a:t>
            </a:r>
            <a:r>
              <a:rPr lang="el-GR" sz="2200" b="1" dirty="0"/>
              <a:t>.</a:t>
            </a:r>
          </a:p>
          <a:p>
            <a:pPr marL="0" indent="0">
              <a:buNone/>
            </a:pPr>
            <a:endParaRPr lang="el-GR" sz="2200" b="1" dirty="0"/>
          </a:p>
          <a:p>
            <a:r>
              <a:rPr lang="el-GR" sz="2200" b="1" dirty="0"/>
              <a:t>Στόχος: έως τον Ιούνιο του 2027 περίπου 1,5 </a:t>
            </a:r>
            <a:r>
              <a:rPr lang="en" sz="2200" b="1" dirty="0"/>
              <a:t>GW</a:t>
            </a:r>
            <a:r>
              <a:rPr lang="el-GR" sz="2200" b="1" dirty="0"/>
              <a:t>. </a:t>
            </a:r>
          </a:p>
          <a:p>
            <a:pPr marL="0" indent="0">
              <a:buNone/>
            </a:pPr>
            <a:endParaRPr lang="el-GR" sz="2200" b="1" dirty="0"/>
          </a:p>
          <a:p>
            <a:r>
              <a:rPr lang="el-GR" sz="2200" b="1" dirty="0"/>
              <a:t>Έως τον Σεπτέμβριο: ολοκλήρωση αξιολόγησης αιτημάτων σε πρόσκληση ΥΠΕΝ για μεμονωμένους σταθμούς αποθήκευσης 4,7 </a:t>
            </a:r>
            <a:r>
              <a:rPr lang="en" sz="2200" b="1" dirty="0"/>
              <a:t>GW</a:t>
            </a:r>
            <a:r>
              <a:rPr lang="el-GR" sz="2200" b="1" dirty="0"/>
              <a:t>.</a:t>
            </a:r>
            <a:r>
              <a:rPr lang="en" sz="2200" b="1" dirty="0"/>
              <a:t> </a:t>
            </a:r>
            <a:endParaRPr lang="el-GR" sz="2200" b="1" dirty="0"/>
          </a:p>
          <a:p>
            <a:pPr marL="0" indent="0">
              <a:buNone/>
            </a:pPr>
            <a:endParaRPr lang="el-GR" sz="2200" b="1" dirty="0"/>
          </a:p>
          <a:p>
            <a:r>
              <a:rPr lang="el-GR" sz="2200" b="1" dirty="0"/>
              <a:t>Χορήγηση από ΑΔΜΗΕ οριστικών προσφορών σύνδεσης συνολικής ισχύος άνω των 500 </a:t>
            </a:r>
            <a:r>
              <a:rPr lang="en" sz="2200" b="1" dirty="0"/>
              <a:t>MW </a:t>
            </a:r>
            <a:r>
              <a:rPr lang="el-GR" sz="2200" b="1" dirty="0"/>
              <a:t>για έργα αποθήκευσης που συνδυάζονται με σταθμούς ΑΠΕ. </a:t>
            </a:r>
          </a:p>
        </p:txBody>
      </p:sp>
    </p:spTree>
    <p:extLst>
      <p:ext uri="{BB962C8B-B14F-4D97-AF65-F5344CB8AC3E}">
        <p14:creationId xmlns:p14="http://schemas.microsoft.com/office/powerpoint/2010/main" val="25415864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42664F-83CD-9BE2-09E3-0E6DF563A8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Αφετηρία για το ΕΧΠ των ΑΠΕ</a:t>
            </a:r>
            <a:endParaRPr lang="en-US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B29A2E7-3BD6-4430-919E-15CBE23FC9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9490" y="2827487"/>
            <a:ext cx="11215261" cy="3349476"/>
          </a:xfrm>
        </p:spPr>
        <p:txBody>
          <a:bodyPr>
            <a:normAutofit/>
          </a:bodyPr>
          <a:lstStyle/>
          <a:p>
            <a:endParaRPr lang="el-GR" sz="2400" dirty="0"/>
          </a:p>
          <a:p>
            <a:r>
              <a:rPr lang="el-GR" sz="2400" dirty="0"/>
              <a:t>Η χώρα έχει ήδη ένα δυνατό προγραμματισμό υφιστάμενων</a:t>
            </a:r>
            <a:r>
              <a:rPr lang="en-US" sz="2400" dirty="0"/>
              <a:t> </a:t>
            </a:r>
            <a:r>
              <a:rPr lang="el-GR" sz="2400" dirty="0"/>
              <a:t>έργων ΑΠΕ </a:t>
            </a:r>
          </a:p>
          <a:p>
            <a:pPr marL="0" indent="0">
              <a:buNone/>
            </a:pPr>
            <a:r>
              <a:rPr lang="el-GR" sz="2400" dirty="0"/>
              <a:t>είτε σε λειτουργία </a:t>
            </a:r>
          </a:p>
          <a:p>
            <a:pPr marL="0" indent="0">
              <a:buNone/>
            </a:pPr>
            <a:r>
              <a:rPr lang="el-GR" sz="2400" dirty="0"/>
              <a:t>είτε με όρους σύνδεσης και με περιβαλλοντική άδεια.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ACF69BB1-4709-1ABB-8620-BB616E7555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6119419"/>
              </p:ext>
            </p:extLst>
          </p:nvPr>
        </p:nvGraphicFramePr>
        <p:xfrm>
          <a:off x="429490" y="1143199"/>
          <a:ext cx="11222183" cy="1504782"/>
        </p:xfrm>
        <a:graphic>
          <a:graphicData uri="http://schemas.openxmlformats.org/drawingml/2006/table">
            <a:tbl>
              <a:tblPr bandRow="1"/>
              <a:tblGrid>
                <a:gridCol w="1050525">
                  <a:extLst>
                    <a:ext uri="{9D8B030D-6E8A-4147-A177-3AD203B41FA5}">
                      <a16:colId xmlns:a16="http://schemas.microsoft.com/office/drawing/2014/main" val="1576419272"/>
                    </a:ext>
                  </a:extLst>
                </a:gridCol>
                <a:gridCol w="1224168">
                  <a:extLst>
                    <a:ext uri="{9D8B030D-6E8A-4147-A177-3AD203B41FA5}">
                      <a16:colId xmlns:a16="http://schemas.microsoft.com/office/drawing/2014/main" val="3466109497"/>
                    </a:ext>
                  </a:extLst>
                </a:gridCol>
                <a:gridCol w="1354399">
                  <a:extLst>
                    <a:ext uri="{9D8B030D-6E8A-4147-A177-3AD203B41FA5}">
                      <a16:colId xmlns:a16="http://schemas.microsoft.com/office/drawing/2014/main" val="2759137026"/>
                    </a:ext>
                  </a:extLst>
                </a:gridCol>
                <a:gridCol w="1701681">
                  <a:extLst>
                    <a:ext uri="{9D8B030D-6E8A-4147-A177-3AD203B41FA5}">
                      <a16:colId xmlns:a16="http://schemas.microsoft.com/office/drawing/2014/main" val="2395522165"/>
                    </a:ext>
                  </a:extLst>
                </a:gridCol>
                <a:gridCol w="1206802">
                  <a:extLst>
                    <a:ext uri="{9D8B030D-6E8A-4147-A177-3AD203B41FA5}">
                      <a16:colId xmlns:a16="http://schemas.microsoft.com/office/drawing/2014/main" val="3727225316"/>
                    </a:ext>
                  </a:extLst>
                </a:gridCol>
                <a:gridCol w="1389126">
                  <a:extLst>
                    <a:ext uri="{9D8B030D-6E8A-4147-A177-3AD203B41FA5}">
                      <a16:colId xmlns:a16="http://schemas.microsoft.com/office/drawing/2014/main" val="1197334750"/>
                    </a:ext>
                  </a:extLst>
                </a:gridCol>
                <a:gridCol w="1076573">
                  <a:extLst>
                    <a:ext uri="{9D8B030D-6E8A-4147-A177-3AD203B41FA5}">
                      <a16:colId xmlns:a16="http://schemas.microsoft.com/office/drawing/2014/main" val="3010920156"/>
                    </a:ext>
                  </a:extLst>
                </a:gridCol>
                <a:gridCol w="2218909">
                  <a:extLst>
                    <a:ext uri="{9D8B030D-6E8A-4147-A177-3AD203B41FA5}">
                      <a16:colId xmlns:a16="http://schemas.microsoft.com/office/drawing/2014/main" val="3002187154"/>
                    </a:ext>
                  </a:extLst>
                </a:gridCol>
              </a:tblGrid>
              <a:tr h="34437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9pPr>
                    </a:lstStyle>
                    <a:p>
                      <a:pPr algn="ctr">
                        <a:buNone/>
                      </a:pPr>
                      <a:r>
                        <a:rPr lang="el-GR" sz="1400" b="0" u="none" strike="noStrike" kern="1200" cap="none" dirty="0">
                          <a:solidFill>
                            <a:schemeClr val="tx1"/>
                          </a:solidFill>
                          <a:effectLst/>
                          <a:latin typeface="Tahoma"/>
                          <a:cs typeface="Arial"/>
                          <a:sym typeface="Arial"/>
                        </a:rPr>
                        <a:t>Σε </a:t>
                      </a:r>
                      <a:r>
                        <a:rPr lang="en-US" sz="1400" b="0" u="none" strike="noStrike" kern="1200" cap="none" dirty="0">
                          <a:solidFill>
                            <a:schemeClr val="tx1"/>
                          </a:solidFill>
                          <a:effectLst/>
                          <a:latin typeface="Tahoma"/>
                          <a:cs typeface="Arial"/>
                          <a:sym typeface="Arial"/>
                        </a:rPr>
                        <a:t>GW</a:t>
                      </a:r>
                      <a:endParaRPr lang="en-US" sz="1400" b="0" dirty="0">
                        <a:effectLst/>
                        <a:latin typeface="Tahoma"/>
                        <a:cs typeface="Arial"/>
                      </a:endParaRPr>
                    </a:p>
                  </a:txBody>
                  <a:tcPr marL="0" marR="0" marT="0" marB="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8EAE5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9pPr>
                    </a:lstStyle>
                    <a:p>
                      <a:pPr algn="r">
                        <a:buNone/>
                      </a:pPr>
                      <a:r>
                        <a:rPr lang="el-GR" sz="1400" b="0" dirty="0">
                          <a:effectLst/>
                          <a:latin typeface="Tahoma"/>
                          <a:cs typeface="Arial"/>
                        </a:rPr>
                        <a:t>Ενεργά</a:t>
                      </a:r>
                    </a:p>
                  </a:txBody>
                  <a:tcPr marL="0" marR="0" marT="0" marB="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8EAE5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9pPr>
                    </a:lstStyle>
                    <a:p>
                      <a:pPr algn="r">
                        <a:buNone/>
                      </a:pPr>
                      <a:r>
                        <a:rPr lang="el-GR" sz="1400" b="0" dirty="0">
                          <a:effectLst/>
                          <a:latin typeface="Tahoma"/>
                          <a:cs typeface="Arial"/>
                        </a:rPr>
                        <a:t>Με </a:t>
                      </a:r>
                    </a:p>
                    <a:p>
                      <a:pPr algn="r">
                        <a:buNone/>
                      </a:pPr>
                      <a:r>
                        <a:rPr lang="el-GR" sz="1400" b="0" dirty="0">
                          <a:effectLst/>
                          <a:latin typeface="Tahoma"/>
                          <a:cs typeface="Arial"/>
                        </a:rPr>
                        <a:t>Όρους </a:t>
                      </a:r>
                    </a:p>
                    <a:p>
                      <a:pPr algn="r">
                        <a:buNone/>
                      </a:pPr>
                      <a:r>
                        <a:rPr lang="el-GR" sz="1400" b="0" dirty="0">
                          <a:effectLst/>
                          <a:latin typeface="Tahoma"/>
                          <a:cs typeface="Arial"/>
                        </a:rPr>
                        <a:t>Σύνδεσης</a:t>
                      </a:r>
                    </a:p>
                  </a:txBody>
                  <a:tcPr marL="0" marR="0" marT="0" marB="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8EAE5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9pPr>
                    </a:lstStyle>
                    <a:p>
                      <a:pPr algn="r">
                        <a:buNone/>
                      </a:pPr>
                      <a:r>
                        <a:rPr lang="el-GR" sz="1400" b="0" u="none" strike="noStrike" cap="none" baseline="0" dirty="0">
                          <a:solidFill>
                            <a:schemeClr val="tx1"/>
                          </a:solidFill>
                          <a:effectLst/>
                          <a:latin typeface="Tahoma"/>
                          <a:cs typeface="Arial"/>
                          <a:sym typeface="Arial"/>
                        </a:rPr>
                        <a:t>Με </a:t>
                      </a:r>
                    </a:p>
                    <a:p>
                      <a:pPr algn="r">
                        <a:buNone/>
                      </a:pPr>
                      <a:r>
                        <a:rPr lang="el-GR" sz="1400" b="0" u="none" strike="noStrike" cap="none" baseline="0" dirty="0">
                          <a:solidFill>
                            <a:schemeClr val="tx1"/>
                          </a:solidFill>
                          <a:effectLst/>
                          <a:latin typeface="Tahoma"/>
                          <a:cs typeface="Arial"/>
                          <a:sym typeface="Arial"/>
                        </a:rPr>
                        <a:t>Περιβαλλοντικά</a:t>
                      </a:r>
                      <a:endParaRPr lang="el-GR" sz="1400" b="0" i="0" u="none" strike="noStrike" cap="none" baseline="0" dirty="0">
                        <a:solidFill>
                          <a:schemeClr val="tx1"/>
                        </a:solidFill>
                        <a:effectLst/>
                        <a:latin typeface="Tahoma"/>
                        <a:ea typeface="+mn-ea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8EAE5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l-GR" sz="1400" b="1" i="0" u="none" strike="noStrike" cap="none" baseline="0" dirty="0">
                          <a:solidFill>
                            <a:schemeClr val="tx1"/>
                          </a:solidFill>
                          <a:effectLst/>
                          <a:latin typeface="Tahoma"/>
                          <a:ea typeface="+mn-ea"/>
                          <a:cs typeface="Arial"/>
                          <a:sym typeface="Arial"/>
                        </a:rPr>
                        <a:t>Σύνολο</a:t>
                      </a:r>
                    </a:p>
                  </a:txBody>
                  <a:tcPr marL="0" marR="0" marT="0" marB="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8EAE5"/>
                    </a:solidFill>
                  </a:tcPr>
                </a:tc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el-GR" sz="1400" b="1" i="0" u="none" strike="noStrike" cap="none" baseline="0" noProof="0" dirty="0">
                          <a:solidFill>
                            <a:schemeClr val="tx1"/>
                          </a:solidFill>
                          <a:effectLst/>
                          <a:latin typeface="Tahoma"/>
                        </a:rPr>
                        <a:t>ΕΣΕΚ </a:t>
                      </a:r>
                      <a:endParaRPr lang="en-US" sz="1400" b="0" i="0" u="none" strike="noStrike" cap="none" baseline="0" noProof="0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  <a:p>
                      <a:pPr lvl="0" algn="r">
                        <a:buNone/>
                      </a:pPr>
                      <a:r>
                        <a:rPr lang="en-US" sz="1400" b="0" i="0" u="none" strike="noStrike" cap="none" baseline="0" noProof="0" dirty="0">
                          <a:solidFill>
                            <a:schemeClr val="tx1"/>
                          </a:solidFill>
                          <a:effectLst/>
                          <a:latin typeface="Tahoma"/>
                        </a:rPr>
                        <a:t>(</a:t>
                      </a:r>
                      <a:r>
                        <a:rPr lang="el-GR" sz="1400" b="0" i="0" u="none" strike="noStrike" cap="none" baseline="0" noProof="0" dirty="0">
                          <a:solidFill>
                            <a:schemeClr val="tx1"/>
                          </a:solidFill>
                          <a:effectLst/>
                          <a:latin typeface="Tahoma"/>
                        </a:rPr>
                        <a:t>για το </a:t>
                      </a:r>
                      <a:endParaRPr lang="en-US" sz="1400" b="0" i="0" u="none" strike="noStrike" cap="none" baseline="0" noProof="0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  <a:p>
                      <a:pPr lvl="0" algn="r">
                        <a:buNone/>
                      </a:pPr>
                      <a:r>
                        <a:rPr lang="el-GR" sz="1400" b="0" i="0" u="none" strike="noStrike" cap="none" baseline="0" noProof="0" dirty="0">
                          <a:solidFill>
                            <a:schemeClr val="tx1"/>
                          </a:solidFill>
                          <a:effectLst/>
                          <a:latin typeface="Tahoma"/>
                        </a:rPr>
                        <a:t>2030)</a:t>
                      </a:r>
                      <a:endParaRPr lang="el-GR" dirty="0">
                        <a:latin typeface="Tahoma"/>
                        <a:sym typeface="Arial"/>
                      </a:endParaRPr>
                    </a:p>
                  </a:txBody>
                  <a:tcPr marL="0" marR="0" marT="0" marB="0">
                    <a:lnL w="0">
                      <a:noFill/>
                    </a:lnL>
                    <a:lnR w="0">
                      <a:noFill/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rgbClr val="C8EAE5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l-GR" sz="1400" b="1" i="0" u="none" strike="noStrike" cap="none" baseline="0" dirty="0">
                          <a:solidFill>
                            <a:schemeClr val="tx1"/>
                          </a:solidFill>
                          <a:effectLst/>
                          <a:latin typeface="Tahoma"/>
                          <a:ea typeface="+mn-ea"/>
                          <a:cs typeface="Arial"/>
                          <a:sym typeface="Arial"/>
                        </a:rPr>
                        <a:t>ΕΣΕΚ </a:t>
                      </a:r>
                    </a:p>
                    <a:p>
                      <a:pPr algn="r">
                        <a:buNone/>
                      </a:pPr>
                      <a:r>
                        <a:rPr lang="en-US" sz="1400" b="0" i="0" u="none" strike="noStrike" cap="none" baseline="0" dirty="0">
                          <a:solidFill>
                            <a:schemeClr val="tx1"/>
                          </a:solidFill>
                          <a:effectLst/>
                          <a:latin typeface="Tahoma"/>
                          <a:ea typeface="+mn-ea"/>
                          <a:cs typeface="Arial"/>
                          <a:sym typeface="Arial"/>
                        </a:rPr>
                        <a:t>(</a:t>
                      </a:r>
                      <a:r>
                        <a:rPr lang="el-GR" sz="1400" b="0" i="0" u="none" strike="noStrike" cap="none" baseline="0" dirty="0">
                          <a:solidFill>
                            <a:schemeClr val="tx1"/>
                          </a:solidFill>
                          <a:effectLst/>
                          <a:latin typeface="Tahoma"/>
                          <a:ea typeface="+mn-ea"/>
                          <a:cs typeface="Arial"/>
                          <a:sym typeface="Arial"/>
                        </a:rPr>
                        <a:t>για το </a:t>
                      </a:r>
                    </a:p>
                    <a:p>
                      <a:pPr algn="r">
                        <a:buNone/>
                      </a:pPr>
                      <a:r>
                        <a:rPr lang="el-GR" sz="1400" b="0" i="0" u="none" strike="noStrike" cap="none" baseline="0" dirty="0">
                          <a:solidFill>
                            <a:schemeClr val="tx1"/>
                          </a:solidFill>
                          <a:effectLst/>
                          <a:latin typeface="Tahoma"/>
                          <a:ea typeface="+mn-ea"/>
                          <a:cs typeface="Arial"/>
                          <a:sym typeface="Arial"/>
                        </a:rPr>
                        <a:t>2050)</a:t>
                      </a:r>
                    </a:p>
                  </a:txBody>
                  <a:tcPr marL="0" marR="0" marT="0" marB="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8EAE5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l-GR" sz="1400" b="1" i="0" u="none" strike="noStrike" cap="none" baseline="0" dirty="0">
                          <a:solidFill>
                            <a:schemeClr val="tx1"/>
                          </a:solidFill>
                          <a:effectLst/>
                          <a:latin typeface="Tahoma"/>
                          <a:ea typeface="+mn-ea"/>
                          <a:cs typeface="Arial"/>
                          <a:sym typeface="Arial"/>
                        </a:rPr>
                        <a:t>Χωρίς Περιβαλλοντικά </a:t>
                      </a:r>
                      <a:r>
                        <a:rPr lang="el-GR" sz="1400" b="0" i="0" u="none" strike="noStrike" cap="none" baseline="0" dirty="0">
                          <a:solidFill>
                            <a:schemeClr val="tx1"/>
                          </a:solidFill>
                          <a:effectLst/>
                          <a:latin typeface="Tahoma"/>
                          <a:ea typeface="+mn-ea"/>
                          <a:cs typeface="Arial"/>
                          <a:sym typeface="Arial"/>
                        </a:rPr>
                        <a:t>(μόνο με Βεβαίωση παραγωγού)</a:t>
                      </a:r>
                    </a:p>
                  </a:txBody>
                  <a:tcPr marL="0" marR="0" marT="0" marB="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8EA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7762427"/>
                  </a:ext>
                </a:extLst>
              </a:tr>
              <a:tr h="288234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9pPr>
                    </a:lstStyle>
                    <a:p>
                      <a:pPr algn="ctr">
                        <a:buNone/>
                      </a:pPr>
                      <a:r>
                        <a:rPr lang="el-GR" sz="1400" b="1" i="0" u="none" strike="noStrike" cap="none" dirty="0">
                          <a:solidFill>
                            <a:srgbClr val="1F497D"/>
                          </a:solidFill>
                          <a:latin typeface="Tahoma"/>
                          <a:ea typeface="Tahoma"/>
                          <a:cs typeface="Tahoma"/>
                          <a:sym typeface="Arial"/>
                        </a:rPr>
                        <a:t>Α/Π</a:t>
                      </a:r>
                    </a:p>
                  </a:txBody>
                  <a:tcPr marL="0" marR="0" marT="0" marB="0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cap="none" dirty="0">
                          <a:solidFill>
                            <a:srgbClr val="1F497D"/>
                          </a:solidFill>
                          <a:latin typeface="Tahoma"/>
                          <a:ea typeface="Tahoma"/>
                          <a:cs typeface="Tahoma"/>
                          <a:sym typeface="Arial"/>
                        </a:rPr>
                        <a:t>5,9</a:t>
                      </a:r>
                    </a:p>
                  </a:txBody>
                  <a:tcPr marL="9525" marR="9525" marT="9525" marB="0" anchor="b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cap="none" dirty="0">
                          <a:solidFill>
                            <a:srgbClr val="1F497D"/>
                          </a:solidFill>
                          <a:latin typeface="Tahoma"/>
                          <a:ea typeface="Tahoma"/>
                          <a:cs typeface="Tahoma"/>
                          <a:sym typeface="Arial"/>
                        </a:rPr>
                        <a:t>3,0</a:t>
                      </a:r>
                    </a:p>
                  </a:txBody>
                  <a:tcPr marL="9525" marR="9525" marT="9525" marB="0" anchor="b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cap="none" dirty="0">
                          <a:solidFill>
                            <a:srgbClr val="1F497D"/>
                          </a:solidFill>
                          <a:latin typeface="Tahoma"/>
                          <a:ea typeface="Tahoma"/>
                          <a:cs typeface="Tahoma"/>
                          <a:sym typeface="Arial"/>
                        </a:rPr>
                        <a:t>6,6</a:t>
                      </a:r>
                    </a:p>
                  </a:txBody>
                  <a:tcPr marL="9525" marR="9525" marT="9525" marB="0" anchor="b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685800" rtl="0" eaLnBrk="1" fontAlgn="b" latinLnBrk="0" hangingPunct="1"/>
                      <a:r>
                        <a:rPr lang="en-US" sz="1400" b="0" i="0" u="none" strike="noStrike" cap="none" dirty="0">
                          <a:solidFill>
                            <a:srgbClr val="1F497D"/>
                          </a:solidFill>
                          <a:latin typeface="Tahoma"/>
                          <a:ea typeface="Tahoma"/>
                          <a:cs typeface="Tahoma"/>
                          <a:sym typeface="Arial"/>
                        </a:rPr>
                        <a:t>15,5</a:t>
                      </a:r>
                    </a:p>
                  </a:txBody>
                  <a:tcPr marL="9525" marR="9525" marT="9525" marB="0" anchor="b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685800">
                        <a:buNone/>
                      </a:pPr>
                      <a:r>
                        <a:rPr lang="el-GR" sz="1400" b="1" u="none" strike="noStrike" kern="1200" dirty="0">
                          <a:solidFill>
                            <a:srgbClr val="FF0000"/>
                          </a:solidFill>
                          <a:effectLst/>
                          <a:latin typeface="Tahoma"/>
                          <a:cs typeface="Arial"/>
                        </a:rPr>
                        <a:t>8,9</a:t>
                      </a:r>
                    </a:p>
                  </a:txBody>
                  <a:tcPr marL="9524" marR="9524" marT="9524" marB="0" anchor="b">
                    <a:lnL w="0">
                      <a:noFill/>
                    </a:lnL>
                    <a:lnR w="0">
                      <a:noFill/>
                    </a:lnR>
                    <a:lnT w="12700">
                      <a:solidFill>
                        <a:schemeClr val="tx1"/>
                      </a:solidFill>
                    </a:lnT>
                    <a:lnB w="0">
                      <a:noFill/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685800" rtl="0" eaLnBrk="1" fontAlgn="b" latinLnBrk="0" hangingPunct="1"/>
                      <a:r>
                        <a:rPr lang="el-GR" sz="1400" b="1" u="none" strike="noStrike" kern="1200" dirty="0">
                          <a:solidFill>
                            <a:srgbClr val="FF0000"/>
                          </a:solidFill>
                          <a:effectLst/>
                          <a:latin typeface="Tahoma"/>
                          <a:cs typeface="Arial"/>
                        </a:rPr>
                        <a:t>13,0</a:t>
                      </a:r>
                      <a:endParaRPr lang="en-US" sz="1400" b="1" u="none" strike="noStrike" kern="1200" dirty="0">
                        <a:solidFill>
                          <a:srgbClr val="FF0000"/>
                        </a:solidFill>
                        <a:effectLst/>
                        <a:latin typeface="Tahoma"/>
                        <a:cs typeface="Arial"/>
                      </a:endParaRPr>
                    </a:p>
                  </a:txBody>
                  <a:tcPr marL="9525" marR="9525" marT="9525" marB="0" anchor="b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algn="r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sz="1400" b="1" i="0" u="none" strike="noStrike" kern="1200" cap="none" dirty="0">
                          <a:solidFill>
                            <a:srgbClr val="1F497D"/>
                          </a:solidFill>
                          <a:latin typeface="Tahoma"/>
                          <a:ea typeface="Tahoma"/>
                          <a:cs typeface="Tahoma"/>
                          <a:sym typeface="Arial"/>
                        </a:rPr>
                        <a:t>14,7</a:t>
                      </a:r>
                    </a:p>
                  </a:txBody>
                  <a:tcPr marL="9525" marR="9525" marT="9525" marB="0" anchor="b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3249084"/>
                  </a:ext>
                </a:extLst>
              </a:tr>
              <a:tr h="288234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9pPr>
                    </a:lstStyle>
                    <a:p>
                      <a:pPr lvl="0" algn="ctr">
                        <a:buNone/>
                      </a:pPr>
                      <a:r>
                        <a:rPr lang="el-GR" sz="1400" b="1" i="0" u="none" strike="noStrike" cap="none" dirty="0">
                          <a:solidFill>
                            <a:srgbClr val="1F497D"/>
                          </a:solidFill>
                          <a:latin typeface="Tahoma"/>
                          <a:ea typeface="Tahoma"/>
                          <a:cs typeface="Tahoma"/>
                          <a:sym typeface="Arial"/>
                        </a:rPr>
                        <a:t>Φ/Β</a:t>
                      </a:r>
                    </a:p>
                  </a:txBody>
                  <a:tcPr marL="0" marR="0" marT="0" marB="0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400" b="0" i="0" u="none" strike="noStrike" cap="none" dirty="0">
                          <a:solidFill>
                            <a:srgbClr val="1F497D"/>
                          </a:solidFill>
                          <a:latin typeface="Tahoma"/>
                          <a:ea typeface="Tahoma"/>
                          <a:cs typeface="Tahoma"/>
                          <a:sym typeface="Arial"/>
                        </a:rPr>
                        <a:t>1</a:t>
                      </a:r>
                      <a:r>
                        <a:rPr lang="en-US" sz="1400" b="0" i="0" u="none" strike="noStrike" cap="none" dirty="0">
                          <a:solidFill>
                            <a:srgbClr val="1F497D"/>
                          </a:solidFill>
                          <a:latin typeface="Tahoma"/>
                          <a:ea typeface="Tahoma"/>
                          <a:cs typeface="Tahoma"/>
                          <a:sym typeface="Arial"/>
                        </a:rPr>
                        <a:t>1,2</a:t>
                      </a:r>
                    </a:p>
                  </a:txBody>
                  <a:tcPr marL="9525" marR="9525" marT="9525" marB="0" anchor="b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400" b="0" i="0" u="none" strike="noStrike" cap="none" dirty="0">
                          <a:solidFill>
                            <a:srgbClr val="1F497D"/>
                          </a:solidFill>
                          <a:latin typeface="Tahoma"/>
                          <a:ea typeface="Tahoma"/>
                          <a:cs typeface="Tahoma"/>
                          <a:sym typeface="Arial"/>
                        </a:rPr>
                        <a:t>1</a:t>
                      </a:r>
                      <a:r>
                        <a:rPr lang="en-US" sz="1400" b="0" i="0" u="none" strike="noStrike" cap="none" dirty="0">
                          <a:solidFill>
                            <a:srgbClr val="1F497D"/>
                          </a:solidFill>
                          <a:latin typeface="Tahoma"/>
                          <a:ea typeface="Tahoma"/>
                          <a:cs typeface="Tahoma"/>
                          <a:sym typeface="Arial"/>
                        </a:rPr>
                        <a:t>0.6</a:t>
                      </a:r>
                    </a:p>
                  </a:txBody>
                  <a:tcPr marL="9525" marR="9525" marT="9525" marB="0" anchor="b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cap="none" dirty="0">
                          <a:solidFill>
                            <a:srgbClr val="1F497D"/>
                          </a:solidFill>
                          <a:latin typeface="Tahoma"/>
                          <a:ea typeface="Tahoma"/>
                          <a:cs typeface="Tahoma"/>
                          <a:sym typeface="Arial"/>
                        </a:rPr>
                        <a:t>41,4</a:t>
                      </a:r>
                    </a:p>
                  </a:txBody>
                  <a:tcPr marL="9525" marR="9525" marT="9525" marB="0" anchor="b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400" b="0" i="0" u="none" strike="noStrike" cap="none" dirty="0">
                          <a:solidFill>
                            <a:srgbClr val="1F497D"/>
                          </a:solidFill>
                          <a:latin typeface="Tahoma"/>
                          <a:ea typeface="Tahoma"/>
                          <a:cs typeface="Tahoma"/>
                          <a:sym typeface="Arial"/>
                        </a:rPr>
                        <a:t>6</a:t>
                      </a:r>
                      <a:r>
                        <a:rPr lang="en-US" sz="1400" b="0" i="0" u="none" strike="noStrike" cap="none" dirty="0">
                          <a:solidFill>
                            <a:srgbClr val="1F497D"/>
                          </a:solidFill>
                          <a:latin typeface="Tahoma"/>
                          <a:ea typeface="Tahoma"/>
                          <a:cs typeface="Tahoma"/>
                          <a:sym typeface="Arial"/>
                        </a:rPr>
                        <a:t>3</a:t>
                      </a:r>
                      <a:r>
                        <a:rPr lang="el-GR" sz="1400" b="0" i="0" u="none" strike="noStrike" cap="none" dirty="0">
                          <a:solidFill>
                            <a:srgbClr val="1F497D"/>
                          </a:solidFill>
                          <a:latin typeface="Tahoma"/>
                          <a:ea typeface="Tahoma"/>
                          <a:cs typeface="Tahoma"/>
                          <a:sym typeface="Arial"/>
                        </a:rPr>
                        <a:t>,</a:t>
                      </a:r>
                      <a:r>
                        <a:rPr lang="en-US" sz="1400" b="0" i="0" u="none" strike="noStrike" cap="none" dirty="0">
                          <a:solidFill>
                            <a:srgbClr val="1F497D"/>
                          </a:solidFill>
                          <a:latin typeface="Tahoma"/>
                          <a:ea typeface="Tahoma"/>
                          <a:cs typeface="Tahoma"/>
                          <a:sym typeface="Arial"/>
                        </a:rPr>
                        <a:t>2</a:t>
                      </a:r>
                    </a:p>
                  </a:txBody>
                  <a:tcPr marL="9525" marR="9525" marT="9525" marB="0" anchor="b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r" defTabSz="6858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r>
                        <a:rPr lang="el-GR" sz="1400" b="1" u="none" strike="noStrike" kern="1200">
                          <a:solidFill>
                            <a:srgbClr val="FF0000"/>
                          </a:solidFill>
                          <a:effectLst/>
                          <a:latin typeface="Tahoma"/>
                          <a:cs typeface="Arial"/>
                        </a:rPr>
                        <a:t>13,5</a:t>
                      </a:r>
                    </a:p>
                  </a:txBody>
                  <a:tcPr marL="9524" marR="9524" marT="9524" marB="0" anchor="b"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400" b="1" u="none" strike="noStrike" kern="1200">
                          <a:solidFill>
                            <a:srgbClr val="FF0000"/>
                          </a:solidFill>
                          <a:effectLst/>
                          <a:latin typeface="Tahoma"/>
                          <a:cs typeface="Arial"/>
                        </a:rPr>
                        <a:t>35,0</a:t>
                      </a:r>
                      <a:endParaRPr lang="en-US" sz="1400" b="1" u="none" strike="noStrike" kern="1200">
                        <a:solidFill>
                          <a:srgbClr val="FF0000"/>
                        </a:solidFill>
                        <a:effectLst/>
                        <a:latin typeface="Tahoma"/>
                        <a:cs typeface="Arial"/>
                      </a:endParaRPr>
                    </a:p>
                  </a:txBody>
                  <a:tcPr marL="9525" marR="9525" marT="9525" marB="0" anchor="b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l-GR" sz="1400" b="1" i="0" u="none" strike="noStrike" kern="1200" cap="none" dirty="0">
                          <a:solidFill>
                            <a:srgbClr val="1F497D"/>
                          </a:solidFill>
                          <a:latin typeface="Tahoma"/>
                          <a:ea typeface="Tahoma"/>
                          <a:cs typeface="Tahoma"/>
                          <a:sym typeface="Arial"/>
                        </a:rPr>
                        <a:t>9,7</a:t>
                      </a:r>
                      <a:endParaRPr lang="en-US" sz="1400" b="1" i="0" u="none" strike="noStrike" kern="1200" cap="none" dirty="0">
                        <a:solidFill>
                          <a:srgbClr val="1F497D"/>
                        </a:solidFill>
                        <a:latin typeface="Tahoma"/>
                        <a:ea typeface="Tahoma"/>
                        <a:cs typeface="Tahoma"/>
                        <a:sym typeface="Arial"/>
                      </a:endParaRPr>
                    </a:p>
                  </a:txBody>
                  <a:tcPr marL="9525" marR="9525" marT="9525" marB="0" anchor="b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2961089"/>
                  </a:ext>
                </a:extLst>
              </a:tr>
              <a:tr h="288234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l-GR" sz="1400" b="1" i="0" u="none" strike="noStrike" cap="none" dirty="0">
                          <a:solidFill>
                            <a:srgbClr val="1F497D"/>
                          </a:solidFill>
                          <a:latin typeface="Tahoma"/>
                          <a:ea typeface="Tahoma"/>
                          <a:cs typeface="Tahoma"/>
                          <a:sym typeface="Arial"/>
                        </a:rPr>
                        <a:t>Σύνολο</a:t>
                      </a:r>
                    </a:p>
                  </a:txBody>
                  <a:tcPr marL="0" marR="0" marT="0" marB="0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400" b="0" i="0" u="none" strike="noStrike" cap="none" dirty="0">
                          <a:solidFill>
                            <a:srgbClr val="1F497D"/>
                          </a:solidFill>
                          <a:latin typeface="Tahoma"/>
                          <a:ea typeface="Tahoma"/>
                          <a:cs typeface="Tahoma"/>
                          <a:sym typeface="Arial"/>
                        </a:rPr>
                        <a:t>17,2</a:t>
                      </a:r>
                      <a:endParaRPr lang="en-US" sz="1400" b="0" i="0" u="none" strike="noStrike" cap="none" dirty="0">
                        <a:solidFill>
                          <a:srgbClr val="1F497D"/>
                        </a:solidFill>
                        <a:latin typeface="Tahoma"/>
                        <a:ea typeface="Tahoma"/>
                        <a:cs typeface="Tahoma"/>
                        <a:sym typeface="Arial"/>
                      </a:endParaRPr>
                    </a:p>
                  </a:txBody>
                  <a:tcPr marL="9525" marR="9525" marT="9525" marB="0" anchor="b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400" b="0" i="0" u="none" strike="noStrike" cap="none" dirty="0">
                          <a:solidFill>
                            <a:srgbClr val="1F497D"/>
                          </a:solidFill>
                          <a:latin typeface="Tahoma"/>
                          <a:ea typeface="Tahoma"/>
                          <a:cs typeface="Tahoma"/>
                          <a:sym typeface="Arial"/>
                        </a:rPr>
                        <a:t>13,5</a:t>
                      </a:r>
                      <a:endParaRPr lang="en-US" sz="1400" b="0" i="0" u="none" strike="noStrike" cap="none" dirty="0">
                        <a:solidFill>
                          <a:srgbClr val="1F497D"/>
                        </a:solidFill>
                        <a:latin typeface="Tahoma"/>
                        <a:ea typeface="Tahoma"/>
                        <a:cs typeface="Tahoma"/>
                        <a:sym typeface="Arial"/>
                      </a:endParaRPr>
                    </a:p>
                  </a:txBody>
                  <a:tcPr marL="9525" marR="9525" marT="9525" marB="0" anchor="b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400" b="0" i="0" u="none" strike="noStrike" cap="none" dirty="0">
                          <a:solidFill>
                            <a:srgbClr val="1F497D"/>
                          </a:solidFill>
                          <a:latin typeface="Tahoma"/>
                          <a:ea typeface="Tahoma"/>
                          <a:cs typeface="Tahoma"/>
                          <a:sym typeface="Arial"/>
                        </a:rPr>
                        <a:t>48,0</a:t>
                      </a:r>
                      <a:endParaRPr lang="en-US" sz="1400" b="0" i="0" u="none" strike="noStrike" cap="none" dirty="0">
                        <a:solidFill>
                          <a:srgbClr val="1F497D"/>
                        </a:solidFill>
                        <a:latin typeface="Tahoma"/>
                        <a:ea typeface="Tahoma"/>
                        <a:cs typeface="Tahoma"/>
                        <a:sym typeface="Arial"/>
                      </a:endParaRPr>
                    </a:p>
                  </a:txBody>
                  <a:tcPr marL="9525" marR="9525" marT="9525" marB="0" anchor="b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400" b="0" i="0" u="none" strike="noStrike" cap="none" dirty="0">
                          <a:solidFill>
                            <a:srgbClr val="1F497D"/>
                          </a:solidFill>
                          <a:latin typeface="Tahoma"/>
                          <a:ea typeface="Tahoma"/>
                          <a:cs typeface="Tahoma"/>
                          <a:sym typeface="Arial"/>
                        </a:rPr>
                        <a:t>78,7</a:t>
                      </a:r>
                      <a:endParaRPr lang="en-US" sz="1400" b="0" i="0" u="none" strike="noStrike" cap="none" dirty="0">
                        <a:solidFill>
                          <a:srgbClr val="1F497D"/>
                        </a:solidFill>
                        <a:latin typeface="Tahoma"/>
                        <a:ea typeface="Tahoma"/>
                        <a:cs typeface="Tahoma"/>
                        <a:sym typeface="Arial"/>
                      </a:endParaRPr>
                    </a:p>
                  </a:txBody>
                  <a:tcPr marL="9525" marR="9525" marT="9525" marB="0" anchor="b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r" defTabSz="6858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r>
                        <a:rPr lang="el-GR" sz="1400" b="1" u="none" strike="noStrike" kern="1200" dirty="0">
                          <a:solidFill>
                            <a:srgbClr val="FF0000"/>
                          </a:solidFill>
                          <a:effectLst/>
                          <a:latin typeface="Tahoma"/>
                          <a:cs typeface="Arial"/>
                        </a:rPr>
                        <a:t>22,4</a:t>
                      </a:r>
                    </a:p>
                  </a:txBody>
                  <a:tcPr marL="9524" marR="9524" marT="9524" marB="0" anchor="b"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400" b="1" u="none" strike="noStrike" kern="1200" dirty="0">
                          <a:solidFill>
                            <a:srgbClr val="FF0000"/>
                          </a:solidFill>
                          <a:effectLst/>
                          <a:latin typeface="Tahoma"/>
                          <a:cs typeface="Arial"/>
                        </a:rPr>
                        <a:t>48,0</a:t>
                      </a:r>
                      <a:endParaRPr lang="en-US" sz="1400" b="1" u="none" strike="noStrike" kern="1200" dirty="0">
                        <a:solidFill>
                          <a:srgbClr val="FF0000"/>
                        </a:solidFill>
                        <a:effectLst/>
                        <a:latin typeface="Tahoma"/>
                        <a:cs typeface="Arial"/>
                      </a:endParaRPr>
                    </a:p>
                  </a:txBody>
                  <a:tcPr marL="9525" marR="9525" marT="9525" marB="0" anchor="b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l-GR" sz="1400" b="1" i="0" u="none" strike="noStrike" kern="1200" cap="none" dirty="0">
                          <a:solidFill>
                            <a:srgbClr val="1F497D"/>
                          </a:solidFill>
                          <a:latin typeface="Tahoma"/>
                          <a:ea typeface="Tahoma"/>
                          <a:cs typeface="Tahoma"/>
                          <a:sym typeface="Arial"/>
                        </a:rPr>
                        <a:t>24,4</a:t>
                      </a:r>
                      <a:endParaRPr lang="en-US" sz="1400" b="1" i="0" u="none" strike="noStrike" kern="1200" cap="none" dirty="0">
                        <a:solidFill>
                          <a:srgbClr val="1F497D"/>
                        </a:solidFill>
                        <a:latin typeface="Tahoma"/>
                        <a:ea typeface="Tahoma"/>
                        <a:cs typeface="Tahoma"/>
                        <a:sym typeface="Arial"/>
                      </a:endParaRPr>
                    </a:p>
                  </a:txBody>
                  <a:tcPr marL="9525" marR="9525" marT="9525" marB="0" anchor="b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9740123"/>
                  </a:ext>
                </a:extLst>
              </a:tr>
            </a:tbl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9405C518-AF81-41A5-4C3A-2CDBFA90AA72}"/>
              </a:ext>
            </a:extLst>
          </p:cNvPr>
          <p:cNvSpPr/>
          <p:nvPr/>
        </p:nvSpPr>
        <p:spPr>
          <a:xfrm>
            <a:off x="9579343" y="1121617"/>
            <a:ext cx="2072330" cy="152636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69101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131790B-7756-7D84-4EF9-8CFDE9ADD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Τι καλύπτει το ΕΧΠ-ΑΠΕ;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BA2B672-A9E1-34D5-CA4D-0812F8DECF0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l-GR" sz="2400" dirty="0" err="1"/>
              <a:t>φωτοβολταϊκούς</a:t>
            </a:r>
            <a:r>
              <a:rPr lang="el-GR" sz="2400" dirty="0"/>
              <a:t> σταθμούς</a:t>
            </a:r>
          </a:p>
          <a:p>
            <a:r>
              <a:rPr lang="el-GR" sz="2400" dirty="0"/>
              <a:t>αιολικά πάρκα</a:t>
            </a:r>
          </a:p>
          <a:p>
            <a:r>
              <a:rPr lang="el-GR" sz="2400" dirty="0"/>
              <a:t>μικρά υδροηλεκτρικά έργα</a:t>
            </a:r>
          </a:p>
          <a:p>
            <a:r>
              <a:rPr lang="el-GR" sz="2400" dirty="0"/>
              <a:t>μονάδες βιομάζας, βιοαερίου, </a:t>
            </a:r>
            <a:r>
              <a:rPr lang="el-GR" sz="2400" dirty="0" err="1"/>
              <a:t>βιορρευστών</a:t>
            </a:r>
            <a:r>
              <a:rPr lang="el-GR" sz="2400" dirty="0"/>
              <a:t> και παραγωγής </a:t>
            </a:r>
            <a:r>
              <a:rPr lang="el-GR" sz="2400" dirty="0" err="1"/>
              <a:t>βιομεθανίου</a:t>
            </a:r>
            <a:endParaRPr lang="el-GR" sz="2400" dirty="0"/>
          </a:p>
          <a:p>
            <a:r>
              <a:rPr lang="el-GR" sz="2400" dirty="0"/>
              <a:t>γεωθερμικές εγκαταστάσεις</a:t>
            </a:r>
          </a:p>
          <a:p>
            <a:r>
              <a:rPr lang="el-GR" sz="2400" dirty="0"/>
              <a:t>συστήματα αποθήκευσης ενέργειας</a:t>
            </a:r>
          </a:p>
        </p:txBody>
      </p:sp>
    </p:spTree>
    <p:extLst>
      <p:ext uri="{BB962C8B-B14F-4D97-AF65-F5344CB8AC3E}">
        <p14:creationId xmlns:p14="http://schemas.microsoft.com/office/powerpoint/2010/main" val="24646266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25400</TotalTime>
  <Words>723</Words>
  <Application>Microsoft Office PowerPoint</Application>
  <PresentationFormat>Ευρεία οθόνη</PresentationFormat>
  <Paragraphs>124</Paragraphs>
  <Slides>12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12</vt:i4>
      </vt:variant>
    </vt:vector>
  </HeadingPairs>
  <TitlesOfParts>
    <vt:vector size="18" baseType="lpstr">
      <vt:lpstr>Arial</vt:lpstr>
      <vt:lpstr>Calibri</vt:lpstr>
      <vt:lpstr>Tahoma</vt:lpstr>
      <vt:lpstr>-webkit-standard</vt:lpstr>
      <vt:lpstr>Wingdings</vt:lpstr>
      <vt:lpstr>Office Theme</vt:lpstr>
      <vt:lpstr>Ειδικό Χωροταξικό Πλαίσιο  για τις Ανανεώσιμες Πηγές Ενέργειας:  Ηλεκτρική ενέργεια από ήλιο και άνεμο  με κανόνες,  σεβασμό στο περιβάλλον και  μέριμνα για τις τοπικές κοινωνίες  24 Αυγούστου 2026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Αφετηρία για το ΕΧΠ των ΑΠΕ</vt:lpstr>
      <vt:lpstr>Τι καλύπτει το ΕΧΠ-ΑΠΕ;</vt:lpstr>
      <vt:lpstr>Τι δεν καλύπτει το ΕΧΠ-ΑΠΕ; </vt:lpstr>
      <vt:lpstr>Περιοχές αποκλεισμού και κριτήρια για Φωτοβολταϊκά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Nikos Tsafos</dc:creator>
  <cp:lastModifiedBy>Χ Μπίκατζικ</cp:lastModifiedBy>
  <cp:revision>934</cp:revision>
  <dcterms:created xsi:type="dcterms:W3CDTF">2022-10-15T15:55:46Z</dcterms:created>
  <dcterms:modified xsi:type="dcterms:W3CDTF">2026-08-24T16:18:02Z</dcterms:modified>
</cp:coreProperties>
</file>