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sldIdLst>
    <p:sldId id="257" r:id="rId2"/>
    <p:sldId id="258" r:id="rId3"/>
    <p:sldId id="259" r:id="rId4"/>
    <p:sldId id="276" r:id="rId5"/>
    <p:sldId id="286" r:id="rId6"/>
    <p:sldId id="287" r:id="rId7"/>
    <p:sldId id="288" r:id="rId8"/>
    <p:sldId id="277" r:id="rId9"/>
    <p:sldId id="278" r:id="rId10"/>
    <p:sldId id="289" r:id="rId11"/>
    <p:sldId id="261" r:id="rId12"/>
    <p:sldId id="262" r:id="rId13"/>
    <p:sldId id="263" r:id="rId14"/>
    <p:sldId id="264" r:id="rId15"/>
    <p:sldId id="275" r:id="rId16"/>
    <p:sldId id="266" r:id="rId17"/>
    <p:sldId id="267" r:id="rId18"/>
    <p:sldId id="269" r:id="rId19"/>
    <p:sldId id="271" r:id="rId20"/>
    <p:sldId id="280" r:id="rId21"/>
    <p:sldId id="279" r:id="rId22"/>
    <p:sldId id="290" r:id="rId23"/>
    <p:sldId id="291" r:id="rId24"/>
    <p:sldId id="292" r:id="rId25"/>
    <p:sldId id="283" r:id="rId26"/>
    <p:sldId id="273" r:id="rId27"/>
  </p:sldIdLst>
  <p:sldSz cx="10160000" cy="571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FEFE"/>
    <a:srgbClr val="2F35D7"/>
    <a:srgbClr val="82FF00"/>
    <a:srgbClr val="7AC122"/>
    <a:srgbClr val="529437"/>
    <a:srgbClr val="1C6F37"/>
    <a:srgbClr val="584A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9A8D41-A856-4DB5-9244-50E0AEADE28D}" v="12" dt="2026-05-10T20:47:48.3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Μεσαίο στυλ 2 - Έμφαση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Μεσαίο στυλ 3 - 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Μεσαίο στυλ 4 - Έμφασ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Μεσαίο στυλ 4 - Έμφαση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Μεσαίο στυλ 4 - Έμφαση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E929F9F4-4A8F-4326-A1B4-22849713DDAB}" styleName="Σκούρο στυλ 1 - Έμφαση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1EBBBCC-DAD2-459C-BE2E-F6DE35CF9A28}" styleName="Σκούρο στυλ 2 - Έμφαση 3/Έμφαση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65" autoAdjust="0"/>
    <p:restoredTop sz="94695"/>
  </p:normalViewPr>
  <p:slideViewPr>
    <p:cSldViewPr snapToGrid="0">
      <p:cViewPr varScale="1">
        <p:scale>
          <a:sx n="89" d="100"/>
          <a:sy n="89" d="100"/>
        </p:scale>
        <p:origin x="7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pageorgiou Sotiris" userId="0618b51b-81a0-40d8-a1fd-f818083e26ad" providerId="ADAL" clId="{6813DE51-6EC2-43D9-AB55-AD37DCEF3685}"/>
    <pc:docChg chg="undo custSel addSld delSld modSld">
      <pc:chgData name="Papageorgiou Sotiris" userId="0618b51b-81a0-40d8-a1fd-f818083e26ad" providerId="ADAL" clId="{6813DE51-6EC2-43D9-AB55-AD37DCEF3685}" dt="2026-05-11T07:34:11.354" v="70" actId="47"/>
      <pc:docMkLst>
        <pc:docMk/>
      </pc:docMkLst>
      <pc:sldChg chg="addSp delSp modSp mod">
        <pc:chgData name="Papageorgiou Sotiris" userId="0618b51b-81a0-40d8-a1fd-f818083e26ad" providerId="ADAL" clId="{6813DE51-6EC2-43D9-AB55-AD37DCEF3685}" dt="2026-05-10T20:37:22.905" v="23" actId="478"/>
        <pc:sldMkLst>
          <pc:docMk/>
          <pc:sldMk cId="327292790" sldId="258"/>
        </pc:sldMkLst>
        <pc:spChg chg="mod">
          <ac:chgData name="Papageorgiou Sotiris" userId="0618b51b-81a0-40d8-a1fd-f818083e26ad" providerId="ADAL" clId="{6813DE51-6EC2-43D9-AB55-AD37DCEF3685}" dt="2026-05-10T20:37:18.596" v="20" actId="20577"/>
          <ac:spMkLst>
            <pc:docMk/>
            <pc:sldMk cId="327292790" sldId="258"/>
            <ac:spMk id="2" creationId="{921A04E8-5049-B47D-157B-E2F61FB97787}"/>
          </ac:spMkLst>
        </pc:spChg>
        <pc:spChg chg="mod">
          <ac:chgData name="Papageorgiou Sotiris" userId="0618b51b-81a0-40d8-a1fd-f818083e26ad" providerId="ADAL" clId="{6813DE51-6EC2-43D9-AB55-AD37DCEF3685}" dt="2026-05-10T20:36:47.659" v="4" actId="27636"/>
          <ac:spMkLst>
            <pc:docMk/>
            <pc:sldMk cId="327292790" sldId="258"/>
            <ac:spMk id="13" creationId="{C458335B-13C1-5409-9BB9-AA0F6434E8D8}"/>
          </ac:spMkLst>
        </pc:spChg>
        <pc:picChg chg="add del mod">
          <ac:chgData name="Papageorgiou Sotiris" userId="0618b51b-81a0-40d8-a1fd-f818083e26ad" providerId="ADAL" clId="{6813DE51-6EC2-43D9-AB55-AD37DCEF3685}" dt="2026-05-10T20:37:21.177" v="21" actId="478"/>
          <ac:picMkLst>
            <pc:docMk/>
            <pc:sldMk cId="327292790" sldId="258"/>
            <ac:picMk id="3" creationId="{5D649122-48C5-6DA6-874A-7AE3D8EC54AA}"/>
          </ac:picMkLst>
        </pc:picChg>
        <pc:picChg chg="add del mod">
          <ac:chgData name="Papageorgiou Sotiris" userId="0618b51b-81a0-40d8-a1fd-f818083e26ad" providerId="ADAL" clId="{6813DE51-6EC2-43D9-AB55-AD37DCEF3685}" dt="2026-05-10T20:37:22.453" v="22" actId="478"/>
          <ac:picMkLst>
            <pc:docMk/>
            <pc:sldMk cId="327292790" sldId="258"/>
            <ac:picMk id="5" creationId="{AD90B8B7-89C9-0AA2-D968-C306E958074C}"/>
          </ac:picMkLst>
        </pc:picChg>
        <pc:picChg chg="add del mod">
          <ac:chgData name="Papageorgiou Sotiris" userId="0618b51b-81a0-40d8-a1fd-f818083e26ad" providerId="ADAL" clId="{6813DE51-6EC2-43D9-AB55-AD37DCEF3685}" dt="2026-05-10T20:37:22.905" v="23" actId="478"/>
          <ac:picMkLst>
            <pc:docMk/>
            <pc:sldMk cId="327292790" sldId="258"/>
            <ac:picMk id="6" creationId="{1C7567E2-DE11-B8A3-3BCF-FA032DE32EE9}"/>
          </ac:picMkLst>
        </pc:picChg>
      </pc:sldChg>
      <pc:sldChg chg="del">
        <pc:chgData name="Papageorgiou Sotiris" userId="0618b51b-81a0-40d8-a1fd-f818083e26ad" providerId="ADAL" clId="{6813DE51-6EC2-43D9-AB55-AD37DCEF3685}" dt="2026-05-10T20:41:15.101" v="25" actId="47"/>
        <pc:sldMkLst>
          <pc:docMk/>
          <pc:sldMk cId="3529200483" sldId="260"/>
        </pc:sldMkLst>
      </pc:sldChg>
      <pc:sldChg chg="modSp mod">
        <pc:chgData name="Papageorgiou Sotiris" userId="0618b51b-81a0-40d8-a1fd-f818083e26ad" providerId="ADAL" clId="{6813DE51-6EC2-43D9-AB55-AD37DCEF3685}" dt="2026-05-10T20:43:10.130" v="38" actId="12788"/>
        <pc:sldMkLst>
          <pc:docMk/>
          <pc:sldMk cId="1644465065" sldId="261"/>
        </pc:sldMkLst>
        <pc:spChg chg="mod">
          <ac:chgData name="Papageorgiou Sotiris" userId="0618b51b-81a0-40d8-a1fd-f818083e26ad" providerId="ADAL" clId="{6813DE51-6EC2-43D9-AB55-AD37DCEF3685}" dt="2026-05-10T20:42:14.550" v="30" actId="14100"/>
          <ac:spMkLst>
            <pc:docMk/>
            <pc:sldMk cId="1644465065" sldId="261"/>
            <ac:spMk id="6" creationId="{02E40EA4-FDEB-A95D-B7E1-79086FF7C3F7}"/>
          </ac:spMkLst>
        </pc:spChg>
        <pc:spChg chg="mod">
          <ac:chgData name="Papageorgiou Sotiris" userId="0618b51b-81a0-40d8-a1fd-f818083e26ad" providerId="ADAL" clId="{6813DE51-6EC2-43D9-AB55-AD37DCEF3685}" dt="2026-05-10T20:43:10.130" v="38" actId="12788"/>
          <ac:spMkLst>
            <pc:docMk/>
            <pc:sldMk cId="1644465065" sldId="261"/>
            <ac:spMk id="13" creationId="{C9734156-35DE-7667-2832-AAD633DFE185}"/>
          </ac:spMkLst>
        </pc:spChg>
        <pc:cxnChg chg="mod">
          <ac:chgData name="Papageorgiou Sotiris" userId="0618b51b-81a0-40d8-a1fd-f818083e26ad" providerId="ADAL" clId="{6813DE51-6EC2-43D9-AB55-AD37DCEF3685}" dt="2026-05-10T20:42:14.550" v="30" actId="14100"/>
          <ac:cxnSpMkLst>
            <pc:docMk/>
            <pc:sldMk cId="1644465065" sldId="261"/>
            <ac:cxnSpMk id="12" creationId="{283E1D45-10CA-70C0-69D0-DF90CA3F6040}"/>
          </ac:cxnSpMkLst>
        </pc:cxnChg>
      </pc:sldChg>
      <pc:sldChg chg="modSp mod">
        <pc:chgData name="Papageorgiou Sotiris" userId="0618b51b-81a0-40d8-a1fd-f818083e26ad" providerId="ADAL" clId="{6813DE51-6EC2-43D9-AB55-AD37DCEF3685}" dt="2026-05-08T13:48:30.967" v="1" actId="1440"/>
        <pc:sldMkLst>
          <pc:docMk/>
          <pc:sldMk cId="1852034977" sldId="263"/>
        </pc:sldMkLst>
        <pc:picChg chg="mod">
          <ac:chgData name="Papageorgiou Sotiris" userId="0618b51b-81a0-40d8-a1fd-f818083e26ad" providerId="ADAL" clId="{6813DE51-6EC2-43D9-AB55-AD37DCEF3685}" dt="2026-05-08T13:48:30.967" v="1" actId="1440"/>
          <ac:picMkLst>
            <pc:docMk/>
            <pc:sldMk cId="1852034977" sldId="263"/>
            <ac:picMk id="3" creationId="{FF6CEE81-CBFA-0FBA-CE07-5E2646CFE26E}"/>
          </ac:picMkLst>
        </pc:picChg>
      </pc:sldChg>
      <pc:sldChg chg="modSp mod">
        <pc:chgData name="Papageorgiou Sotiris" userId="0618b51b-81a0-40d8-a1fd-f818083e26ad" providerId="ADAL" clId="{6813DE51-6EC2-43D9-AB55-AD37DCEF3685}" dt="2026-05-10T20:44:03.496" v="48" actId="207"/>
        <pc:sldMkLst>
          <pc:docMk/>
          <pc:sldMk cId="1355948417" sldId="264"/>
        </pc:sldMkLst>
        <pc:spChg chg="mod">
          <ac:chgData name="Papageorgiou Sotiris" userId="0618b51b-81a0-40d8-a1fd-f818083e26ad" providerId="ADAL" clId="{6813DE51-6EC2-43D9-AB55-AD37DCEF3685}" dt="2026-05-10T20:42:55.268" v="36" actId="1076"/>
          <ac:spMkLst>
            <pc:docMk/>
            <pc:sldMk cId="1355948417" sldId="264"/>
            <ac:spMk id="13" creationId="{EC52F9D8-9226-1814-5D11-E50D12BBD837}"/>
          </ac:spMkLst>
        </pc:spChg>
        <pc:graphicFrameChg chg="mod modGraphic">
          <ac:chgData name="Papageorgiou Sotiris" userId="0618b51b-81a0-40d8-a1fd-f818083e26ad" providerId="ADAL" clId="{6813DE51-6EC2-43D9-AB55-AD37DCEF3685}" dt="2026-05-10T20:44:03.496" v="48" actId="207"/>
          <ac:graphicFrameMkLst>
            <pc:docMk/>
            <pc:sldMk cId="1355948417" sldId="264"/>
            <ac:graphicFrameMk id="7" creationId="{146ADD52-8D02-53EE-12F4-B93D9C82E870}"/>
          </ac:graphicFrameMkLst>
        </pc:graphicFrameChg>
        <pc:picChg chg="mod">
          <ac:chgData name="Papageorgiou Sotiris" userId="0618b51b-81a0-40d8-a1fd-f818083e26ad" providerId="ADAL" clId="{6813DE51-6EC2-43D9-AB55-AD37DCEF3685}" dt="2026-05-10T20:43:16.635" v="39" actId="1076"/>
          <ac:picMkLst>
            <pc:docMk/>
            <pc:sldMk cId="1355948417" sldId="264"/>
            <ac:picMk id="4" creationId="{5D28686F-40B6-EE73-4940-51C0BE169D92}"/>
          </ac:picMkLst>
        </pc:picChg>
      </pc:sldChg>
      <pc:sldChg chg="modSp mod">
        <pc:chgData name="Papageorgiou Sotiris" userId="0618b51b-81a0-40d8-a1fd-f818083e26ad" providerId="ADAL" clId="{6813DE51-6EC2-43D9-AB55-AD37DCEF3685}" dt="2026-05-10T20:44:17.391" v="53" actId="1036"/>
        <pc:sldMkLst>
          <pc:docMk/>
          <pc:sldMk cId="3430852027" sldId="266"/>
        </pc:sldMkLst>
        <pc:picChg chg="mod">
          <ac:chgData name="Papageorgiou Sotiris" userId="0618b51b-81a0-40d8-a1fd-f818083e26ad" providerId="ADAL" clId="{6813DE51-6EC2-43D9-AB55-AD37DCEF3685}" dt="2026-05-10T20:44:17.391" v="53" actId="1036"/>
          <ac:picMkLst>
            <pc:docMk/>
            <pc:sldMk cId="3430852027" sldId="266"/>
            <ac:picMk id="8" creationId="{1D680FAF-C601-FB11-92B3-A97F68C312F8}"/>
          </ac:picMkLst>
        </pc:picChg>
      </pc:sldChg>
      <pc:sldChg chg="modSp mod">
        <pc:chgData name="Papageorgiou Sotiris" userId="0618b51b-81a0-40d8-a1fd-f818083e26ad" providerId="ADAL" clId="{6813DE51-6EC2-43D9-AB55-AD37DCEF3685}" dt="2026-05-10T20:44:29.345" v="54" actId="1076"/>
        <pc:sldMkLst>
          <pc:docMk/>
          <pc:sldMk cId="1439360246" sldId="271"/>
        </pc:sldMkLst>
        <pc:picChg chg="mod">
          <ac:chgData name="Papageorgiou Sotiris" userId="0618b51b-81a0-40d8-a1fd-f818083e26ad" providerId="ADAL" clId="{6813DE51-6EC2-43D9-AB55-AD37DCEF3685}" dt="2026-05-10T20:44:29.345" v="54" actId="1076"/>
          <ac:picMkLst>
            <pc:docMk/>
            <pc:sldMk cId="1439360246" sldId="271"/>
            <ac:picMk id="4" creationId="{EFB579F3-F7FB-26E4-EAEC-0DA4ECA447C0}"/>
          </ac:picMkLst>
        </pc:picChg>
      </pc:sldChg>
      <pc:sldChg chg="del">
        <pc:chgData name="Papageorgiou Sotiris" userId="0618b51b-81a0-40d8-a1fd-f818083e26ad" providerId="ADAL" clId="{6813DE51-6EC2-43D9-AB55-AD37DCEF3685}" dt="2026-05-10T20:46:00.686" v="56" actId="47"/>
        <pc:sldMkLst>
          <pc:docMk/>
          <pc:sldMk cId="2773536377" sldId="272"/>
        </pc:sldMkLst>
      </pc:sldChg>
      <pc:sldChg chg="del">
        <pc:chgData name="Papageorgiou Sotiris" userId="0618b51b-81a0-40d8-a1fd-f818083e26ad" providerId="ADAL" clId="{6813DE51-6EC2-43D9-AB55-AD37DCEF3685}" dt="2026-05-11T07:34:11.354" v="70" actId="47"/>
        <pc:sldMkLst>
          <pc:docMk/>
          <pc:sldMk cId="1131732039" sldId="274"/>
        </pc:sldMkLst>
      </pc:sldChg>
      <pc:sldChg chg="modSp mod">
        <pc:chgData name="Papageorgiou Sotiris" userId="0618b51b-81a0-40d8-a1fd-f818083e26ad" providerId="ADAL" clId="{6813DE51-6EC2-43D9-AB55-AD37DCEF3685}" dt="2026-05-10T20:43:53.258" v="46" actId="207"/>
        <pc:sldMkLst>
          <pc:docMk/>
          <pc:sldMk cId="3023512171" sldId="275"/>
        </pc:sldMkLst>
        <pc:graphicFrameChg chg="mod modGraphic">
          <ac:chgData name="Papageorgiou Sotiris" userId="0618b51b-81a0-40d8-a1fd-f818083e26ad" providerId="ADAL" clId="{6813DE51-6EC2-43D9-AB55-AD37DCEF3685}" dt="2026-05-10T20:43:53.258" v="46" actId="207"/>
          <ac:graphicFrameMkLst>
            <pc:docMk/>
            <pc:sldMk cId="3023512171" sldId="275"/>
            <ac:graphicFrameMk id="2" creationId="{6156B6D6-A0F3-EAFF-A508-63F176AB7E72}"/>
          </ac:graphicFrameMkLst>
        </pc:graphicFrameChg>
        <pc:picChg chg="mod">
          <ac:chgData name="Papageorgiou Sotiris" userId="0618b51b-81a0-40d8-a1fd-f818083e26ad" providerId="ADAL" clId="{6813DE51-6EC2-43D9-AB55-AD37DCEF3685}" dt="2026-05-10T20:43:27.970" v="41" actId="1076"/>
          <ac:picMkLst>
            <pc:docMk/>
            <pc:sldMk cId="3023512171" sldId="275"/>
            <ac:picMk id="4" creationId="{703B917F-F30C-7A2B-8B6A-2294E3142574}"/>
          </ac:picMkLst>
        </pc:picChg>
      </pc:sldChg>
      <pc:sldChg chg="add">
        <pc:chgData name="Papageorgiou Sotiris" userId="0618b51b-81a0-40d8-a1fd-f818083e26ad" providerId="ADAL" clId="{6813DE51-6EC2-43D9-AB55-AD37DCEF3685}" dt="2026-05-10T20:41:08.773" v="24"/>
        <pc:sldMkLst>
          <pc:docMk/>
          <pc:sldMk cId="1397169643" sldId="276"/>
        </pc:sldMkLst>
      </pc:sldChg>
      <pc:sldChg chg="modSp add mod">
        <pc:chgData name="Papageorgiou Sotiris" userId="0618b51b-81a0-40d8-a1fd-f818083e26ad" providerId="ADAL" clId="{6813DE51-6EC2-43D9-AB55-AD37DCEF3685}" dt="2026-05-10T20:51:25.125" v="69" actId="1076"/>
        <pc:sldMkLst>
          <pc:docMk/>
          <pc:sldMk cId="1866488614" sldId="277"/>
        </pc:sldMkLst>
        <pc:spChg chg="mod">
          <ac:chgData name="Papageorgiou Sotiris" userId="0618b51b-81a0-40d8-a1fd-f818083e26ad" providerId="ADAL" clId="{6813DE51-6EC2-43D9-AB55-AD37DCEF3685}" dt="2026-05-10T20:51:18.172" v="68" actId="14100"/>
          <ac:spMkLst>
            <pc:docMk/>
            <pc:sldMk cId="1866488614" sldId="277"/>
            <ac:spMk id="7" creationId="{07B4C438-BC2B-C126-B7B4-C420FEEE6FCD}"/>
          </ac:spMkLst>
        </pc:spChg>
        <pc:picChg chg="mod">
          <ac:chgData name="Papageorgiou Sotiris" userId="0618b51b-81a0-40d8-a1fd-f818083e26ad" providerId="ADAL" clId="{6813DE51-6EC2-43D9-AB55-AD37DCEF3685}" dt="2026-05-10T20:51:25.125" v="69" actId="1076"/>
          <ac:picMkLst>
            <pc:docMk/>
            <pc:sldMk cId="1866488614" sldId="277"/>
            <ac:picMk id="12" creationId="{DD06F611-2773-4513-4A8B-04CE4566E7A1}"/>
          </ac:picMkLst>
        </pc:picChg>
      </pc:sldChg>
      <pc:sldChg chg="add">
        <pc:chgData name="Papageorgiou Sotiris" userId="0618b51b-81a0-40d8-a1fd-f818083e26ad" providerId="ADAL" clId="{6813DE51-6EC2-43D9-AB55-AD37DCEF3685}" dt="2026-05-10T20:41:08.773" v="24"/>
        <pc:sldMkLst>
          <pc:docMk/>
          <pc:sldMk cId="122716170" sldId="278"/>
        </pc:sldMkLst>
      </pc:sldChg>
      <pc:sldChg chg="add">
        <pc:chgData name="Papageorgiou Sotiris" userId="0618b51b-81a0-40d8-a1fd-f818083e26ad" providerId="ADAL" clId="{6813DE51-6EC2-43D9-AB55-AD37DCEF3685}" dt="2026-05-10T20:46:42.527" v="57"/>
        <pc:sldMkLst>
          <pc:docMk/>
          <pc:sldMk cId="2999088878" sldId="279"/>
        </pc:sldMkLst>
      </pc:sldChg>
      <pc:sldChg chg="add">
        <pc:chgData name="Papageorgiou Sotiris" userId="0618b51b-81a0-40d8-a1fd-f818083e26ad" providerId="ADAL" clId="{6813DE51-6EC2-43D9-AB55-AD37DCEF3685}" dt="2026-05-10T20:45:58.043" v="55"/>
        <pc:sldMkLst>
          <pc:docMk/>
          <pc:sldMk cId="3259037299" sldId="280"/>
        </pc:sldMkLst>
      </pc:sldChg>
      <pc:sldChg chg="add">
        <pc:chgData name="Papageorgiou Sotiris" userId="0618b51b-81a0-40d8-a1fd-f818083e26ad" providerId="ADAL" clId="{6813DE51-6EC2-43D9-AB55-AD37DCEF3685}" dt="2026-05-10T20:47:48.347" v="61"/>
        <pc:sldMkLst>
          <pc:docMk/>
          <pc:sldMk cId="199559046" sldId="283"/>
        </pc:sldMkLst>
      </pc:sldChg>
      <pc:sldChg chg="add">
        <pc:chgData name="Papageorgiou Sotiris" userId="0618b51b-81a0-40d8-a1fd-f818083e26ad" providerId="ADAL" clId="{6813DE51-6EC2-43D9-AB55-AD37DCEF3685}" dt="2026-05-10T20:41:08.773" v="24"/>
        <pc:sldMkLst>
          <pc:docMk/>
          <pc:sldMk cId="1297918974" sldId="286"/>
        </pc:sldMkLst>
      </pc:sldChg>
      <pc:sldChg chg="add">
        <pc:chgData name="Papageorgiou Sotiris" userId="0618b51b-81a0-40d8-a1fd-f818083e26ad" providerId="ADAL" clId="{6813DE51-6EC2-43D9-AB55-AD37DCEF3685}" dt="2026-05-10T20:41:08.773" v="24"/>
        <pc:sldMkLst>
          <pc:docMk/>
          <pc:sldMk cId="3150041623" sldId="287"/>
        </pc:sldMkLst>
      </pc:sldChg>
      <pc:sldChg chg="modSp add mod">
        <pc:chgData name="Papageorgiou Sotiris" userId="0618b51b-81a0-40d8-a1fd-f818083e26ad" providerId="ADAL" clId="{6813DE51-6EC2-43D9-AB55-AD37DCEF3685}" dt="2026-05-10T20:50:47.144" v="65" actId="14100"/>
        <pc:sldMkLst>
          <pc:docMk/>
          <pc:sldMk cId="3527844886" sldId="288"/>
        </pc:sldMkLst>
        <pc:spChg chg="mod">
          <ac:chgData name="Papageorgiou Sotiris" userId="0618b51b-81a0-40d8-a1fd-f818083e26ad" providerId="ADAL" clId="{6813DE51-6EC2-43D9-AB55-AD37DCEF3685}" dt="2026-05-10T20:50:47.144" v="65" actId="14100"/>
          <ac:spMkLst>
            <pc:docMk/>
            <pc:sldMk cId="3527844886" sldId="288"/>
            <ac:spMk id="3" creationId="{F95EF7B9-8599-A362-1F11-07847974FDB3}"/>
          </ac:spMkLst>
        </pc:spChg>
      </pc:sldChg>
      <pc:sldChg chg="add">
        <pc:chgData name="Papageorgiou Sotiris" userId="0618b51b-81a0-40d8-a1fd-f818083e26ad" providerId="ADAL" clId="{6813DE51-6EC2-43D9-AB55-AD37DCEF3685}" dt="2026-05-10T20:41:08.773" v="24"/>
        <pc:sldMkLst>
          <pc:docMk/>
          <pc:sldMk cId="1701771145" sldId="289"/>
        </pc:sldMkLst>
      </pc:sldChg>
      <pc:sldChg chg="add">
        <pc:chgData name="Papageorgiou Sotiris" userId="0618b51b-81a0-40d8-a1fd-f818083e26ad" providerId="ADAL" clId="{6813DE51-6EC2-43D9-AB55-AD37DCEF3685}" dt="2026-05-10T20:47:01.291" v="58"/>
        <pc:sldMkLst>
          <pc:docMk/>
          <pc:sldMk cId="3561622604" sldId="290"/>
        </pc:sldMkLst>
      </pc:sldChg>
      <pc:sldChg chg="add">
        <pc:chgData name="Papageorgiou Sotiris" userId="0618b51b-81a0-40d8-a1fd-f818083e26ad" providerId="ADAL" clId="{6813DE51-6EC2-43D9-AB55-AD37DCEF3685}" dt="2026-05-10T20:47:17.059" v="59"/>
        <pc:sldMkLst>
          <pc:docMk/>
          <pc:sldMk cId="3358710455" sldId="291"/>
        </pc:sldMkLst>
      </pc:sldChg>
      <pc:sldChg chg="add">
        <pc:chgData name="Papageorgiou Sotiris" userId="0618b51b-81a0-40d8-a1fd-f818083e26ad" providerId="ADAL" clId="{6813DE51-6EC2-43D9-AB55-AD37DCEF3685}" dt="2026-05-10T20:47:34.497" v="60"/>
        <pc:sldMkLst>
          <pc:docMk/>
          <pc:sldMk cId="4163637097" sldId="2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8A8F71-F767-456D-8E77-17DAFD3F2568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346CC-B3D6-4102-B77D-EC4B2301AE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93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46CC-B3D6-4102-B77D-EC4B2301AE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352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4BEA6A-74AE-2221-2779-A414F7FB3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ECA24DE-F835-3A48-FC6D-0BAE479B83C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282C03-1C28-45EA-C823-03D0B67D0D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27A2A6-D3E8-A449-43A0-6B56D11BCF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2346CC-B3D6-4102-B77D-EC4B2301AE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16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302"/>
            <a:ext cx="7620000" cy="1989667"/>
          </a:xfrm>
        </p:spPr>
        <p:txBody>
          <a:bodyPr anchor="b"/>
          <a:lstStyle>
            <a:lvl1pPr algn="ctr"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698"/>
            <a:ext cx="7620000" cy="1379802"/>
          </a:xfrm>
        </p:spPr>
        <p:txBody>
          <a:bodyPr/>
          <a:lstStyle>
            <a:lvl1pPr marL="0" indent="0" algn="ctr">
              <a:buNone/>
              <a:defRPr sz="2000"/>
            </a:lvl1pPr>
            <a:lvl2pPr marL="380985" indent="0" algn="ctr">
              <a:buNone/>
              <a:defRPr sz="1667"/>
            </a:lvl2pPr>
            <a:lvl3pPr marL="761970" indent="0" algn="ctr">
              <a:buNone/>
              <a:defRPr sz="1500"/>
            </a:lvl3pPr>
            <a:lvl4pPr marL="1142954" indent="0" algn="ctr">
              <a:buNone/>
              <a:defRPr sz="1333"/>
            </a:lvl4pPr>
            <a:lvl5pPr marL="1523939" indent="0" algn="ctr">
              <a:buNone/>
              <a:defRPr sz="1333"/>
            </a:lvl5pPr>
            <a:lvl6pPr marL="1904924" indent="0" algn="ctr">
              <a:buNone/>
              <a:defRPr sz="1333"/>
            </a:lvl6pPr>
            <a:lvl7pPr marL="2285909" indent="0" algn="ctr">
              <a:buNone/>
              <a:defRPr sz="1333"/>
            </a:lvl7pPr>
            <a:lvl8pPr marL="2666893" indent="0" algn="ctr">
              <a:buNone/>
              <a:defRPr sz="1333"/>
            </a:lvl8pPr>
            <a:lvl9pPr marL="3047878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608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51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0" y="304271"/>
            <a:ext cx="2190750" cy="48431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271"/>
            <a:ext cx="6445250" cy="484319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58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4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208" y="1424782"/>
            <a:ext cx="8763000" cy="2377281"/>
          </a:xfrm>
        </p:spPr>
        <p:txBody>
          <a:bodyPr anchor="b"/>
          <a:lstStyle>
            <a:lvl1pPr>
              <a:defRPr sz="5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208" y="3824553"/>
            <a:ext cx="8763000" cy="1250156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1pPr>
            <a:lvl2pPr marL="380985" indent="0">
              <a:buNone/>
              <a:defRPr sz="1667">
                <a:solidFill>
                  <a:schemeClr val="tx1">
                    <a:tint val="82000"/>
                  </a:schemeClr>
                </a:solidFill>
              </a:defRPr>
            </a:lvl2pPr>
            <a:lvl3pPr marL="76197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3pPr>
            <a:lvl4pPr marL="1142954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4pPr>
            <a:lvl5pPr marL="1523939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5pPr>
            <a:lvl6pPr marL="1904924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6pPr>
            <a:lvl7pPr marL="2285909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7pPr>
            <a:lvl8pPr marL="2666893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8pPr>
            <a:lvl9pPr marL="3047878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217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521354"/>
            <a:ext cx="43180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521354"/>
            <a:ext cx="4318000" cy="362611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64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3" y="304271"/>
            <a:ext cx="8763000" cy="11046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824" y="1400969"/>
            <a:ext cx="4298156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9824" y="2087563"/>
            <a:ext cx="4298156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0969"/>
            <a:ext cx="4319323" cy="68659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3"/>
            <a:ext cx="4319323" cy="307049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4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79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83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9323" y="822855"/>
            <a:ext cx="5143500" cy="406135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167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824" y="381000"/>
            <a:ext cx="3276864" cy="1333500"/>
          </a:xfrm>
        </p:spPr>
        <p:txBody>
          <a:bodyPr anchor="b"/>
          <a:lstStyle>
            <a:lvl1pPr>
              <a:defRPr sz="2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19323" y="822855"/>
            <a:ext cx="5143500" cy="4061354"/>
          </a:xfrm>
        </p:spPr>
        <p:txBody>
          <a:bodyPr anchor="t"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9824" y="1714500"/>
            <a:ext cx="3276864" cy="3176323"/>
          </a:xfrm>
        </p:spPr>
        <p:txBody>
          <a:bodyPr/>
          <a:lstStyle>
            <a:lvl1pPr marL="0" indent="0">
              <a:buNone/>
              <a:defRPr sz="1333"/>
            </a:lvl1pPr>
            <a:lvl2pPr marL="380985" indent="0">
              <a:buNone/>
              <a:defRPr sz="1167"/>
            </a:lvl2pPr>
            <a:lvl3pPr marL="761970" indent="0">
              <a:buNone/>
              <a:defRPr sz="1000"/>
            </a:lvl3pPr>
            <a:lvl4pPr marL="1142954" indent="0">
              <a:buNone/>
              <a:defRPr sz="833"/>
            </a:lvl4pPr>
            <a:lvl5pPr marL="1523939" indent="0">
              <a:buNone/>
              <a:defRPr sz="833"/>
            </a:lvl5pPr>
            <a:lvl6pPr marL="1904924" indent="0">
              <a:buNone/>
              <a:defRPr sz="833"/>
            </a:lvl6pPr>
            <a:lvl7pPr marL="2285909" indent="0">
              <a:buNone/>
              <a:defRPr sz="833"/>
            </a:lvl7pPr>
            <a:lvl8pPr marL="2666893" indent="0">
              <a:buNone/>
              <a:defRPr sz="833"/>
            </a:lvl8pPr>
            <a:lvl9pPr marL="3047878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29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271"/>
            <a:ext cx="87630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1354"/>
            <a:ext cx="87630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07FFDA-452F-4B76-94DB-2932CF0C98EC}" type="datetimeFigureOut">
              <a:rPr lang="en-US" smtClean="0"/>
              <a:t>5/11/2026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6959"/>
            <a:ext cx="3429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6959"/>
            <a:ext cx="22860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9C6E20-94CC-4C65-85A6-9C9F202087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078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61970" rtl="0" eaLnBrk="1" latinLnBrk="0" hangingPunct="1">
        <a:lnSpc>
          <a:spcPct val="90000"/>
        </a:lnSpc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92" indent="-190492" algn="l" defTabSz="761970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3" kern="1200">
          <a:solidFill>
            <a:schemeClr val="tx1"/>
          </a:solidFill>
          <a:latin typeface="+mn-lt"/>
          <a:ea typeface="+mn-ea"/>
          <a:cs typeface="+mn-cs"/>
        </a:defRPr>
      </a:lvl1pPr>
      <a:lvl2pPr marL="57147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0F8F8C-3195-4CF4-C661-FC7E5B6BC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539A6F-F83F-693C-2918-9E7F6F775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59853FF-BB3B-4B0E-9329-DCBCF847ADCA}"/>
              </a:ext>
            </a:extLst>
          </p:cNvPr>
          <p:cNvSpPr txBox="1">
            <a:spLocks/>
          </p:cNvSpPr>
          <p:nvPr/>
        </p:nvSpPr>
        <p:spPr>
          <a:xfrm>
            <a:off x="321316" y="487395"/>
            <a:ext cx="4000518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ΧΩΡΟΤΑΞΙΑ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B55DFF9-59C5-1EEF-FC73-C873C47E2600}"/>
              </a:ext>
            </a:extLst>
          </p:cNvPr>
          <p:cNvSpPr txBox="1"/>
          <p:nvPr/>
        </p:nvSpPr>
        <p:spPr>
          <a:xfrm>
            <a:off x="511088" y="1989022"/>
            <a:ext cx="8814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ΟΡΙΖΕΙ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algn="ctr"/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algn="ctr"/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ΜΠΟΡΕΙ ΝΑ ΑΝΑΠΤΥΧΘΕΙ ΚΑΘΕ ΔΡΑΣΤΗΡΙΟΤΗΤΑ, ΜΕ ΚΑΝΟΝΕΣ, ΣΥΝΤΟΝΙΣΜΕΝΑ ΚΑΙ ΟΧΙ ΑΠΟΣΠΑΣΜΑΤΙΚΑ.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24E6C0-9B3A-CDE7-1C0B-087413535562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82FF00"/>
                </a:solidFill>
                <a:latin typeface="Gotham Light" pitchFamily="50" charset="0"/>
                <a:cs typeface="Gotham Light" pitchFamily="50" charset="0"/>
              </a:rPr>
              <a:t>ΣΧΕΔΙΑΖΟΝΤΑΣ ΤΗΝ ΑΝΑΠΤΥΞΗ ΜΕ ΚΑΝΟΝΕΣ</a:t>
            </a:r>
            <a:endParaRPr lang="en-US" dirty="0">
              <a:solidFill>
                <a:srgbClr val="82FF00"/>
              </a:solidFill>
              <a:latin typeface="Gotham Light" pitchFamily="50" charset="0"/>
              <a:cs typeface="Gotham Light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99712B-A97A-69CB-6444-8E8853DBDCB5}"/>
              </a:ext>
            </a:extLst>
          </p:cNvPr>
          <p:cNvSpPr txBox="1"/>
          <p:nvPr/>
        </p:nvSpPr>
        <p:spPr>
          <a:xfrm>
            <a:off x="1864364" y="1959186"/>
            <a:ext cx="610750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3800" dirty="0">
                <a:solidFill>
                  <a:srgbClr val="83FEFE"/>
                </a:solidFill>
                <a:latin typeface="Gotham Light" pitchFamily="50" charset="0"/>
                <a:cs typeface="Gotham Light" pitchFamily="50" charset="0"/>
              </a:rPr>
              <a:t>[     ]</a:t>
            </a:r>
            <a:endParaRPr lang="en-US" sz="13800" dirty="0">
              <a:solidFill>
                <a:srgbClr val="83FEFE"/>
              </a:solidFill>
              <a:latin typeface="Gotham Light" pitchFamily="50" charset="0"/>
              <a:cs typeface="Gotham Light" pitchFamily="50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E38A3B-E84E-6640-34A6-0AE40687F37A}"/>
              </a:ext>
            </a:extLst>
          </p:cNvPr>
          <p:cNvSpPr txBox="1"/>
          <p:nvPr/>
        </p:nvSpPr>
        <p:spPr>
          <a:xfrm>
            <a:off x="3516323" y="2520522"/>
            <a:ext cx="28035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ΠΟΥ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ΠΩΣ </a:t>
            </a:r>
          </a:p>
          <a:p>
            <a:pPr algn="ctr"/>
            <a:r>
              <a:rPr lang="el-GR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ΚΑΙ ΥΠΟ ΠΟΙΕΣ ΠΡΟΫΠΟΘΕΣΕΙΣ </a:t>
            </a:r>
            <a:endParaRPr lang="el-GR" sz="24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900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330963-82F9-FF7B-7CC9-D4AB534FE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C090F0-E6D2-7D53-CF81-F75951EAF9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47ECD47-945D-1582-3BA0-119A26FA575A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858977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ΣΤΡΑΤΗΓΙΚΟΙ ΣΤΟΧΟΙ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963E8-55EA-E2BA-4A16-28DF9B06686E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ΟΙ 5 ΑΞΟΝΕΣ ΤΟΥ ΜΕΛΛΟΝΤΟΣ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B54868-0BD5-D331-98BE-91C79270EA99}"/>
              </a:ext>
            </a:extLst>
          </p:cNvPr>
          <p:cNvSpPr txBox="1"/>
          <p:nvPr/>
        </p:nvSpPr>
        <p:spPr>
          <a:xfrm>
            <a:off x="319286" y="1747656"/>
            <a:ext cx="9920346" cy="4463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ΧΡΟΝΙΚΗ &amp; ΧΩΡΙΚΗ ΔΙΑΧΥΣΗ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ΥΠΟΣΤΗΡΙΞΗ ΘΕΜΑΤΙΚΩΝ ΜΟΡΦΩΝ ΤΟΥΡΙΣΜΟΥ ΠΑΡΑΛΛΗΛΑ ΜΕ ΤΟ ΜΟΝΤΕΛΟ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«ΗΛΙΟΣ ΚΑΙ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 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ΘΑΛΑΣΣΑ»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ΠΡΟΩΘΗΣΗ ΣΥΓΧΡΟΝΩΝ ΠΡΟΪΟΝΤΩΝ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ΑΝΑΠΤΥΞΗ ΕΙΔΙΚΩΝ ΤΟΥΡΙΣΤΙΚΩΝ ΥΠΟΔΟΜΩΝ ΥΨΗΛΗΣ ΠΟΙΟΤΗΤΑΣ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ΚΑΙ ΝΕΩΝ ΤΟΥΡΙΣΤΙΚΩΝ ΠΡΟΪΟΝΤΩΝ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ΜΕΙΩΣΗ ΑΝΙΣΟΤΗΤΩΝ</a:t>
            </a: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ΕΞΙΣΟΡΡΟΠΗΣΗ ΤΗΣ ΤΟΥΡΙΣΤΙΚΗΣ ΑΝΑΠΤΥΞΗΣ ΕΝΤΟΣ ΤΩΝ ΠΕΡΙΦΕΡΕΙΩΝ ΚΑΙ ΣΕ ΕΘΝΙΚΟ ΕΠΙΠΕΔΟ.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ΑΠΛΟΥΣΤΕΥΣΗ &amp; ΣΥΝΤΟΝΙΣΜΟΣ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ΑΠΛΟΥΣΤΕΥΣΗ ΤΩΝ ΔΙΑΔΙΚΑΣΙΩΝ ΧΩΡΟΘΕΤΗΣΗΣ ΚΑΙ ΣΥΝΤΟΝΙΣΜΟΣ ΟΛΩΝ ΤΩΝ ΒΑΘΜΙΔΩΝ ΣΧΕΔΙΑΣΜΟΥ</a:t>
            </a:r>
            <a:endParaRPr kumimoji="0" lang="el-GR" sz="11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lack" pitchFamily="50" charset="0"/>
              <a:ea typeface="+mn-ea"/>
              <a:cs typeface="Gotham Black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ΠΡΟΩΘΗΣΗ ΓΕΝΙΚΩΝ ΥΠΟΔΟΜΩΝ </a:t>
            </a:r>
            <a:r>
              <a:rPr kumimoji="0" lang="el-GR" sz="11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ΑΝΑΠΤΥΞΗ ΑΝΑΓΚΑΙΩΝ ΥΠΟΔΟΜΩΝ ΓΙΑ ΤΗΝ ΤΟΥΡΙΣΤΙΚΗ ΑΝΑΠΤΥΞΗ (ΜΕΤΑΦΟΡΕΣ, ΠΕΡΙΒΑΛΛΟΝΤΙΚΕΣ ΥΠΟΔΟΜΕΣ, ΨΗΦΙΑΚΑ ΔΙΚΤΥΑ)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2BE499-E5BF-EEA6-379B-0576F4F554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38" y="2418934"/>
            <a:ext cx="171447" cy="22502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41B6A8D-5867-61D3-4967-CA4C28DCEB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839" y="2938976"/>
            <a:ext cx="171447" cy="22502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94DE1B9-8BD2-E40C-21F5-52EB03E567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990" y="3426152"/>
            <a:ext cx="171447" cy="225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BCDA980-9F63-AC67-3C00-2C6BD7FFA6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6075" y="3698052"/>
            <a:ext cx="171447" cy="2250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90F0413-CDDC-5330-DF34-F813FCDC5E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15" y="4190914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71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DD4014-C092-000D-6628-5DACF4B7D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EEB68A2-0DE6-802F-6634-BC9CA2E158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9734156-35DE-7667-2832-AAD633DFE185}"/>
              </a:ext>
            </a:extLst>
          </p:cNvPr>
          <p:cNvSpPr txBox="1">
            <a:spLocks/>
          </p:cNvSpPr>
          <p:nvPr/>
        </p:nvSpPr>
        <p:spPr>
          <a:xfrm>
            <a:off x="974896" y="406533"/>
            <a:ext cx="8210209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ΚΑΤΗΓΟΡΙΟΠΟΙΗΣΗ</a:t>
            </a:r>
            <a:endParaRPr lang="el-GR" sz="33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E40EA4-FDEB-A95D-B7E1-79086FF7C3F7}"/>
              </a:ext>
            </a:extLst>
          </p:cNvPr>
          <p:cNvSpPr txBox="1">
            <a:spLocks/>
          </p:cNvSpPr>
          <p:nvPr/>
        </p:nvSpPr>
        <p:spPr>
          <a:xfrm>
            <a:off x="294928" y="1980140"/>
            <a:ext cx="3526149" cy="400110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el-GR" sz="1000" b="1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1. ΧΩΡΙΚΗ ΚΑΤΑΝΟΜΗ ΤΟΥΡΙΣΤΙΚΟΥ ΦΑΙΝΟΜΕΝΟΥ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92B9F6-4822-40A6-B3F3-2DD9B1C36DC2}"/>
              </a:ext>
            </a:extLst>
          </p:cNvPr>
          <p:cNvSpPr txBox="1"/>
          <p:nvPr/>
        </p:nvSpPr>
        <p:spPr>
          <a:xfrm>
            <a:off x="4476714" y="1980140"/>
            <a:ext cx="2596383" cy="400110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2. ΠΕΡΙΟΧΕΣ ΜΕ ΕΙΔΙΚΑ </a:t>
            </a:r>
          </a:p>
          <a:p>
            <a:pPr algn="ctr"/>
            <a:r>
              <a:rPr lang="el-GR" sz="1000" b="1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ΓΕΩΓΡΑΦΙΚΑ ΧΑΡΑΚΤΗΡΙΣΤΙΚΑ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356692-0985-EC3E-7ACA-C7C066C92034}"/>
              </a:ext>
            </a:extLst>
          </p:cNvPr>
          <p:cNvSpPr txBox="1"/>
          <p:nvPr/>
        </p:nvSpPr>
        <p:spPr>
          <a:xfrm>
            <a:off x="7554428" y="1980140"/>
            <a:ext cx="2245180" cy="400110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1000" b="1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3. ΚΑΤΗΓΟΡΙΕΣ ΧΩΡΟΥ </a:t>
            </a:r>
          </a:p>
          <a:p>
            <a:pPr algn="ctr"/>
            <a:r>
              <a:rPr lang="el-GR" sz="1000" b="1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ΜΕ ΕΙΔΙΚΟ ΚΑΘΕΣΤΩΣ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461E009-CF01-BE44-20FE-7C7E1DAC1EFE}"/>
              </a:ext>
            </a:extLst>
          </p:cNvPr>
          <p:cNvSpPr txBox="1"/>
          <p:nvPr/>
        </p:nvSpPr>
        <p:spPr>
          <a:xfrm>
            <a:off x="298851" y="2645775"/>
            <a:ext cx="3526149" cy="1272143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0" marR="0" indent="0" algn="just">
              <a:spcBef>
                <a:spcPts val="0"/>
              </a:spcBef>
              <a:spcAft>
                <a:spcPts val="800"/>
              </a:spcAft>
              <a:buNone/>
            </a:pPr>
            <a:r>
              <a:rPr lang="el-GR" sz="1000" kern="1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(Α) ΠΕΡΙΟΧΕΣ ΕΛΕΓΧΟΜΕΝΗΣ ΑΝΑΠΤΥΞΗΣ </a:t>
            </a:r>
          </a:p>
          <a:p>
            <a:pPr marL="0" marR="0" indent="0" algn="just">
              <a:spcBef>
                <a:spcPts val="0"/>
              </a:spcBef>
              <a:spcAft>
                <a:spcPts val="800"/>
              </a:spcAft>
              <a:buNone/>
            </a:pPr>
            <a:r>
              <a:rPr lang="el-GR" sz="1000" kern="1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(Β) ΑΝΑΠΤΥΓΜΕΝΕΣ ΠΕΡΙΟΧΕΣ</a:t>
            </a:r>
          </a:p>
          <a:p>
            <a:pPr marL="0" marR="0" indent="0" algn="just">
              <a:spcBef>
                <a:spcPts val="0"/>
              </a:spcBef>
              <a:spcAft>
                <a:spcPts val="800"/>
              </a:spcAft>
              <a:buNone/>
            </a:pPr>
            <a:r>
              <a:rPr lang="el-GR" sz="1000" kern="1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(Γ) ΑΝΑΠΤΥΣΣΟΜΕΝΕΣ ΠΕΡΙΟΧΕΣ</a:t>
            </a:r>
          </a:p>
          <a:p>
            <a:pPr marL="0" marR="0" indent="0" algn="just">
              <a:spcBef>
                <a:spcPts val="0"/>
              </a:spcBef>
              <a:spcAft>
                <a:spcPts val="800"/>
              </a:spcAft>
              <a:buNone/>
            </a:pPr>
            <a:r>
              <a:rPr lang="el-GR" sz="1000" kern="1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(Δ) ΠΕΡΙΟΧΕΣ ΠΡΩΙΜΗΣ  ΑΝΑΠΤΥΞΗΣ </a:t>
            </a:r>
          </a:p>
          <a:p>
            <a:pPr marL="0" indent="0" algn="just">
              <a:spcBef>
                <a:spcPts val="0"/>
              </a:spcBef>
              <a:spcAft>
                <a:spcPts val="800"/>
              </a:spcAft>
              <a:buNone/>
            </a:pPr>
            <a:r>
              <a:rPr lang="el-GR" sz="1000" kern="1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(E) ΠΕΡΙΟΧΕΣ ΕΝΙΣΧΥΣΗΣ ΕΙΔΙΚΗΣ ΑΝΑΠΤΥΞΗΣ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91B544-2640-42E6-FF1C-3C8D40A96B34}"/>
              </a:ext>
            </a:extLst>
          </p:cNvPr>
          <p:cNvSpPr txBox="1"/>
          <p:nvPr/>
        </p:nvSpPr>
        <p:spPr>
          <a:xfrm>
            <a:off x="7556739" y="2645775"/>
            <a:ext cx="2245180" cy="1631216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ΠΕΡΙΟΧΕΣ ΤΟΥ ΕΘΝΙΚΟΥ ΣΥΣΤΗΜΑΤΟΣ ΠΡΟΣΤΑΤΕΥΟΜΕΝΩΝ ΠΕΡΙΟΧΩΝ</a:t>
            </a:r>
          </a:p>
          <a:p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ΠΡΟΣΤΑΤΕΥΟΜΕΝΟΙ, ΜΙΚΡΟΙ ΚΑΙ ΕΓΚΑΤΑΛΕΛΕΙΜΜΕΝΟΙ ΟΙΚΙΣΜΟΙ</a:t>
            </a:r>
          </a:p>
          <a:p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ΑΡΧΑΙΟΛΟΓΙΚΟΙ ΧΩΡΟΙ, ΜΝΗΜΕΙΑ ΚΑΙ ΙΣΤΟΡΙΚΟΙ ΤΟΠΟΙ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283E1D45-10CA-70C0-69D0-DF90CA3F6040}"/>
              </a:ext>
            </a:extLst>
          </p:cNvPr>
          <p:cNvCxnSpPr>
            <a:cxnSpLocks/>
            <a:endCxn id="6" idx="0"/>
          </p:cNvCxnSpPr>
          <p:nvPr/>
        </p:nvCxnSpPr>
        <p:spPr>
          <a:xfrm rot="10800000" flipV="1">
            <a:off x="2058003" y="1312162"/>
            <a:ext cx="4037998" cy="667977"/>
          </a:xfrm>
          <a:prstGeom prst="bentConnector2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A7F0153-C59B-B27F-03DA-594A4092B6EA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5178014" y="1312184"/>
            <a:ext cx="3499004" cy="667956"/>
          </a:xfrm>
          <a:prstGeom prst="bentConnector2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CE339BB4-6D9E-E38B-5E0C-247615938690}"/>
              </a:ext>
            </a:extLst>
          </p:cNvPr>
          <p:cNvSpPr txBox="1"/>
          <p:nvPr/>
        </p:nvSpPr>
        <p:spPr>
          <a:xfrm>
            <a:off x="4476714" y="2645775"/>
            <a:ext cx="2596383" cy="707886"/>
          </a:xfrm>
          <a:prstGeom prst="rect">
            <a:avLst/>
          </a:prstGeom>
          <a:noFill/>
          <a:ln w="15875">
            <a:solidFill>
              <a:schemeClr val="bg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ΜΗΤΡΟΠΟΛΙΤΙΚΕΣ ΠΕΡΙΟΧΕΣ</a:t>
            </a:r>
          </a:p>
          <a:p>
            <a:pPr algn="ctr"/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ΝΗΣΙΑ  </a:t>
            </a:r>
          </a:p>
          <a:p>
            <a:pPr algn="ctr"/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ΠΑΡΑΚΤΙΑ ΖΩΝΗ</a:t>
            </a:r>
          </a:p>
          <a:p>
            <a:pPr algn="ctr"/>
            <a:r>
              <a:rPr lang="el-GR" sz="10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ΟΡΕΙΝΕΣ ΠΕΡΙΟΧΕΣ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68D031F-D623-7D16-CBD0-E2A3848A2FE7}"/>
              </a:ext>
            </a:extLst>
          </p:cNvPr>
          <p:cNvSpPr txBox="1"/>
          <p:nvPr/>
        </p:nvSpPr>
        <p:spPr>
          <a:xfrm>
            <a:off x="294928" y="4524533"/>
            <a:ext cx="9504680" cy="523220"/>
          </a:xfrm>
          <a:prstGeom prst="rect">
            <a:avLst/>
          </a:prstGeom>
          <a:solidFill>
            <a:schemeClr val="bg1"/>
          </a:solidFill>
          <a:ln w="15875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l-GR" sz="1400" dirty="0">
                <a:solidFill>
                  <a:srgbClr val="2F35D7"/>
                </a:solidFill>
                <a:latin typeface="Gotham Black" pitchFamily="50" charset="0"/>
                <a:cs typeface="Gotham Black" pitchFamily="50" charset="0"/>
              </a:rPr>
              <a:t>ΣΕ ΠΕΡΙΠΤΩΣΗ ΧΩΡΙΚΗΣ ΤΑΥΤΙΣΗΣ,</a:t>
            </a:r>
            <a:r>
              <a:rPr lang="en-US" sz="1400" dirty="0">
                <a:solidFill>
                  <a:srgbClr val="2F35D7"/>
                </a:solidFill>
                <a:latin typeface="Gotham Black" pitchFamily="50" charset="0"/>
                <a:cs typeface="Gotham Black" pitchFamily="50" charset="0"/>
              </a:rPr>
              <a:t> </a:t>
            </a:r>
            <a:r>
              <a:rPr lang="el-GR" sz="1400" dirty="0">
                <a:solidFill>
                  <a:srgbClr val="2F35D7"/>
                </a:solidFill>
                <a:latin typeface="Gotham Black" pitchFamily="50" charset="0"/>
                <a:cs typeface="Gotham Black" pitchFamily="50" charset="0"/>
              </a:rPr>
              <a:t>ΥΠΕΡΙΣΧΥΟΥΝ ΟΙ ΠΙΟ ΠΡΟΣΤΑΤΕΥΤΙΚΕΣ ΓΙΑ ΤΟ ΦΥΣΙΚΟ ΠΕΡΙΒΑΛΛΟΝ ΠΡΟΒΛΕΨΕΙΣ</a:t>
            </a:r>
          </a:p>
        </p:txBody>
      </p: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3E645E56-6FA9-6948-1802-9E7D59B33F89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5774906" y="1312169"/>
            <a:ext cx="0" cy="667971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2F9CCD-DC5C-99C7-6BB7-8576C95E3D23}"/>
              </a:ext>
            </a:extLst>
          </p:cNvPr>
          <p:cNvCxnSpPr>
            <a:endCxn id="10" idx="0"/>
          </p:cNvCxnSpPr>
          <p:nvPr/>
        </p:nvCxnSpPr>
        <p:spPr>
          <a:xfrm>
            <a:off x="2058003" y="2380250"/>
            <a:ext cx="3923" cy="26552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5633FD6-4817-2748-E250-EDD631ACB589}"/>
              </a:ext>
            </a:extLst>
          </p:cNvPr>
          <p:cNvCxnSpPr>
            <a:stCxn id="7" idx="2"/>
            <a:endCxn id="16" idx="0"/>
          </p:cNvCxnSpPr>
          <p:nvPr/>
        </p:nvCxnSpPr>
        <p:spPr>
          <a:xfrm>
            <a:off x="5774906" y="2380250"/>
            <a:ext cx="0" cy="26552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2DE9498D-0AF4-6E76-259C-03D4DB97FA4A}"/>
              </a:ext>
            </a:extLst>
          </p:cNvPr>
          <p:cNvCxnSpPr>
            <a:endCxn id="11" idx="0"/>
          </p:cNvCxnSpPr>
          <p:nvPr/>
        </p:nvCxnSpPr>
        <p:spPr>
          <a:xfrm>
            <a:off x="8677018" y="2380250"/>
            <a:ext cx="2311" cy="265525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4465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9696BA-DDAB-C0E9-53BF-B7C1B8CA54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BFDFEA4-9529-E2C3-8E0D-1ED8AA3FAC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A0DE414-913E-70D6-6C96-13FD48857986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39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Ι. ΧΩΡΙΚΗ ΚΑΤΑΝΟΜΗ ΤΟΥΡΙΣΜΟΥ 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82D0B7-7065-131E-BC58-B6F8C1C358D6}"/>
              </a:ext>
            </a:extLst>
          </p:cNvPr>
          <p:cNvSpPr txBox="1"/>
          <p:nvPr/>
        </p:nvSpPr>
        <p:spPr>
          <a:xfrm>
            <a:off x="321315" y="1733909"/>
            <a:ext cx="8814057" cy="280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ΠΡΟΣΔΙΟΡΙΖΟΝΤΑΙ ΚΑΤΕΥΘΥΝΣΕΙΣ/ΠΡΟΤΑΣΕΙΣ ΚΑΙ ΡΥΘΜΙΣΕΙΣ ΧΩΡΙΚΗΣ ΟΡΓΑΝΩΣΗΣ ΓΙΑ ΤΟΝ ΤΟΥΡΙΣΜΟ, ΑΝΑΛΟΓΑ ΜΕ ΤΗΝ ΚΑΤΗΓΟΡΙΟΠΟΙΗΣΗ ΤΟΥ ΕΘΝΙΚΟΥ ΧΩΡΟΥ: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ΩΣ ΠΡΟΣ ΤΗ ΧΩΡΙΚΗ ΔΙΑΡΘΡΩΣΗ ΤΩΝ 1035 ΔΕ ΤΟΥ ΤΟΥΡΙΣΤΙΚΟΥ ΦΑΙΝΟΜΕΝΟΥ ΣΕ 5 ΚΑΤΗΓΟΡΙΕΣ: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(Α) ΠΕΡΙΟΧΕΣ ΕΛΕΓΧΟΜΕΝΗΣ ΑΝΑΠΤΥΞΗΣ </a:t>
            </a: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(Β) ΑΝΑΠΤΥΓΜΕΝΕΣ ΠΕΡΙΟΧΕΣ</a:t>
            </a: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(Γ) ΑΝΑΠΤΥΣΣΟΜΕΝΕΣ ΠΕΡΙΟΧΕΣ</a:t>
            </a: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(Δ) ΠΕΡΙΟΧΕΣ ΠΡΩΙΜΗΣ  ΑΝΑΠΤΥΞΗΣ </a:t>
            </a: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(E) ΠΕΡΙΟΧΕΣ ΕΝΙΣΧΥΣΗΣ ΕΙΔΙΚΗΣ ΑΝΑΠΤΥΞΗΣ </a:t>
            </a:r>
          </a:p>
        </p:txBody>
      </p:sp>
    </p:spTree>
    <p:extLst>
      <p:ext uri="{BB962C8B-B14F-4D97-AF65-F5344CB8AC3E}">
        <p14:creationId xmlns:p14="http://schemas.microsoft.com/office/powerpoint/2010/main" val="14706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A0A4F2-5D3F-D044-CD8E-48BE1B703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E1419F0-5706-14FF-B383-E3F4A4C0C3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7" y="0"/>
            <a:ext cx="10150601" cy="5715000"/>
          </a:xfrm>
          <a:prstGeom prst="rect">
            <a:avLst/>
          </a:prstGeom>
        </p:spPr>
      </p:pic>
      <p:pic>
        <p:nvPicPr>
          <p:cNvPr id="3" name="Εικόνα 5">
            <a:extLst>
              <a:ext uri="{FF2B5EF4-FFF2-40B4-BE49-F238E27FC236}">
                <a16:creationId xmlns:a16="http://schemas.microsoft.com/office/drawing/2014/main" id="{FF6CEE81-CBFA-0FBA-CE07-5E2646CFE2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2322" y="335212"/>
            <a:ext cx="6895349" cy="468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034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480CBD-5F9B-275D-C041-D649B1751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D28686F-40B6-EE73-4940-51C0BE169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05560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C52F9D8-9226-1814-5D11-E50D12BBD837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ΡΥΘΜΙΣΗ ΑΡΤΙΟΤΗΤΑΣ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graphicFrame>
        <p:nvGraphicFramePr>
          <p:cNvPr id="7" name="Πίνακας 6">
            <a:extLst>
              <a:ext uri="{FF2B5EF4-FFF2-40B4-BE49-F238E27FC236}">
                <a16:creationId xmlns:a16="http://schemas.microsoft.com/office/drawing/2014/main" id="{146ADD52-8D02-53EE-12F4-B93D9C82E8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703265"/>
              </p:ext>
            </p:extLst>
          </p:nvPr>
        </p:nvGraphicFramePr>
        <p:xfrm>
          <a:off x="1693334" y="2343734"/>
          <a:ext cx="67733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333">
                  <a:extLst>
                    <a:ext uri="{9D8B030D-6E8A-4147-A177-3AD203B41FA5}">
                      <a16:colId xmlns:a16="http://schemas.microsoft.com/office/drawing/2014/main" val="1599802340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946927570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2681845381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3617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Α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Β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Γ-Ε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920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ΣΤΡΕΜΜΑΤΑ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3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948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E864B80-16E2-A7B6-2D88-8A7B62E627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03B917F-F30C-7A2B-8B6A-2294E31425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1105560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AC61896-3DE0-769A-E62A-75F6D8175AAE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ΡΥΘΜΙΣΗ ΚΛΙΝΕΣ (ΝΗΣΙΑ)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graphicFrame>
        <p:nvGraphicFramePr>
          <p:cNvPr id="2" name="Πίνακας 1">
            <a:extLst>
              <a:ext uri="{FF2B5EF4-FFF2-40B4-BE49-F238E27FC236}">
                <a16:creationId xmlns:a16="http://schemas.microsoft.com/office/drawing/2014/main" id="{6156B6D6-A0F3-EAFF-A508-63F176AB7E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842717"/>
              </p:ext>
            </p:extLst>
          </p:nvPr>
        </p:nvGraphicFramePr>
        <p:xfrm>
          <a:off x="1693334" y="2343734"/>
          <a:ext cx="6773332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333">
                  <a:extLst>
                    <a:ext uri="{9D8B030D-6E8A-4147-A177-3AD203B41FA5}">
                      <a16:colId xmlns:a16="http://schemas.microsoft.com/office/drawing/2014/main" val="1599802340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946927570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2681845381"/>
                    </a:ext>
                  </a:extLst>
                </a:gridCol>
                <a:gridCol w="1693333">
                  <a:extLst>
                    <a:ext uri="{9D8B030D-6E8A-4147-A177-3AD203B41FA5}">
                      <a16:colId xmlns:a16="http://schemas.microsoft.com/office/drawing/2014/main" val="36173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Α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Β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l-GR" dirty="0">
                          <a:solidFill>
                            <a:schemeClr val="tx1"/>
                          </a:solidFill>
                        </a:rPr>
                        <a:t>ΠΕΡΙΟΧΕΣ Γ-Ε</a:t>
                      </a:r>
                    </a:p>
                  </a:txBody>
                  <a:tcPr>
                    <a:solidFill>
                      <a:srgbClr val="83FE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1920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ΚΛΙΝΕΣ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350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235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5121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51AB06-5873-7CFE-5114-DB22C0367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46E54D1-F482-7525-47BA-59EAEB56BD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76EF1E1-5E76-E95F-EC70-5FF955188E25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ΙΙ. ΝΗΣΙΑ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6686D8-68C8-6A39-2E2F-CD66136BC60B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82FF00"/>
                </a:solidFill>
                <a:latin typeface="Gotham Light" pitchFamily="50" charset="0"/>
                <a:cs typeface="Gotham Light" pitchFamily="50" charset="0"/>
              </a:rPr>
              <a:t>ΕΠΙΠΡΟΣΘΕΤΑ ΤΩΝ ΚΑΤΗΓΟΡΙΩΝ Α,Β,Γ,Δ,Ε</a:t>
            </a:r>
            <a:endParaRPr lang="en-US" dirty="0">
              <a:solidFill>
                <a:srgbClr val="82FF00"/>
              </a:solidFill>
              <a:latin typeface="Gotham Light" pitchFamily="50" charset="0"/>
              <a:cs typeface="Gotham Light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00E7E0-F419-D68D-79E8-0009FD4D3FFF}"/>
              </a:ext>
            </a:extLst>
          </p:cNvPr>
          <p:cNvSpPr txBox="1"/>
          <p:nvPr/>
        </p:nvSpPr>
        <p:spPr>
          <a:xfrm>
            <a:off x="321315" y="1733909"/>
            <a:ext cx="8814057" cy="25567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ΟΜΑΔΑ Ι:  &gt; </a:t>
            </a:r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ΝΗΣΙΑ 250 KM2 </a:t>
            </a:r>
          </a:p>
          <a:p>
            <a:pPr>
              <a:lnSpc>
                <a:spcPct val="150000"/>
              </a:lnSpc>
            </a:pPr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ΟΜΑΔΑ IΙ:  </a:t>
            </a:r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ΑΠΟ 20ΧΜ2 ΕΩΣ 250 ΧΜ2 </a:t>
            </a: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ΕΩΣ 100 ΚΛΙΝΕΣ</a:t>
            </a:r>
          </a:p>
          <a:p>
            <a:pPr>
              <a:lnSpc>
                <a:spcPct val="150000"/>
              </a:lnSpc>
            </a:pPr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ΟΜΑΔΑ ΙΙΙ: </a:t>
            </a:r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ΛΟΙΠΑ ΝΗΣΙΑ (&lt; 20 ΧΜ2)</a:t>
            </a: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ΕΩΣ 100 ΚΛΙΝΕΣ</a:t>
            </a:r>
          </a:p>
          <a:p>
            <a:pPr>
              <a:lnSpc>
                <a:spcPct val="150000"/>
              </a:lnSpc>
            </a:pPr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ΕΙΔΙΚΕΣ ΡΥΘΜΙΣΕΙΣ ΓΙΑ ΝΗΣΙΑ ΚΑΤΩ ΑΠΟ 1000 ΣΤΡ.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CD1EDB-5018-ED71-6667-36D69B63E7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1820088"/>
            <a:ext cx="171447" cy="2250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3E52EB2-D207-CDD2-E83F-71652791C4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2406248"/>
            <a:ext cx="171447" cy="2250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1D680FAF-C601-FB11-92B3-A97F68C312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3184598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0852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F31A38-DC84-8DBC-ED7E-4833B669B9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A117D1E-838D-ADB7-2516-8D82EE52DE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6C3E7123-9133-AD40-182A-FF8777C706FD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ΙΙΙ. ΚΑΤΗΓΟΡΙΕΣ ΧΩΡΟΥ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1163CCA-A632-95C8-8F17-935C1E06000B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82FF00"/>
                </a:solidFill>
                <a:latin typeface="Gotham Light" pitchFamily="50" charset="0"/>
                <a:cs typeface="Gotham Light" pitchFamily="50" charset="0"/>
              </a:rPr>
              <a:t>ΜΕ ΕΙΔΙΚΟ ΚΑΘΕΣΤΩΣ</a:t>
            </a:r>
            <a:endParaRPr lang="en-US" dirty="0">
              <a:solidFill>
                <a:srgbClr val="82FF00"/>
              </a:solidFill>
              <a:latin typeface="Gotham Light" pitchFamily="50" charset="0"/>
              <a:cs typeface="Gotham Light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2F7CBB3-EA97-CF0E-FB26-099A18472FB8}"/>
              </a:ext>
            </a:extLst>
          </p:cNvPr>
          <p:cNvSpPr txBox="1"/>
          <p:nvPr/>
        </p:nvSpPr>
        <p:spPr>
          <a:xfrm>
            <a:off x="321315" y="2285035"/>
            <a:ext cx="8814057" cy="11449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ΠΕΡΙΟΧΕΣ ΤΟΥ ΕΘΝΙΚΟΥ ΣΥΣΤΗΜΑΤΟΣ ΠΡΟΣΤΑΤΕΥΟΜΕΝΩΝ ΠΕΡΙΟΧΩΝ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ΠΡΟΣΤΑΤΕΥΟΜΕΝΟΙ ΚΑΙ ΕΓΚΑΤΑΛΕΛΕΙΜΜΕΝΟΙ ΟΙΚΙΣΜΟΙ</a:t>
            </a:r>
          </a:p>
          <a:p>
            <a:pPr marL="171450" indent="-1714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ΑΡΧΑΙΟΛΟΓΙΚΟΙ ΧΩΡΟΙ, ΜΝΗΜΕΙΑ ΚΑΙ ΙΣΤΟΡΙΚΟΙ ΤΟΠΟΙ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D6DCD-E32E-86D3-3E6C-4B8B03DC3C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2447109"/>
            <a:ext cx="171447" cy="225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967411-6D55-4154-75EC-D892801A85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2804160"/>
            <a:ext cx="171447" cy="2250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9538360-58F9-1FAB-1FA6-B66D5B6D2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193" y="3169919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614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27C3D76-2AE8-9397-EDB9-0E00FE5324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0ACA685-D11E-B9B8-38B8-D94E842DBB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75664563-969D-7E1F-16CF-72C6321D2236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ΠΑΡΑΚΤΙΑ ΖΩΝΗ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57EF84-4C24-0CBF-A6F0-2FB58A69B53F}"/>
              </a:ext>
            </a:extLst>
          </p:cNvPr>
          <p:cNvSpPr txBox="1"/>
          <p:nvPr/>
        </p:nvSpPr>
        <p:spPr>
          <a:xfrm>
            <a:off x="321315" y="1577149"/>
            <a:ext cx="8814057" cy="256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l-GR" sz="16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0-25 ΜΕΤΡΑ ΑΠΟ ΑΚΤΟΓΡΑΜΜΗ</a:t>
            </a:r>
          </a:p>
          <a:p>
            <a:pPr algn="ctr">
              <a:lnSpc>
                <a:spcPct val="200000"/>
              </a:lnSpc>
            </a:pPr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>
              <a:lnSpc>
                <a:spcPct val="200000"/>
              </a:lnSpc>
            </a:pPr>
            <a:r>
              <a:rPr lang="el-GR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ΠΛΗΡΗΣ ΑΠΑΓΟΡΕΥΣΗ ΔΙΑΜΟΡΦΩΣΕΩΝ ΚΑΙ ΚΑΤΑΣΚΕΥΩΝ</a:t>
            </a:r>
          </a:p>
          <a:p>
            <a:pPr marL="171450" indent="-171450" algn="ctr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>
              <a:lnSpc>
                <a:spcPct val="200000"/>
              </a:lnSpc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ΕΠΙΤΡΕΠΟΝΤΑΙ ΜΟΝΟ ΔΙΑΜΟΡΦΩΣΕΙΣ ΓΙΑ ΠΡΟΣΒΑΣΗ ΑΜΕΑ ΚΑΙ ΑΣΘΕΝΟΦΟΡΟΥ ΚΑΘΩΣ ΚΑΙ ΕΡΓΑ ΠΟΥ ΠΡΟΒΛΕΠΟΝΤΑΙ ΑΠΟ ΤΟΝ Ν. 2971/01 ΟΠΩΣ ΤΡΟΠ. ΑΠΟ ΤΟΝ Ν. 5170/25</a:t>
            </a:r>
          </a:p>
        </p:txBody>
      </p:sp>
    </p:spTree>
    <p:extLst>
      <p:ext uri="{BB962C8B-B14F-4D97-AF65-F5344CB8AC3E}">
        <p14:creationId xmlns:p14="http://schemas.microsoft.com/office/powerpoint/2010/main" val="88341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A7354A-DFCC-E910-E7DC-496FBD81EB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FB579F3-F7FB-26E4-EAEC-0DA4ECA447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A9D7CBE1-2FB6-4D00-FD7A-A84BB9A06AD1}"/>
              </a:ext>
            </a:extLst>
          </p:cNvPr>
          <p:cNvSpPr txBox="1">
            <a:spLocks/>
          </p:cNvSpPr>
          <p:nvPr/>
        </p:nvSpPr>
        <p:spPr>
          <a:xfrm>
            <a:off x="321315" y="487394"/>
            <a:ext cx="9838685" cy="135003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ΠΡΟΣΤΑΣΙΑ ΤΩΝ ΥΔΑΤΙΝΩΝ ΠΟΡΩΝ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E53430-0FAF-B52E-D109-8F24F9DF8334}"/>
              </a:ext>
            </a:extLst>
          </p:cNvPr>
          <p:cNvSpPr txBox="1"/>
          <p:nvPr/>
        </p:nvSpPr>
        <p:spPr>
          <a:xfrm>
            <a:off x="321315" y="1820171"/>
            <a:ext cx="9426534" cy="2182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&gt; ΠΙΣΙΝΕΣ ΕΝΤΟΣ ΤΟΥΡΙΣΤΙΚΩΝ ΚΑΤΑΛΥΜΑΤΩΝ ΚΑΙ ΕΓΚΑΤΑΣΤΑΣΕΩΝ ΕΙΔΙΚΗΣ ΤΟΥΡΙΣΤΙΚΗΣ ΥΠΟΔΟΜΗΣ: ΣΥΝΙΣΤΑΤΑΙ ΝΑ ΓΙΝΕΤΑΙ ΧΡΗΣΗ ΘΑΛΑΣΣΙΝΟΥ ΝΕΡΟΥ. </a:t>
            </a:r>
          </a:p>
          <a:p>
            <a:pPr>
              <a:lnSpc>
                <a:spcPct val="200000"/>
              </a:lnSpc>
            </a:pPr>
            <a:endParaRPr lang="el-GR" sz="14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>
              <a:lnSpc>
                <a:spcPct val="200000"/>
              </a:lnSpc>
            </a:pP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&gt; ΠΡΟΤΕΙΝΕΤΑΙ Η ΕΓΚΑΤΑΣΤΑΣΗ </a:t>
            </a:r>
            <a:r>
              <a:rPr lang="el-GR" sz="14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ΥΔΑΤΟΔΕΞΑΜΕΝΗΣ</a:t>
            </a: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 ΣΕ ΟΛΕΣ ΤΙΣ ΝΕΕΣ ΤΟΥΡΙΣΤΙΚΕΣ ΥΠΟΔΟΜΕΣ -ΑΝΕΞΑΡΤΗΤΩΣ ΜΕΓΕΘΟΥΣ- ΓΙΑ ΣΥΛΛΟΓΗ ΟΜΒΡΙΩΝ.</a:t>
            </a:r>
          </a:p>
        </p:txBody>
      </p:sp>
    </p:spTree>
    <p:extLst>
      <p:ext uri="{BB962C8B-B14F-4D97-AF65-F5344CB8AC3E}">
        <p14:creationId xmlns:p14="http://schemas.microsoft.com/office/powerpoint/2010/main" val="1439360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32942B-0538-699D-B160-B88A71ACED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22AC98B-9033-3364-6CBB-8E629B6B72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458335B-13C1-5409-9BB9-AA0F6434E8D8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8883069" cy="12465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ΣΥΝΔΕΣΗ ΧΩΡΟΤΑΞΙΑΣ, ΠΕΡΙΒΑΛΛΟΝΤΟΣ ΚΑΙ ΑΝΑΠΤΥΞΗΣ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1A04E8-5049-B47D-157B-E2F61FB97787}"/>
              </a:ext>
            </a:extLst>
          </p:cNvPr>
          <p:cNvSpPr txBox="1"/>
          <p:nvPr/>
        </p:nvSpPr>
        <p:spPr>
          <a:xfrm>
            <a:off x="321315" y="2130724"/>
            <a:ext cx="881405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Η ΝΕΑ ΧΩΡΟΤΑΞΙΚΗ ΜΕΤΑΡΡΥΘΜΙΣΗ: ΠΡΩΤΗ ΦΟΡΑ ΟΛΟΚΛΗΡΩΣΗ ΤΡΙΩΝ ΕΙΔΙΚΩΝ ΧΩΡΟΤΑΞΙΚΩΝ ΠΛΑΙΣΙΩΝ ΤΑΥΤΟΧΡΟΝΑ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ΤΟΥΡΙΣΜΟΥ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ΑΝΑΝΕΩΣΙΜΩΝ ΠΗΓΩΝ ΕΝΕΡΓΕΙΑΣ (ΑΠΕ)</a:t>
            </a:r>
            <a:endParaRPr lang="en-US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ΒΙΟΜΗΧΑΝΙΑΣ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ΠΡΟΧΩΡΑ ΜΙΑ </a:t>
            </a:r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ΣΥΝΟΛΙΚΗ ΜΕΤΑΡΡΥΘΜΙΣΗ ΤΟΥ ΧΩΡΙΚΟΥ ΣΧΕΔΙΑΣΜΟΥ </a:t>
            </a: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ΤΗΣ ΧΩΡΑΣ, ΜΕ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ΘΑΛΑΣΣΙΟ ΧΩΡΟΤΑΞΙΚΟ ΣΧΕΔΙΑΣΜΟ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ΤΟΠΙΚΑ ΚΑΙ ΕΙΔΙΚΑ ΠΟΛΕΟΔΟΜΙΚΑ ΣΧΕΔΙΑ ΣΤΗΝ ΕΠΙΚΡΑΤΕΙΑ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ΕΙΔΙΚΕΣ ΠΕΡΙΒΑΛΛΟΝΤΙΚΕΣ ΜΕΛΕΤΕΣ (ΕΠΜ) ΓΙΑ ΤΙΣ ΠΡΟΣΤΑΤΕΥΟΜΕΝΕΣ ΠΕΡΙΟΧΕΣ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ΣΥΝΔΕΣΗ ΧΩΡΟΤΑΞΙΑΣ, ΠΕΡΙΒΑΛΛΟΝΤΟΣ ΚΑΙ ΑΝΑΠΤΥΞΗΣ</a:t>
            </a:r>
          </a:p>
        </p:txBody>
      </p:sp>
    </p:spTree>
    <p:extLst>
      <p:ext uri="{BB962C8B-B14F-4D97-AF65-F5344CB8AC3E}">
        <p14:creationId xmlns:p14="http://schemas.microsoft.com/office/powerpoint/2010/main" val="327292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B7F8A5-86DF-7524-4B55-C8A93A321F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32E045-DD87-B80F-C10D-8250E47AE7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CAE8A3F3-6923-A0E1-A5A6-BD5E457A3DE5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ΠΡΑΣΙΝΗ ΜΕΤΑΒΑΣΗ &amp; ΚΑΤΑΤΑΞΗ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67DE29-330A-A8F9-0E37-378C33BE5D82}"/>
              </a:ext>
            </a:extLst>
          </p:cNvPr>
          <p:cNvSpPr txBox="1"/>
          <p:nvPr/>
        </p:nvSpPr>
        <p:spPr>
          <a:xfrm>
            <a:off x="321315" y="1974060"/>
            <a:ext cx="9833985" cy="2485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ΝΕΟ ΣΥΣΤΗΜΑ ΠΕΡΙΒΑΛΛΟΝΤΙΚΗΣ ΚΑΤΑΤΑΞΗΣ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ΕΙΣΑΓΩΓΗ ΕΝΟΣ 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ΠΡΩΤΟΠΟΡΟΥ ΣΥΣΤΗΜΑΤΟΣ ΑΞΙΟΛΟΓΗΣΗΣ 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ΒΑΣΕΙ ΠΕΡΙΒΑΛΛΟΝΤΙΚΗΣ ΑΠΟΔΟΣΗΣ (ΥΔΡΕΥΣΗ, ΕΝΕΡΓΕΙΑ, ΑΠΟΒΛΗΤΑ)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ΥΠΟΧΡΕΩΤΙΚΟ ΓΙΑ ΚΥΡΙΑ ΚΑΤΑΛΥΜΑΤΑ</a:t>
            </a:r>
          </a:p>
          <a:p>
            <a:pPr marL="285750" marR="0" lvl="0" indent="-28575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ΚΙΝΗΤΡΑ ΚΑΤΑΤΑΞΗΣ ΣΕ ΑΝΩΤΕΡΗ ΚΑΤΗΓΟΡΙΑ Η ΕΠΕΚΤΑΣΗ ΥΦΙΣΤΑΜΕΝΗΣ </a:t>
            </a:r>
          </a:p>
          <a:p>
            <a:pPr marL="0" marR="0" lvl="0" indent="0" algn="l" defTabSz="457200" rtl="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   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 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ΔΙΑΣΥΝΔΕΣΗ ΜΕ ΤΟ ΕΙΔΙΚΟ ΧΩΡΟΤΑΞΙΚΟ ΠΛΑΙΣΙΟ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542D6-B738-7CA9-7502-F66543286490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2025 | ΙΑΝΟΥΑΡΙΟΣ: ΕΝΑΡΞΗ ΕΦΑΡΜΟΓΗΣ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CC4188-93DA-9862-11AC-028492D671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52" y="3175972"/>
            <a:ext cx="171447" cy="2250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1CFEC37-1057-42A2-0083-2CA1B9BAAE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52" y="3667712"/>
            <a:ext cx="171447" cy="22502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33AB52B-B610-8501-F5A0-DE1C31D62C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8952" y="4159452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0372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D0BE0-1D7B-59DC-7B0D-60E00373E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0A9063E-8EA4-55D7-40E0-AD194A08AE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5F3DC94-226D-023F-1E50-36E093D91EC2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ΕΜΠΛΟΥΤΙΣΜΟΣ ΤΟΥΡΙΣΤΙΚΟΥ ΠΡΟΪΟΝΤΟΣ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131332D-3205-87AD-10B6-04286DE0AD7E}"/>
              </a:ext>
            </a:extLst>
          </p:cNvPr>
          <p:cNvSpPr txBox="1"/>
          <p:nvPr/>
        </p:nvSpPr>
        <p:spPr>
          <a:xfrm>
            <a:off x="698742" y="2086296"/>
            <a:ext cx="2674189" cy="2295921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ΤΟΥΡΙΣΤΙΚΟΙ ΛΙΜΕΝΕΣ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ΑΠΛΟΠΟΙΗΣΗ ΔΙΑΔΙΚΑΣΙΩΝ ΓΙΑ ΜΑΡΙΝΕΣ, ΣΥΝΘΕΤΑ ΚΑΤΑΛΥΜΑΤΑ ΚΑΙ CONDO HOTELS.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22BFA4-43E1-A11C-AE4F-4FB51213170D}"/>
              </a:ext>
            </a:extLst>
          </p:cNvPr>
          <p:cNvSpPr txBox="1"/>
          <p:nvPr/>
        </p:nvSpPr>
        <p:spPr>
          <a:xfrm>
            <a:off x="3691148" y="2086295"/>
            <a:ext cx="2674189" cy="2295923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GLAMPING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ΝΕΕΣ ΜΟΡΦΕΣ ΗΠΙΑΣ ΑΝΑΠΤΥΞΗΣ ΜΕ ΧΑΜΗΛΟ ΠΕΡΙΒΑΛΛΟΝΤΙΚΟ ΑΠΟΤΥΠΩΜΑ.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161C9C4-CF87-7A46-C932-79E1146DB10C}"/>
              </a:ext>
            </a:extLst>
          </p:cNvPr>
          <p:cNvSpPr txBox="1"/>
          <p:nvPr/>
        </p:nvSpPr>
        <p:spPr>
          <a:xfrm>
            <a:off x="6683557" y="2086295"/>
            <a:ext cx="2674189" cy="2295924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ΕΙΔΙΚΕΣ ΜΟΡΦΕΣ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ΔΙΑΣΥΝΔΕΣΗ ΜΕ ΤΟΝ ΠΟΛΙΤΙΣΜΟ, ΤΗ ΓΑΣΤΡΟΝΟΜΙΑ ΚΑΙ ΤΗΝ ΤΟΠΙΚΗ ΠΑΡΑΓΩΓΗ.</a:t>
            </a:r>
          </a:p>
        </p:txBody>
      </p:sp>
    </p:spTree>
    <p:extLst>
      <p:ext uri="{BB962C8B-B14F-4D97-AF65-F5344CB8AC3E}">
        <p14:creationId xmlns:p14="http://schemas.microsoft.com/office/powerpoint/2010/main" val="2999088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D4D970-8DB8-1011-C86C-F4B5574EF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2EF540C-772E-E26B-DF07-BE1F90AD9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D2DE2778-3C4C-B9CC-C71B-2C756EBFB40B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ΥΠΟΔΟΜΕΣ &amp; ΑΝΤΑΠΟΔΟΤΙΚΟΤΗΤΑ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8A1080-96ED-57E7-B359-7857982F2BC5}"/>
              </a:ext>
            </a:extLst>
          </p:cNvPr>
          <p:cNvSpPr txBox="1"/>
          <p:nvPr/>
        </p:nvSpPr>
        <p:spPr>
          <a:xfrm>
            <a:off x="698742" y="2086296"/>
            <a:ext cx="2674189" cy="2295921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ΒΑΣΙΚΕΣ ΥΠΟΔΟΜΕΣ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ΣΥΝΔΕΣΗ ΜΕ ΟΔΙΚΑ ΔΙΚΤΥΑ, ΠΕΡΙΒΑΛΛΟΝΤΙΚΕΣ ΚΑΙ ΨΗΦΙΑΚΕΣ ΥΠΟΔΟΜΕΣ ΓΙΑ ΑΝΘΕΚΤΙΚΟΥΣ ΠΡΟΟΡΙΣΜΟΥΣ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F4191A-6902-0ED3-9DC2-9E0484F51659}"/>
              </a:ext>
            </a:extLst>
          </p:cNvPr>
          <p:cNvSpPr txBox="1"/>
          <p:nvPr/>
        </p:nvSpPr>
        <p:spPr>
          <a:xfrm>
            <a:off x="3691148" y="2086295"/>
            <a:ext cx="2674189" cy="2295923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ΤΕΛΟΣ ΑΝΘΕΚΤΙΚΟΤΗΤΑΣ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ΑΝΤΑΠΟΔΟΤΙΚΑ ΟΦΕΛΗ ΣΤΟΥΣ ΠΡΟΟΡΙΣΜΟΥ ΓΙΑ ΕΡΓΑ ΠΡΟΣΤΑΣΙΑΣ, ΠΡΟΛΗΨΗΣ ΚΑΙ ΑΝΑΒΑΘΜΙΣΗΣ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92824E-D431-E7FA-F41F-25BA2EC9377D}"/>
              </a:ext>
            </a:extLst>
          </p:cNvPr>
          <p:cNvSpPr txBox="1"/>
          <p:nvPr/>
        </p:nvSpPr>
        <p:spPr>
          <a:xfrm>
            <a:off x="6683557" y="2086295"/>
            <a:ext cx="2674189" cy="2295924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ΣΥΝΕΡΓΕΙΕΣ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ΣΥΝΤΟΝΙΣΜΟΣ ΚΡΑΤΟΥΣ, ΤΟΠΙΚΗΣ ΑΥΤΟΔΙΟΙΚΗΣΗΣ ΚΑΙ ΘΕΣΜΙΚΩΝ ΦΟΡΕΩΝ</a:t>
            </a:r>
          </a:p>
        </p:txBody>
      </p:sp>
    </p:spTree>
    <p:extLst>
      <p:ext uri="{BB962C8B-B14F-4D97-AF65-F5344CB8AC3E}">
        <p14:creationId xmlns:p14="http://schemas.microsoft.com/office/powerpoint/2010/main" val="35616226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7F1CFE0-5B46-3A98-2FD9-AB19EF5B6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08A149C-B20B-1233-11F3-042402AE5D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FE23B0A9-721C-95DA-5D33-97BB4624C6E4}"/>
              </a:ext>
            </a:extLst>
          </p:cNvPr>
          <p:cNvSpPr txBox="1">
            <a:spLocks/>
          </p:cNvSpPr>
          <p:nvPr/>
        </p:nvSpPr>
        <p:spPr>
          <a:xfrm>
            <a:off x="375359" y="1893500"/>
            <a:ext cx="9409280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ΣΤΡΑΤΗΓΙΚΗ ΘΩΡΑΚΙΣΗ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246B1B-0600-FC5C-18A6-95376B427838}"/>
              </a:ext>
            </a:extLst>
          </p:cNvPr>
          <p:cNvSpPr txBox="1"/>
          <p:nvPr/>
        </p:nvSpPr>
        <p:spPr>
          <a:xfrm>
            <a:off x="1566763" y="2666366"/>
            <a:ext cx="69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n-ea"/>
                <a:cs typeface="Gotham Ultra" pitchFamily="50" charset="0"/>
              </a:rPr>
              <a:t>ΚΑΙ ΒΙΩΣΙΜΟ ΜΕΛΛΟΝ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A861BC4-37F4-D24B-EC1F-828DFBD0C62D}"/>
              </a:ext>
            </a:extLst>
          </p:cNvPr>
          <p:cNvSpPr txBox="1"/>
          <p:nvPr/>
        </p:nvSpPr>
        <p:spPr>
          <a:xfrm>
            <a:off x="1620806" y="1441415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ΕΙΔΙΚΟ ΧΩΡΟΤΑΞΙΚΟ ΠΛΑΙΣΙΟ ΓΙΑ ΤΟΝ ΤΟΥΡΙΣΜΟ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7104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E370A0-8B8D-007C-6563-81057997E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1BD376F-FD3E-1DF4-4183-69702E24AA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5CCAF296-9C1D-1EB5-4D54-1F465E3D4ED8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0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ΤΟ ΕΙΔΙΚΟ ΧΩΡΟΤΑΞΙΚΟ ΠΛΑΙΣΙΟ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5931DA-842F-9905-0713-2FA3EE66CD3F}"/>
              </a:ext>
            </a:extLst>
          </p:cNvPr>
          <p:cNvSpPr txBox="1"/>
          <p:nvPr/>
        </p:nvSpPr>
        <p:spPr>
          <a:xfrm>
            <a:off x="321315" y="1879169"/>
            <a:ext cx="8814057" cy="30038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ΑΝΘΕΚΤΙΚΟ &amp; ΙΣΟΡΡΟΠΟ ΜΟΝΤΕΛΟ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ΣΧΕΔΙΑΣΜΟΣ ΜΕ ΣΕΒΑΣΜΟ ΣΤΟΝ ΑΝΘΡΩΠΟ, ΤΟ ΠΕΡΙΒΑΛΛΟΝ ΚΑΙ ΤΗΝ ΙΔΙΑΙΤΕΡΟΤΗΤΑ ΚΑΘΕ ΤΟΠΟΥ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ΟΥΣΙΑΣΤΙΚΗ ΕΥΗΜΕΡΙΑ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ΜΕΤΑΤΡΟΠΗ ΤΗΣ ΤΟΥΡΙΣΤΙΚΗΣ ΔΥΝΑΜΙΚΗΣ ΣΕ ΔΙΚΑΙΟ ΟΦΕΛΟΣ ΓΙΑ ΤΙΣ ΤΟΠΙΚΕΣ ΚΟΙΝΩΝΙΕΣ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ΚΟΙΝΩΝΙΚΗ ΣΥΝΟΧΗ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ΕΝΑΣ ΤΟΥΡΙΣΜΟΣ ΠΟΥ ΖΩΝΤΑΝΕΥΕΙ ΚΑΘΕ ΓΩΝΙΑ ΤΗΣ ΠΑΤΡΙΔΑΣ ΜΑΣ ΚΑΙ ΕΜΠΝΕΕΙ ΤΟΥΣ ΝΕΟΥΣ</a:t>
            </a:r>
          </a:p>
          <a:p>
            <a:pPr marL="285750" marR="0" lvl="0" indent="-28575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Η ΩΡΑ ΤΩΝ ΚΑΝΟΝΩΝ</a:t>
            </a:r>
            <a:r>
              <a:rPr kumimoji="0" lang="el-G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ΘΕΣΜΟΘΕΤΟΥΜΕ ΣΗΜΕΡΑ ΤΟΥΣ ΣΩΣΤΟΥΣ ΚΑΝΟΝΕΣ ΓΙΑ ΕΝΑ ΠΡΟΤΥΠΟ ΒΙΩΣΙΜΟΤΗΤΑΣ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5F02A3D-F06A-2E3D-395E-FB02A83EC5B5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ΩΣ ΜΟΧΛΟΣ ΑΝΑΠΤΥΞΗΣ &amp; ΣΥΝΟΧΗΣ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6DEDEAE-959E-3C93-9279-5EA4800F66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21" y="2024501"/>
            <a:ext cx="171447" cy="22502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C0DD18F-28CA-EB60-6E96-5BE8EC91B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20" y="2755921"/>
            <a:ext cx="171447" cy="22502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C8A3AC2-D9E1-AD03-E351-2D491B0875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20" y="3478715"/>
            <a:ext cx="171447" cy="2250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917036F-49F1-935D-FE22-FE4EB147A5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519" y="4221089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6370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8DEAA7-68C1-C6D6-E39B-2702956BB9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F0A95C-7C1A-3CC5-61E3-09D959A446E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1A63C027-FB1E-7302-96F1-C735E4C3960A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517367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0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ΕΛΛΑΔΑ 2030</a:t>
            </a: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A599E04-CC61-D2A4-3209-2D9D101FD076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ΠΡΟΤΥΠΟ ΒΙΩΣΙΜΟΤΗΤΑΣ ΚΑΙ ΔΙΚΑΙΗΣ ΑΝΑΠΤΥΞΗΣ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1B2D4B-F702-DC8C-B494-77967F8D8891}"/>
              </a:ext>
            </a:extLst>
          </p:cNvPr>
          <p:cNvSpPr txBox="1"/>
          <p:nvPr/>
        </p:nvSpPr>
        <p:spPr>
          <a:xfrm>
            <a:off x="2084015" y="2512849"/>
            <a:ext cx="59781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Ο ΤΟΥΡΙΣΜΟΣ ΤΟΥ ΜΕΛΛΟΝΤΟΣ ΕΝΙΣΧΥΕΙ ΤΗΝ ΚΟΙΝΩΝΙΚΗ ΣΥΝΟΧΗ. ΕΙΝΑΙ ΙΣΟΡΡΟΠΟΣ, ΖΩΝΤΑΝΕΥΕΙ ΤΙΣ ΤΟΠΙΚΕΣ ΚΟΙΝΩΝΙΕΣ ΚΑΙ ΑΝΑΠΤΥΣΣΕΤΑΙ ΜΕ ΕΠΙΚΕΝΤΡΟ ΤΟΝ ΑΝΘΡΩΠΟ.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6ADEFB-5623-C102-9E44-97CF8A723BEF}"/>
              </a:ext>
            </a:extLst>
          </p:cNvPr>
          <p:cNvSpPr txBox="1"/>
          <p:nvPr/>
        </p:nvSpPr>
        <p:spPr>
          <a:xfrm>
            <a:off x="818972" y="607533"/>
            <a:ext cx="16562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2000" b="0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«</a:t>
            </a:r>
            <a:endParaRPr kumimoji="0" lang="en-US" sz="22000" b="0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282883-3797-C798-73FF-FB9947639844}"/>
              </a:ext>
            </a:extLst>
          </p:cNvPr>
          <p:cNvSpPr txBox="1"/>
          <p:nvPr/>
        </p:nvSpPr>
        <p:spPr>
          <a:xfrm>
            <a:off x="7869365" y="1590280"/>
            <a:ext cx="16562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2000" b="0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»</a:t>
            </a:r>
            <a:endParaRPr kumimoji="0" lang="en-US" sz="22000" b="0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904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541F3E-478A-EB6B-7D13-66C3D20DE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D3C18CF-9897-22BF-55AA-771764CF89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A042EC3A-EFBC-9368-5CDC-39BC5C2CEE62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838685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ΜΕΤΑΡΡΥΘΜΙΣΗ ΣΤΗΝ ΠΡΑΞΗ</a:t>
            </a:r>
            <a:endParaRPr lang="el-GR" sz="3200" dirty="0">
              <a:solidFill>
                <a:srgbClr val="82FF00"/>
              </a:solidFill>
              <a:latin typeface="Gotham Ultra" pitchFamily="50" charset="0"/>
              <a:cs typeface="Gotham Ultra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555A4D-D808-976E-6F8C-B99D1BEA1C14}"/>
              </a:ext>
            </a:extLst>
          </p:cNvPr>
          <p:cNvSpPr txBox="1"/>
          <p:nvPr/>
        </p:nvSpPr>
        <p:spPr>
          <a:xfrm>
            <a:off x="321315" y="1820171"/>
            <a:ext cx="9426534" cy="1320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Η ΚΑΤΗΓΟΡΙΟΠΟΙΗΣΗ ΣΥΝΔΕΕΤΑΙ ΜΕ ΣΥΓΚΕΚΡΙΜΕΝΟΥΣ ΚΑΝΟΝΕΣ ΔΟΜΗΣΗΣ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Η ΑΝΑΠΤΥΞΗ ΣΥΝΔΕΕΤΑΙ ΜΕ ΤΗ ΦΕΡΟΥΣΑ ΙΚΑΝΟΤΗΤΑ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l-GR" sz="14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Ο ΤΟΥΡΙΣΜΟΣ ΕΝΤΑΣΣΕΤΑΙ ΣΕ ΕΝΙΑΙΟ ΧΩΡΙΚΟ ΣΧΕΔΙΑΣΜΟ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20D550A-388B-1174-09DA-4644CE3615EB}"/>
              </a:ext>
            </a:extLst>
          </p:cNvPr>
          <p:cNvSpPr txBox="1"/>
          <p:nvPr/>
        </p:nvSpPr>
        <p:spPr>
          <a:xfrm>
            <a:off x="321317" y="1260261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rgbClr val="82FF00"/>
                </a:solidFill>
                <a:latin typeface="Gotham Light" pitchFamily="50" charset="0"/>
                <a:cs typeface="Gotham Light" pitchFamily="50" charset="0"/>
              </a:rPr>
              <a:t>ΓΙΑ ΠΡΩΤΗ ΦΟΡΑ:</a:t>
            </a:r>
            <a:endParaRPr lang="en-US" dirty="0">
              <a:solidFill>
                <a:srgbClr val="82FF00"/>
              </a:solidFill>
              <a:latin typeface="Gotham Light" pitchFamily="50" charset="0"/>
              <a:cs typeface="Gotham Light" pitchFamily="50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CB5B11-2D70-5FEE-E96D-A27DD89178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02" y="2011679"/>
            <a:ext cx="171447" cy="22502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BF71931-B7BD-1F2C-EB61-70FEA5DF96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02" y="2434983"/>
            <a:ext cx="171447" cy="2250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F662A7-1D48-2028-578F-9645F7F4EF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901" y="2857194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518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BDBF1-7F01-34AD-A2E4-06F9E0E45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BEFA5DD-8B8A-1A1C-D6CB-81B4146F11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53DB0215-2D49-D57B-41CB-8D47F5624C09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8883069" cy="124651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4000" dirty="0">
                <a:solidFill>
                  <a:srgbClr val="82FF00"/>
                </a:solidFill>
                <a:latin typeface="Gotham Ultra" pitchFamily="50" charset="0"/>
                <a:cs typeface="Gotham Ultra" pitchFamily="50" charset="0"/>
              </a:rPr>
              <a:t>ΕΙΔΙΚΟ ΧΩΡΟΤΑΞΙΚΟ ΠΛΑΙΣΙΟ ΤΟΥΡΙΣΜΟΥ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365AF15-F420-E0B3-938E-6E06D75EE005}"/>
              </a:ext>
            </a:extLst>
          </p:cNvPr>
          <p:cNvSpPr txBox="1"/>
          <p:nvPr/>
        </p:nvSpPr>
        <p:spPr>
          <a:xfrm>
            <a:off x="321315" y="2221304"/>
            <a:ext cx="8814057" cy="9833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200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ΠΥΞΙΔΑ </a:t>
            </a: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ΓΙΑ ΤΗ ΣΤΡΑΤΗΓΙΚΗ ΤΗΣ ΤΟΥΡΙΣΤΙΚΗΣ ΑΝΑΠΤΥΞΗΣ</a:t>
            </a:r>
          </a:p>
          <a:p>
            <a:endParaRPr lang="el-GR" sz="1200" dirty="0">
              <a:solidFill>
                <a:schemeClr val="bg1"/>
              </a:solidFill>
              <a:latin typeface="Gotham Light" pitchFamily="50" charset="0"/>
              <a:cs typeface="Gotham Light" pitchFamily="50" charset="0"/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ΧΩΡΙΚΗ ΟΡΓΑΝΩΣΗ ΤΟΥ ΤΟΥΡΙΣΜΟΥ ΣΕ ΕΘΝΙΚΟ ΕΠΙΠΕΔΟ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200" dirty="0">
                <a:solidFill>
                  <a:schemeClr val="bg1"/>
                </a:solidFill>
                <a:latin typeface="Gotham Light" pitchFamily="50" charset="0"/>
                <a:cs typeface="Gotham Light" pitchFamily="50" charset="0"/>
              </a:rPr>
              <a:t>ΜΕ ΟΡΟΥΣ ΒΙΩΣΙΜΟΤΗΤΑΣ, ΑΝΘΕΚΤΙΚΟΤΗΤΑΣ ΚΑΙ ΠΡΟΣΤΑΣΙΑΣ ΠΟΡΩΝ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E6B77A2-8FE2-1D3D-E139-CFB775651691}"/>
              </a:ext>
            </a:extLst>
          </p:cNvPr>
          <p:cNvSpPr txBox="1"/>
          <p:nvPr/>
        </p:nvSpPr>
        <p:spPr>
          <a:xfrm>
            <a:off x="321315" y="3288267"/>
            <a:ext cx="62972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...........................................................................................</a:t>
            </a:r>
          </a:p>
          <a:p>
            <a:r>
              <a:rPr lang="el-GR" dirty="0">
                <a:solidFill>
                  <a:schemeClr val="bg1"/>
                </a:solidFill>
                <a:latin typeface="Gotham Black" pitchFamily="50" charset="0"/>
                <a:cs typeface="Gotham Black" pitchFamily="50" charset="0"/>
              </a:rPr>
              <a:t>...........................................................................................</a:t>
            </a:r>
          </a:p>
          <a:p>
            <a:endParaRPr lang="el-GR" dirty="0">
              <a:solidFill>
                <a:schemeClr val="bg1"/>
              </a:solidFill>
              <a:latin typeface="Gotham Black" pitchFamily="50" charset="0"/>
              <a:cs typeface="Gotham Black" pitchFamily="50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79C1CDF-0C94-92EC-E040-594D7C527F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42" y="2677675"/>
            <a:ext cx="171447" cy="225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E7E32E8-1531-CA01-CAD3-1664C49388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41" y="2941162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93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0F8F8C-3195-4CF4-C661-FC7E5B6BC5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539A6F-F83F-693C-2918-9E7F6F775A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259853FF-BB3B-4B0E-9329-DCBCF847ADCA}"/>
              </a:ext>
            </a:extLst>
          </p:cNvPr>
          <p:cNvSpPr txBox="1">
            <a:spLocks/>
          </p:cNvSpPr>
          <p:nvPr/>
        </p:nvSpPr>
        <p:spPr>
          <a:xfrm>
            <a:off x="375359" y="1893500"/>
            <a:ext cx="9409280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ΕΙΔΙΚΟ ΧΩΡΟΤΑΞΙΚΟ ΠΛΑΙΣΙΟ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24E6C0-9B3A-CDE7-1C0B-087413535562}"/>
              </a:ext>
            </a:extLst>
          </p:cNvPr>
          <p:cNvSpPr txBox="1"/>
          <p:nvPr/>
        </p:nvSpPr>
        <p:spPr>
          <a:xfrm>
            <a:off x="1566763" y="2666366"/>
            <a:ext cx="69183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n-ea"/>
                <a:cs typeface="Gotham Ultra" pitchFamily="50" charset="0"/>
              </a:rPr>
              <a:t>ΓΙΑ ΤΟΝ ΤΟΥΡΙΣΜΟ</a:t>
            </a:r>
            <a:endParaRPr kumimoji="0" lang="en-US" sz="40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716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FFA38A-C35A-6809-B934-9790D5D7AC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46785E3-40D4-0C2B-7F95-215032E760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E137405D-396D-121B-625F-FE78961B6DF6}"/>
              </a:ext>
            </a:extLst>
          </p:cNvPr>
          <p:cNvSpPr txBox="1">
            <a:spLocks/>
          </p:cNvSpPr>
          <p:nvPr/>
        </p:nvSpPr>
        <p:spPr>
          <a:xfrm>
            <a:off x="321316" y="487395"/>
            <a:ext cx="9409280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ΤΙ ΕΙΝΑΙ ΤΟ ΕΙΔΙΚΟ ΧΩΡΟΤΑΞΙΚΟ ΠΛΑΙΣΙΟ 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59E0CF-07A5-A0C1-C2D0-535BD3B6EB91}"/>
              </a:ext>
            </a:extLst>
          </p:cNvPr>
          <p:cNvSpPr txBox="1"/>
          <p:nvPr/>
        </p:nvSpPr>
        <p:spPr>
          <a:xfrm>
            <a:off x="321317" y="1103739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ΚΑΙ ΓΙΑΤΙ ΧΡΕΙΑΖΕΤΑΙ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2" name="Google Shape;97;p14">
            <a:extLst>
              <a:ext uri="{FF2B5EF4-FFF2-40B4-BE49-F238E27FC236}">
                <a16:creationId xmlns:a16="http://schemas.microsoft.com/office/drawing/2014/main" id="{72B0A900-037E-0EA6-BEB8-D25532B7564C}"/>
              </a:ext>
            </a:extLst>
          </p:cNvPr>
          <p:cNvSpPr txBox="1"/>
          <p:nvPr/>
        </p:nvSpPr>
        <p:spPr>
          <a:xfrm>
            <a:off x="2252013" y="2402459"/>
            <a:ext cx="5655971" cy="1274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Urbanist"/>
                <a:cs typeface="Gotham Light" pitchFamily="50" charset="0"/>
                <a:sym typeface="Urbanist"/>
              </a:rPr>
              <a:t>ΕΝΑ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Urbanist"/>
                <a:cs typeface="Gotham Black" pitchFamily="50" charset="0"/>
                <a:sym typeface="Urbanist"/>
              </a:rPr>
              <a:t>ΕΝΙΑΙΟ ΣΥΣΤΗΜΑ ΚΑΝΟΝΩΝ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Urbanist"/>
                <a:cs typeface="Gotham Light" pitchFamily="50" charset="0"/>
                <a:sym typeface="Urbanist"/>
              </a:rPr>
              <a:t>ΓΙΑ ΤΗ ΜΕΤΑΒΑΣΗ ΣΕ ΕΝΑ 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Urbanist"/>
                <a:cs typeface="Gotham Black" pitchFamily="50" charset="0"/>
                <a:sym typeface="Urbanist"/>
              </a:rPr>
              <a:t>ΒΙΩΣΙΜΟ ΚΑΙ ΑΝΘΕΚΤΙΚΟ ΤΟΥΡΙΣΤΙΚΟ ΜΟΝΤΕΛΟ</a:t>
            </a:r>
            <a:r>
              <a:rPr kumimoji="0" lang="el-GR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Urbanist"/>
                <a:cs typeface="Gotham Light" pitchFamily="50" charset="0"/>
                <a:sym typeface="Urbanist"/>
              </a:rPr>
              <a:t>.</a:t>
            </a:r>
            <a:endParaRPr kumimoji="0" lang="el-GR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18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91B7E02-9A29-E577-1CD5-839F3EEC05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9DBB464-EEE0-BC6B-845D-D9E3AF5491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4A77E5B8-5204-4294-6DA6-449B432C76DF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ΟΙ ΚΕΝΤΡΙΚΟΙ ΑΞΟΝΕΣ ΤΟΥ ΕΙΔΙΚΟΥ ΧΩΡΟΤΑΞΙΚΟΥ ΠΛΑΙΣΙΟΥ 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9E6B6BE-CCD3-4C62-9ACC-1156331D3D65}"/>
              </a:ext>
            </a:extLst>
          </p:cNvPr>
          <p:cNvSpPr txBox="1"/>
          <p:nvPr/>
        </p:nvSpPr>
        <p:spPr>
          <a:xfrm>
            <a:off x="698742" y="2086297"/>
            <a:ext cx="2674189" cy="2209658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ΜΕΤΡΟ &amp; ΙΣΟΡΡΟΠΙΑ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ΑΝΑΠΤΥΞΗ ΒΑΣΙΣΜΕΝΗ ΣΤΑ ΙΔΙΑΙΤΕΡΑ ΧΑΡΑΚΤΗΡΙΣΤΙΚΑ ΚΑΘΕ ΠΕΡΙΟΧΗΣ, ΑΠΟΦΕΥΓΟΝΤΑΣ ΤΗΝ ΟΡΙΖΟΝΤΙΑ ΠΡΟΣΕΓΓΙΣΗ.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4827BA-21C7-DF3D-7293-94A79B42DD1A}"/>
              </a:ext>
            </a:extLst>
          </p:cNvPr>
          <p:cNvSpPr txBox="1"/>
          <p:nvPr/>
        </p:nvSpPr>
        <p:spPr>
          <a:xfrm>
            <a:off x="3691148" y="2086296"/>
            <a:ext cx="2674189" cy="2209658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ΒΙΩΣΙΜΟΤΗΤΑ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ΣΕΒΑΣΜΟΣ ΣΤΟ ΦΥΣΙΚΟ ΚΑΙ ΠΟΛΙΤΙΣΤΙΚΟ ΠΕΡΙΒΑΛΛΟΝ, ΤΟΝ ΚΑΤΟΙΚΟ ΚΑΙ ΤΟΝ ΕΠΙΣΚΕΠΤΗ.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441413-2B92-867B-FB3D-D3AAF2AF9E7D}"/>
              </a:ext>
            </a:extLst>
          </p:cNvPr>
          <p:cNvSpPr txBox="1"/>
          <p:nvPr/>
        </p:nvSpPr>
        <p:spPr>
          <a:xfrm>
            <a:off x="6683557" y="2086295"/>
            <a:ext cx="2674189" cy="2209658"/>
          </a:xfrm>
          <a:prstGeom prst="rect">
            <a:avLst/>
          </a:prstGeom>
          <a:noFill/>
          <a:ln w="12700">
            <a:solidFill>
              <a:srgbClr val="82FF00"/>
            </a:solidFill>
          </a:ln>
        </p:spPr>
        <p:txBody>
          <a:bodyPr wrap="square" rtlCol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ΑΝΘΕΚΤΙΚΟΤΗΤΑ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ΘΩΡΑΚΙΣΗ ΤΩΝ ΠΡΟΟΡΙΣΜΩΝ ΑΠΕΝΑΝΤΙ ΣΤΗΝ ΚΛΙΜΑΤΙΚΗ ΚΡΙΣΗ ΚΑΙ ΤΙΣ ΔΙΕΘΝΕΙΣ ΠΙΕΣΕΙΣ.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0041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35DFE59-51F1-E5EB-7C77-3D2E97928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F51A9A-784C-5971-C9C0-8B5EB2B616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81A213D0-458F-83C9-4F45-ED9701231817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26263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ΠΡΟΣΤΑΣΙΑ ΤΗΣ ΕΛΛΗΝΙΚΗΣ ΑΥΘΕΝΤΙΚΟΤΗΤΑΣ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5EF7B9-8599-A362-1F11-07847974FDB3}"/>
              </a:ext>
            </a:extLst>
          </p:cNvPr>
          <p:cNvSpPr txBox="1"/>
          <p:nvPr/>
        </p:nvSpPr>
        <p:spPr>
          <a:xfrm>
            <a:off x="527269" y="1676022"/>
            <a:ext cx="8918656" cy="2085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Black" pitchFamily="50" charset="0"/>
                <a:cs typeface="Gotham Black" pitchFamily="50" charset="0"/>
              </a:rPr>
              <a:t>ΝΑ ΠΡΟΣΤΑΤΕΥΣΟΥΜΕ ΑΥΤΟ ΠΟΥ ΚΑΝΕΙ ΤΗΝ ΕΛΛΑΔΑ ΞΕΧΩΡΙΣΤΗ.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ΔΙΑΦΥΛΑΞΗ ΤΟΥ ΕΛΛΗΝΙΚΟΥ ΤΟΠΙΟΥ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ΠΡΟΣΤΑΣΙΑ ΤΗΣ ΤΑΥΤΟΤΗΤΑΣ ΤΩΝ ΝΗΣΙΩΝ ΜΑΣ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ΑΝΑΔΕΙΞΗ ΤΗΣ ΠΟΛΙΤΙΣΤΙΚΗΣ ΜΑΣ ΚΛΗΡΟΝΟΜΙΑΣ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ΔΙΑΤΗΡΗΣΗ ΤΟΥ BRAND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“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ΕΛΛΑΔΑ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”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 ΠΑΓΚΟΣΜΙΩΣ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9CE15A7-E5C8-49BD-F625-981718C97E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22" y="2836235"/>
            <a:ext cx="171447" cy="2250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B51E480-B8C9-1DA3-BEFF-0AE152FD69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22" y="3150094"/>
            <a:ext cx="171447" cy="2250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F649B85-8E40-AFF9-9794-1721AEAA96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22" y="3472191"/>
            <a:ext cx="171447" cy="22502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8367BCD-DE8C-067D-0407-E2B5F4F6B5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22" y="2515843"/>
            <a:ext cx="171447" cy="22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844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5CF7A0-5A84-24BF-C0AA-58DC8B750E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D47AC24-5808-5671-B216-EB9AA03C68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44F9F8F-2FF5-3DA8-3E3F-37CD0AE01F71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9305763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ΧΡΟΝΙΚΗ &amp; ΧΩΡΙΚΗ ΔΙΑΧΥΣΗ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B4C438-BC2B-C126-B7B4-C420FEEE6FCD}"/>
              </a:ext>
            </a:extLst>
          </p:cNvPr>
          <p:cNvSpPr txBox="1"/>
          <p:nvPr/>
        </p:nvSpPr>
        <p:spPr>
          <a:xfrm>
            <a:off x="321315" y="1260261"/>
            <a:ext cx="5087447" cy="4532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Black" pitchFamily="50" charset="0"/>
                <a:cs typeface="Gotham Black" pitchFamily="50" charset="0"/>
              </a:rPr>
              <a:t>ΔΙΚΑΙΗ ΑΝΑΠΤΥΞΗ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Black" pitchFamily="50" charset="0"/>
                <a:cs typeface="Gotham Black" pitchFamily="50" charset="0"/>
              </a:rPr>
              <a:t> 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Black" pitchFamily="50" charset="0"/>
                <a:cs typeface="Gotham Black" pitchFamily="50" charset="0"/>
              </a:rPr>
              <a:t>ΣΕ ΟΛΗ ΤΗ ΧΩΡΑ,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Black" pitchFamily="50" charset="0"/>
                <a:cs typeface="Gotham Black" pitchFamily="50" charset="0"/>
              </a:rPr>
              <a:t>12 ΜΗΝΕΣ ΤΟΝ ΧΡΟΝΟ.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ΤΟ ΕΙΔΙΚΟ ΧΩΡΟΤΑΞΙΚΟ ΠΛΑΙΣΙΟ ΓΙΑ ΤΟΝ ΤΟΥΡΙΣΜΟ ΛΕΙΤΟΥΡΓΕΙ ΩΣ ΕΡΓΑΛΕΙΟ ΓΙΑ ΤΗΝ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ΑΠΟΣΥΜΦΟΡΗΣΗ ΤΩΝ ΩΡΙΜΩΝ ΠΡΟΟΡΙΣΜΩΝ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ΚΑΙ ΤΗΝ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ΑΝΑΔΕΙΞΗ ΝΕΩΝ ΕΥΚΑΙΡΙΩΝ ΣΤΗΝ 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lack" pitchFamily="50" charset="0"/>
              <a:ea typeface="+mn-ea"/>
              <a:cs typeface="Gotham Black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"ΆΛΛΗ ΠΛΕΥΡΑ ΤΗΣ ΕΛΛΑΔΑΣ".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lack" pitchFamily="50" charset="0"/>
              <a:ea typeface="+mn-ea"/>
              <a:cs typeface="Gotham Black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ΠΡΟΤΕΡΑΙΟΤΗΤΑ</a:t>
            </a:r>
            <a:r>
              <a:rPr kumimoji="0" lang="el-GR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: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ΟΡΕΙΝΗ ΕΛΛΑΔΑ ΚΑΙ ΕΝΑΛΛΑΚΤΙΚΟΙ ΠΡΟΟΡΙΣΜΟΙ.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Black" pitchFamily="50" charset="0"/>
              <a:ea typeface="+mn-ea"/>
              <a:cs typeface="Gotham Black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D06F611-2773-4513-4A8B-04CE4566E7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9999" y="3035616"/>
            <a:ext cx="4547837" cy="1419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488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35D7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BEA41B-FA85-2D61-D233-24C6136A8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49685D3-9963-38B6-BF35-B4E4617CC2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" y="0"/>
            <a:ext cx="10150601" cy="5715000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B6192D39-D71A-7BF1-B93E-C1A77A18C7C6}"/>
              </a:ext>
            </a:extLst>
          </p:cNvPr>
          <p:cNvSpPr txBox="1">
            <a:spLocks/>
          </p:cNvSpPr>
          <p:nvPr/>
        </p:nvSpPr>
        <p:spPr>
          <a:xfrm>
            <a:off x="321315" y="487395"/>
            <a:ext cx="8589771" cy="772866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4000" b="1" i="0" u="none" strike="noStrike" kern="1200" cap="none" spc="0" normalizeH="0" baseline="0" noProof="0" dirty="0">
                <a:ln>
                  <a:noFill/>
                </a:ln>
                <a:solidFill>
                  <a:srgbClr val="83FEFE"/>
                </a:solidFill>
                <a:effectLst/>
                <a:uLnTx/>
                <a:uFillTx/>
                <a:latin typeface="Gotham Ultra" pitchFamily="50" charset="0"/>
                <a:ea typeface="+mj-ea"/>
                <a:cs typeface="Gotham Ultra" pitchFamily="50" charset="0"/>
              </a:rPr>
              <a:t>ΣΤΡΑΤΗΓΙΚΗ ΓΙΑ ΤΗΝ ΟΡΕΙΝΗ ΕΛΛΑΔΑ</a:t>
            </a:r>
            <a:endParaRPr kumimoji="0" lang="el-GR" sz="3200" b="1" i="0" u="none" strike="noStrike" kern="1200" cap="none" spc="0" normalizeH="0" baseline="0" noProof="0" dirty="0">
              <a:ln>
                <a:noFill/>
              </a:ln>
              <a:solidFill>
                <a:srgbClr val="83FEFE"/>
              </a:solidFill>
              <a:effectLst/>
              <a:uLnTx/>
              <a:uFillTx/>
              <a:latin typeface="Gotham Ultra" pitchFamily="50" charset="0"/>
              <a:ea typeface="+mj-ea"/>
              <a:cs typeface="Gotham Ultra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BD10D1-9EE5-0F23-F5B7-B98179AC0DF2}"/>
              </a:ext>
            </a:extLst>
          </p:cNvPr>
          <p:cNvSpPr txBox="1"/>
          <p:nvPr/>
        </p:nvSpPr>
        <p:spPr>
          <a:xfrm>
            <a:off x="321315" y="1348476"/>
            <a:ext cx="6918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rgbClr val="82FF00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ΑΝΑΠΤΥΞΙΑΚΟ ΕΡΓΑΛΕΙΟ 12 ΜΗΝΩΝ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82FF00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BC29A39-214B-EDA6-6C6C-C173094F4AA0}"/>
              </a:ext>
            </a:extLst>
          </p:cNvPr>
          <p:cNvSpPr txBox="1"/>
          <p:nvPr/>
        </p:nvSpPr>
        <p:spPr>
          <a:xfrm>
            <a:off x="572905" y="2423628"/>
            <a:ext cx="7537349" cy="1670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ΧΙΟΝΟΔΡΟΜΙΚΑ ΚΕΝΤΡΑ ΣΕ ΛΕΙΤΟΥΡΓΙΑ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ΟΛΟ ΤΟ ΕΤΟΣ</a:t>
            </a:r>
            <a:endParaRPr kumimoji="0" lang="el-GR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otham Light" pitchFamily="50" charset="0"/>
              <a:ea typeface="+mn-ea"/>
              <a:cs typeface="Gotham Light" pitchFamily="50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ΘΕΣΠΙΣΗ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"ΠΡΟΟΡΙΣΜΟΥ ΒΙΩΣΙΜΟΥ ΟΡΕΙΝΟΥ ΤΟΥΡΙΣΜΟΥ"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ΑΝΑΠΤΥΞΗ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ΟΡΕΙΒΑΤΙΚΩΝ ΚΑΤΑΦΥΓΙΩΝ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ΚΑΙ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GLAMPING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ΝΕΟ ΠΡΟΓΡΑΜΜΑ </a:t>
            </a:r>
            <a:r>
              <a:rPr kumimoji="0" lang="el-G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Black" pitchFamily="50" charset="0"/>
                <a:ea typeface="+mn-ea"/>
                <a:cs typeface="Gotham Black" pitchFamily="50" charset="0"/>
              </a:rPr>
              <a:t>ΠΡΟΒΟΛΗΣ ΤΗΣ ΟΡΕΙΝΗΣ ΕΛΛΑΔΑΣ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9E148B8-CDDF-3596-B9E1-AA4E20C0EB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35" y="3189628"/>
            <a:ext cx="171447" cy="22502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726AAE2-953D-7557-3F77-A1C005222A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35" y="3511555"/>
            <a:ext cx="171447" cy="22502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4282DBC-9416-5D17-B565-A45664A86F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35" y="3854314"/>
            <a:ext cx="171447" cy="22502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D80ACA-7BA9-EEC8-421E-A398C0EDF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35" y="2888822"/>
            <a:ext cx="171447" cy="22502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33CD09B-6833-83C0-09B1-623827D2D252}"/>
              </a:ext>
            </a:extLst>
          </p:cNvPr>
          <p:cNvSpPr txBox="1"/>
          <p:nvPr/>
        </p:nvSpPr>
        <p:spPr>
          <a:xfrm>
            <a:off x="321315" y="2003720"/>
            <a:ext cx="9728847" cy="4593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otham Light" pitchFamily="50" charset="0"/>
                <a:ea typeface="+mn-ea"/>
                <a:cs typeface="Gotham Light" pitchFamily="50" charset="0"/>
              </a:rPr>
              <a:t>Η ΠΡΩΤΗ ΣΥΝΕΚΤΙΚΗ ΠΟΛΙΤΙΚΗ ΓΙΑ ΤΙΣ ΟΡΕΙΝΕΣ ΠΕΡΙΟΧΕΣ ΤΗΣ ΧΩΡΑΣ.</a:t>
            </a:r>
          </a:p>
        </p:txBody>
      </p:sp>
    </p:spTree>
    <p:extLst>
      <p:ext uri="{BB962C8B-B14F-4D97-AF65-F5344CB8AC3E}">
        <p14:creationId xmlns:p14="http://schemas.microsoft.com/office/powerpoint/2010/main" val="122716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</TotalTime>
  <Words>1033</Words>
  <Application>Microsoft Office PowerPoint</Application>
  <PresentationFormat>Custom</PresentationFormat>
  <Paragraphs>217</Paragraphs>
  <Slides>26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Aptos</vt:lpstr>
      <vt:lpstr>Aptos Display</vt:lpstr>
      <vt:lpstr>Arial</vt:lpstr>
      <vt:lpstr>Gotham Black</vt:lpstr>
      <vt:lpstr>Gotham Light</vt:lpstr>
      <vt:lpstr>Gotham Ultra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Papageorgiou Sotiris</dc:creator>
  <cp:lastModifiedBy>Papageorgiou Sotiris</cp:lastModifiedBy>
  <cp:revision>9</cp:revision>
  <dcterms:created xsi:type="dcterms:W3CDTF">2026-05-08T09:02:03Z</dcterms:created>
  <dcterms:modified xsi:type="dcterms:W3CDTF">2026-05-11T07:34:14Z</dcterms:modified>
</cp:coreProperties>
</file>