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16.xml" ContentType="application/vnd.openxmlformats-officedocument.drawingml.chart+xml"/>
  <Default Extension="jpeg" ContentType="image/jpeg"/>
  <Override PartName="/ppt/charts/colors5.xml" ContentType="application/vnd.ms-office.chartcolorstyle+xml"/>
  <Override PartName="/ppt/charts/colors1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08" r:id="rId4"/>
    <p:sldId id="258" r:id="rId5"/>
    <p:sldId id="307" r:id="rId6"/>
    <p:sldId id="259" r:id="rId7"/>
    <p:sldId id="311" r:id="rId8"/>
    <p:sldId id="312" r:id="rId9"/>
    <p:sldId id="325" r:id="rId10"/>
    <p:sldId id="310" r:id="rId11"/>
    <p:sldId id="309" r:id="rId12"/>
    <p:sldId id="314" r:id="rId13"/>
    <p:sldId id="260" r:id="rId14"/>
    <p:sldId id="261" r:id="rId15"/>
    <p:sldId id="313" r:id="rId16"/>
    <p:sldId id="262" r:id="rId17"/>
    <p:sldId id="326" r:id="rId18"/>
    <p:sldId id="266" r:id="rId19"/>
    <p:sldId id="267" r:id="rId20"/>
    <p:sldId id="268" r:id="rId21"/>
    <p:sldId id="269" r:id="rId22"/>
    <p:sldId id="316" r:id="rId23"/>
    <p:sldId id="270" r:id="rId24"/>
    <p:sldId id="271" r:id="rId25"/>
    <p:sldId id="272" r:id="rId26"/>
    <p:sldId id="273" r:id="rId27"/>
    <p:sldId id="317" r:id="rId28"/>
    <p:sldId id="274" r:id="rId29"/>
    <p:sldId id="275" r:id="rId30"/>
    <p:sldId id="276" r:id="rId31"/>
    <p:sldId id="277" r:id="rId32"/>
    <p:sldId id="318" r:id="rId33"/>
    <p:sldId id="278" r:id="rId34"/>
    <p:sldId id="279" r:id="rId35"/>
    <p:sldId id="280" r:id="rId36"/>
    <p:sldId id="281" r:id="rId37"/>
    <p:sldId id="319" r:id="rId38"/>
    <p:sldId id="282" r:id="rId39"/>
    <p:sldId id="283" r:id="rId40"/>
    <p:sldId id="284" r:id="rId41"/>
    <p:sldId id="285" r:id="rId42"/>
    <p:sldId id="320" r:id="rId43"/>
    <p:sldId id="286" r:id="rId44"/>
    <p:sldId id="287" r:id="rId45"/>
    <p:sldId id="288" r:id="rId46"/>
    <p:sldId id="289" r:id="rId47"/>
    <p:sldId id="321" r:id="rId48"/>
    <p:sldId id="290" r:id="rId49"/>
    <p:sldId id="291" r:id="rId50"/>
    <p:sldId id="292" r:id="rId51"/>
    <p:sldId id="293" r:id="rId52"/>
    <p:sldId id="322" r:id="rId53"/>
    <p:sldId id="294" r:id="rId54"/>
    <p:sldId id="295" r:id="rId55"/>
    <p:sldId id="296" r:id="rId56"/>
    <p:sldId id="297" r:id="rId57"/>
    <p:sldId id="323" r:id="rId58"/>
    <p:sldId id="298" r:id="rId59"/>
    <p:sldId id="299" r:id="rId60"/>
    <p:sldId id="300" r:id="rId61"/>
    <p:sldId id="301" r:id="rId62"/>
    <p:sldId id="324" r:id="rId63"/>
    <p:sldId id="302" r:id="rId64"/>
    <p:sldId id="303" r:id="rId65"/>
    <p:sldId id="304" r:id="rId66"/>
    <p:sldId id="305" r:id="rId67"/>
    <p:sldId id="327" r:id="rId68"/>
  </p:sldIdLst>
  <p:sldSz cx="18288000" cy="10287000"/>
  <p:notesSz cx="6858000" cy="9144000"/>
  <p:embeddedFontLst>
    <p:embeddedFont>
      <p:font typeface="Noto Serif Display Bold Italics"/>
      <p:regular r:id="rId69"/>
    </p:embeddedFont>
    <p:embeddedFont>
      <p:font typeface="Calibri (MS)" charset="0"/>
      <p:regular r:id="rId70"/>
    </p:embeddedFont>
    <p:embeddedFont>
      <p:font typeface="Calibri" pitchFamily="34" charset="0"/>
      <p:regular r:id="rId71"/>
      <p:bold r:id="rId72"/>
      <p:italic r:id="rId73"/>
      <p:boldItalic r:id="rId74"/>
    </p:embeddedFont>
    <p:embeddedFont>
      <p:font typeface="Open Sans Bold" charset="0"/>
      <p:bold r:id="rId75"/>
    </p:embeddedFont>
    <p:embeddedFont>
      <p:font typeface="Open Sans" charset="0"/>
      <p:regular r:id="rId76"/>
      <p:bold r:id="rId77"/>
      <p:italic r:id="rId78"/>
      <p:boldItalic r:id="rId79"/>
    </p:embeddedFont>
    <p:embeddedFont>
      <p:font typeface="Calibri (MS) Bold" charset="0"/>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8.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915;&#961;&#940;&#966;&#951;&#956;&#945;%20&#963;&#964;&#959;%20Microsoft%20Office%20PowerPoint"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___________________Microsoft_Office_Excel10.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___________________Microsoft_Office_Excel11.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___________________Microsoft_Office_Excel12.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___________________Microsoft_Office_Excel13.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___________________Microsoft_Office_Excel14.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___________________Microsoft_Office_Excel15.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7374121338281008E-2"/>
          <c:y val="0.16901192193401701"/>
          <c:w val="0.82753510180159517"/>
          <c:h val="0.78997633991403249"/>
        </c:manualLayout>
      </c:layout>
      <c:pie3DChart>
        <c:varyColors val="1"/>
        <c:ser>
          <c:idx val="0"/>
          <c:order val="0"/>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7F9A-4E0E-BFF0-D4DBB41E9E2D}"/>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7F9A-4E0E-BFF0-D4DBB41E9E2D}"/>
              </c:ext>
            </c:extLst>
          </c:dPt>
          <c:dPt>
            <c:idx val="2"/>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F9A-4E0E-BFF0-D4DBB41E9E2D}"/>
              </c:ext>
            </c:extLst>
          </c:dPt>
          <c:dLbls>
            <c:dLbl>
              <c:idx val="0"/>
              <c:spPr>
                <a:noFill/>
                <a:ln>
                  <a:noFill/>
                </a:ln>
                <a:effectLst/>
              </c:spPr>
              <c:txPr>
                <a:bodyPr rot="0" spcFirstLastPara="1" vertOverflow="ellipsis" vert="horz" wrap="square" anchor="ctr" anchorCtr="1"/>
                <a:lstStyle/>
                <a:p>
                  <a:pPr>
                    <a:defRPr sz="2800" b="1" i="1" u="none" strike="noStrike" kern="1200" baseline="0">
                      <a:solidFill>
                        <a:schemeClr val="bg1"/>
                      </a:solidFill>
                      <a:latin typeface="+mn-lt"/>
                      <a:ea typeface="+mn-ea"/>
                      <a:cs typeface="+mn-cs"/>
                    </a:defRPr>
                  </a:pPr>
                  <a:endParaRPr lang="el-GR"/>
                </a:p>
              </c:txPr>
            </c:dLbl>
            <c:dLbl>
              <c:idx val="1"/>
              <c:spPr>
                <a:noFill/>
                <a:ln>
                  <a:noFill/>
                </a:ln>
                <a:effectLst/>
              </c:spPr>
              <c:txPr>
                <a:bodyPr rot="0" spcFirstLastPara="1" vertOverflow="ellipsis" vert="horz" wrap="square" anchor="ctr" anchorCtr="1"/>
                <a:lstStyle/>
                <a:p>
                  <a:pPr>
                    <a:defRPr sz="2800" b="1" i="1" u="none" strike="noStrike" kern="1200" baseline="0">
                      <a:solidFill>
                        <a:schemeClr val="bg1"/>
                      </a:solidFill>
                      <a:latin typeface="+mn-lt"/>
                      <a:ea typeface="+mn-ea"/>
                      <a:cs typeface="+mn-cs"/>
                    </a:defRPr>
                  </a:pPr>
                  <a:endParaRPr lang="el-GR"/>
                </a:p>
              </c:txPr>
            </c:dLbl>
            <c:spPr>
              <a:noFill/>
              <a:ln>
                <a:noFill/>
              </a:ln>
              <a:effectLst/>
            </c:spPr>
            <c:txPr>
              <a:bodyPr rot="0" spcFirstLastPara="1" vertOverflow="ellipsis" vert="horz" wrap="square" anchor="ctr" anchorCtr="1"/>
              <a:lstStyle/>
              <a:p>
                <a:pPr>
                  <a:defRPr sz="2800"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ΑΠΟΤΕΛΕΣΜΑΤΑ!$B$7:$B$9</c:f>
              <c:strCache>
                <c:ptCount val="3"/>
                <c:pt idx="0">
                  <c:v>Άνδρας</c:v>
                </c:pt>
                <c:pt idx="1">
                  <c:v>Γυναίκα</c:v>
                </c:pt>
                <c:pt idx="2">
                  <c:v>Άλλο</c:v>
                </c:pt>
              </c:strCache>
            </c:strRef>
          </c:cat>
          <c:val>
            <c:numRef>
              <c:f>ΑΠΟΤΕΛΕΣΜΑΤΑ!$D$7:$D$9</c:f>
              <c:numCache>
                <c:formatCode>0%</c:formatCode>
                <c:ptCount val="3"/>
                <c:pt idx="0">
                  <c:v>0.33694474539544977</c:v>
                </c:pt>
                <c:pt idx="1">
                  <c:v>0.65655471289274103</c:v>
                </c:pt>
                <c:pt idx="2">
                  <c:v>6.5005417118093193E-3</c:v>
                </c:pt>
              </c:numCache>
            </c:numRef>
          </c:val>
          <c:extLst xmlns:c16r2="http://schemas.microsoft.com/office/drawing/2015/06/chart">
            <c:ext xmlns:c16="http://schemas.microsoft.com/office/drawing/2014/chart" uri="{C3380CC4-5D6E-409C-BE32-E72D297353CC}">
              <c16:uniqueId val="{00000000-7F9A-4E0E-BFF0-D4DBB41E9E2D}"/>
            </c:ext>
          </c:extLst>
        </c:ser>
        <c:dLbls>
          <c:showCatName val="1"/>
          <c:showPercent val="1"/>
        </c:dLbls>
      </c:pie3DChart>
      <c:spPr>
        <a:noFill/>
        <a:ln>
          <a:noFill/>
        </a:ln>
        <a:effectLst/>
      </c:spPr>
    </c:plotArea>
    <c:plotVisOnly val="1"/>
    <c:dispBlanksAs val="zero"/>
  </c:chart>
  <c:spPr>
    <a:noFill/>
    <a:ln>
      <a:noFill/>
    </a:ln>
    <a:effectLst/>
  </c:spPr>
  <c:txPr>
    <a:bodyPr/>
    <a:lstStyle/>
    <a:p>
      <a:pPr>
        <a:defRPr sz="2400" b="1" i="1">
          <a:solidFill>
            <a:schemeClr val="tx1"/>
          </a:solidFill>
        </a:defRPr>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view3D>
      <c:rAngAx val="1"/>
    </c:view3D>
    <c:plotArea>
      <c:layout>
        <c:manualLayout>
          <c:layoutTarget val="inner"/>
          <c:xMode val="edge"/>
          <c:yMode val="edge"/>
          <c:x val="0.24177704541359837"/>
          <c:y val="0.11879023345765989"/>
          <c:w val="0.73728302739731866"/>
          <c:h val="0.82612446470506973"/>
        </c:manualLayout>
      </c:layout>
      <c:bar3DChart>
        <c:barDir val="bar"/>
        <c:grouping val="percentStacked"/>
        <c:ser>
          <c:idx val="0"/>
          <c:order val="0"/>
          <c:tx>
            <c:strRef>
              <c:f>'[Γράφημα στο Microsoft Office PowerPoint]ΑΠΟΤΕΛΕΣΜΑΤΑ'!$B$177</c:f>
              <c:strCache>
                <c:ptCount val="1"/>
                <c:pt idx="0">
                  <c:v>Συμφωνώ</c:v>
                </c:pt>
              </c:strCache>
            </c:strRef>
          </c:tx>
          <c:spPr>
            <a:solidFill>
              <a:srgbClr val="0070C0"/>
            </a:solidFill>
          </c:spPr>
          <c:dLbls>
            <c:spPr>
              <a:noFill/>
              <a:ln>
                <a:noFill/>
              </a:ln>
              <a:effectLst/>
            </c:spPr>
            <c:txPr>
              <a:bodyPr/>
              <a:lstStyle/>
              <a:p>
                <a:pPr>
                  <a:defRPr sz="2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'[Γράφημα στο Microsoft Office PowerPoint]ΑΠΟΤΕΛΕΣΜΑΤΑ'!$D$176;'[Γράφημα στο Microsoft Office PowerPoint]ΑΠΟΤΕΛΕΣΜΑΤΑ'!$F$176;'[Γράφημα στο Microsoft Office PowerPoint]ΑΠΟΤΕΛΕΣΜΑΤΑ'!$H$176</c:f>
              <c:strCache>
                <c:ptCount val="3"/>
                <c:pt idx="0">
                  <c:v>Νιώθω περήφανος που θα σπουδάσω στο Αριστοτέλειο</c:v>
                </c:pt>
                <c:pt idx="1">
                  <c:v>Ανυπομονώ για τις σπουδές μου στο Αριστοτέλειο</c:v>
                </c:pt>
                <c:pt idx="2">
                  <c:v>Πιστεύω ότι το πτυχίο του Αριστοτελείου θα μου δώσει καλές επαγγελματικές προοπτικές</c:v>
                </c:pt>
              </c:strCache>
            </c:strRef>
          </c:cat>
          <c:val>
            <c:numRef>
              <c:f>'[Γράφημα στο Microsoft Office PowerPoint]ΑΠΟΤΕΛΕΣΜΑΤΑ'!$D$177;'[Γράφημα στο Microsoft Office PowerPoint]ΑΠΟΤΕΛΕΣΜΑΤΑ'!$F$177;'[Γράφημα στο Microsoft Office PowerPoint]ΑΠΟΤΕΛΕΣΜΑΤΑ'!$H$177</c:f>
              <c:numCache>
                <c:formatCode>0%</c:formatCode>
                <c:ptCount val="3"/>
                <c:pt idx="0">
                  <c:v>0.72017353579175691</c:v>
                </c:pt>
                <c:pt idx="1">
                  <c:v>0.62080173347779</c:v>
                </c:pt>
                <c:pt idx="2">
                  <c:v>0.58766233766233755</c:v>
                </c:pt>
              </c:numCache>
            </c:numRef>
          </c:val>
          <c:extLst xmlns:c16r2="http://schemas.microsoft.com/office/drawing/2015/06/chart">
            <c:ext xmlns:c16="http://schemas.microsoft.com/office/drawing/2014/chart" uri="{C3380CC4-5D6E-409C-BE32-E72D297353CC}">
              <c16:uniqueId val="{00000000-ED06-473D-BE6B-E36A158E8916}"/>
            </c:ext>
          </c:extLst>
        </c:ser>
        <c:ser>
          <c:idx val="1"/>
          <c:order val="1"/>
          <c:tx>
            <c:strRef>
              <c:f>'[Γράφημα στο Microsoft Office PowerPoint]ΑΠΟΤΕΛΕΣΜΑΤΑ'!$B$178</c:f>
              <c:strCache>
                <c:ptCount val="1"/>
                <c:pt idx="0">
                  <c:v>Μάλλον συμφωνώ</c:v>
                </c:pt>
              </c:strCache>
            </c:strRef>
          </c:tx>
          <c:spPr>
            <a:solidFill>
              <a:srgbClr val="00B0F0"/>
            </a:solidFill>
          </c:spPr>
          <c:dLbls>
            <c:spPr>
              <a:noFill/>
              <a:ln>
                <a:noFill/>
              </a:ln>
              <a:effectLst/>
            </c:spPr>
            <c:txPr>
              <a:bodyPr/>
              <a:lstStyle/>
              <a:p>
                <a:pPr>
                  <a:defRPr sz="2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'[Γράφημα στο Microsoft Office PowerPoint]ΑΠΟΤΕΛΕΣΜΑΤΑ'!$D$176;'[Γράφημα στο Microsoft Office PowerPoint]ΑΠΟΤΕΛΕΣΜΑΤΑ'!$F$176;'[Γράφημα στο Microsoft Office PowerPoint]ΑΠΟΤΕΛΕΣΜΑΤΑ'!$H$176</c:f>
              <c:strCache>
                <c:ptCount val="3"/>
                <c:pt idx="0">
                  <c:v>Νιώθω περήφανος που θα σπουδάσω στο Αριστοτέλειο</c:v>
                </c:pt>
                <c:pt idx="1">
                  <c:v>Ανυπομονώ για τις σπουδές μου στο Αριστοτέλειο</c:v>
                </c:pt>
                <c:pt idx="2">
                  <c:v>Πιστεύω ότι το πτυχίο του Αριστοτελείου θα μου δώσει καλές επαγγελματικές προοπτικές</c:v>
                </c:pt>
              </c:strCache>
            </c:strRef>
          </c:cat>
          <c:val>
            <c:numRef>
              <c:f>'[Γράφημα στο Microsoft Office PowerPoint]ΑΠΟΤΕΛΕΣΜΑΤΑ'!$D$178;'[Γράφημα στο Microsoft Office PowerPoint]ΑΠΟΤΕΛΕΣΜΑΤΑ'!$F$178;'[Γράφημα στο Microsoft Office PowerPoint]ΑΠΟΤΕΛΕΣΜΑΤΑ'!$H$178</c:f>
              <c:numCache>
                <c:formatCode>0%</c:formatCode>
                <c:ptCount val="3"/>
                <c:pt idx="0">
                  <c:v>0.23752711496746207</c:v>
                </c:pt>
                <c:pt idx="1">
                  <c:v>0.3163596966413868</c:v>
                </c:pt>
                <c:pt idx="2">
                  <c:v>0.33441558441558444</c:v>
                </c:pt>
              </c:numCache>
            </c:numRef>
          </c:val>
          <c:extLst xmlns:c16r2="http://schemas.microsoft.com/office/drawing/2015/06/chart">
            <c:ext xmlns:c16="http://schemas.microsoft.com/office/drawing/2014/chart" uri="{C3380CC4-5D6E-409C-BE32-E72D297353CC}">
              <c16:uniqueId val="{00000001-ED06-473D-BE6B-E36A158E8916}"/>
            </c:ext>
          </c:extLst>
        </c:ser>
        <c:ser>
          <c:idx val="2"/>
          <c:order val="2"/>
          <c:tx>
            <c:strRef>
              <c:f>'[Γράφημα στο Microsoft Office PowerPoint]ΑΠΟΤΕΛΕΣΜΑΤΑ'!$B$179</c:f>
              <c:strCache>
                <c:ptCount val="1"/>
                <c:pt idx="0">
                  <c:v>Μάλλον διαφωνω</c:v>
                </c:pt>
              </c:strCache>
            </c:strRef>
          </c:tx>
          <c:spPr>
            <a:solidFill>
              <a:schemeClr val="accent2"/>
            </a:solidFill>
          </c:spPr>
          <c:dLbls>
            <c:spPr>
              <a:noFill/>
              <a:ln>
                <a:noFill/>
              </a:ln>
              <a:effectLst/>
            </c:spPr>
            <c:txPr>
              <a:bodyPr/>
              <a:lstStyle/>
              <a:p>
                <a:pPr>
                  <a:defRPr sz="2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'[Γράφημα στο Microsoft Office PowerPoint]ΑΠΟΤΕΛΕΣΜΑΤΑ'!$D$176;'[Γράφημα στο Microsoft Office PowerPoint]ΑΠΟΤΕΛΕΣΜΑΤΑ'!$F$176;'[Γράφημα στο Microsoft Office PowerPoint]ΑΠΟΤΕΛΕΣΜΑΤΑ'!$H$176</c:f>
              <c:strCache>
                <c:ptCount val="3"/>
                <c:pt idx="0">
                  <c:v>Νιώθω περήφανος που θα σπουδάσω στο Αριστοτέλειο</c:v>
                </c:pt>
                <c:pt idx="1">
                  <c:v>Ανυπομονώ για τις σπουδές μου στο Αριστοτέλειο</c:v>
                </c:pt>
                <c:pt idx="2">
                  <c:v>Πιστεύω ότι το πτυχίο του Αριστοτελείου θα μου δώσει καλές επαγγελματικές προοπτικές</c:v>
                </c:pt>
              </c:strCache>
            </c:strRef>
          </c:cat>
          <c:val>
            <c:numRef>
              <c:f>'[Γράφημα στο Microsoft Office PowerPoint]ΑΠΟΤΕΛΕΣΜΑΤΑ'!$D$179;'[Γράφημα στο Microsoft Office PowerPoint]ΑΠΟΤΕΛΕΣΜΑΤΑ'!$F$179;'[Γράφημα στο Microsoft Office PowerPoint]ΑΠΟΤΕΛΕΣΜΑΤΑ'!$H$179</c:f>
              <c:numCache>
                <c:formatCode>0%</c:formatCode>
                <c:ptCount val="3"/>
                <c:pt idx="0">
                  <c:v>1.3015184381778741E-2</c:v>
                </c:pt>
                <c:pt idx="1">
                  <c:v>2.0585048754062842E-2</c:v>
                </c:pt>
                <c:pt idx="2">
                  <c:v>3.6796536796536793E-2</c:v>
                </c:pt>
              </c:numCache>
            </c:numRef>
          </c:val>
          <c:extLst xmlns:c16r2="http://schemas.microsoft.com/office/drawing/2015/06/chart">
            <c:ext xmlns:c16="http://schemas.microsoft.com/office/drawing/2014/chart" uri="{C3380CC4-5D6E-409C-BE32-E72D297353CC}">
              <c16:uniqueId val="{00000002-ED06-473D-BE6B-E36A158E8916}"/>
            </c:ext>
          </c:extLst>
        </c:ser>
        <c:ser>
          <c:idx val="3"/>
          <c:order val="3"/>
          <c:tx>
            <c:strRef>
              <c:f>'[Γράφημα στο Microsoft Office PowerPoint]ΑΠΟΤΕΛΕΣΜΑΤΑ'!$B$180</c:f>
              <c:strCache>
                <c:ptCount val="1"/>
                <c:pt idx="0">
                  <c:v>Διαφωνώ</c:v>
                </c:pt>
              </c:strCache>
            </c:strRef>
          </c:tx>
          <c:spPr>
            <a:solidFill>
              <a:srgbClr val="C00000"/>
            </a:solidFill>
          </c:spPr>
          <c:dLbls>
            <c:dLbl>
              <c:idx val="0"/>
              <c:layout>
                <c:manualLayout>
                  <c:x val="-1.7730497691579947E-3"/>
                  <c:y val="3.7280701754386004E-2"/>
                </c:manualLayout>
              </c:layout>
              <c:showVal val="1"/>
            </c:dLbl>
            <c:dLbl>
              <c:idx val="1"/>
              <c:layout>
                <c:manualLayout>
                  <c:x val="0"/>
                  <c:y val="5.7017716535433069E-2"/>
                </c:manualLayout>
              </c:layout>
              <c:showVal val="1"/>
            </c:dLbl>
            <c:dLbl>
              <c:idx val="2"/>
              <c:layout>
                <c:manualLayout>
                  <c:x val="-1.7730497691579947E-3"/>
                  <c:y val="6.1403508771929821E-2"/>
                </c:manualLayout>
              </c:layout>
              <c:showVal val="1"/>
            </c:dLbl>
            <c:spPr>
              <a:noFill/>
              <a:ln>
                <a:noFill/>
              </a:ln>
              <a:effectLst/>
            </c:spPr>
            <c:txPr>
              <a:bodyPr/>
              <a:lstStyle/>
              <a:p>
                <a:pPr>
                  <a:defRPr sz="2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'[Γράφημα στο Microsoft Office PowerPoint]ΑΠΟΤΕΛΕΣΜΑΤΑ'!$D$176;'[Γράφημα στο Microsoft Office PowerPoint]ΑΠΟΤΕΛΕΣΜΑΤΑ'!$F$176;'[Γράφημα στο Microsoft Office PowerPoint]ΑΠΟΤΕΛΕΣΜΑΤΑ'!$H$176</c:f>
              <c:strCache>
                <c:ptCount val="3"/>
                <c:pt idx="0">
                  <c:v>Νιώθω περήφανος που θα σπουδάσω στο Αριστοτέλειο</c:v>
                </c:pt>
                <c:pt idx="1">
                  <c:v>Ανυπομονώ για τις σπουδές μου στο Αριστοτέλειο</c:v>
                </c:pt>
                <c:pt idx="2">
                  <c:v>Πιστεύω ότι το πτυχίο του Αριστοτελείου θα μου δώσει καλές επαγγελματικές προοπτικές</c:v>
                </c:pt>
              </c:strCache>
            </c:strRef>
          </c:cat>
          <c:val>
            <c:numRef>
              <c:f>'[Γράφημα στο Microsoft Office PowerPoint]ΑΠΟΤΕΛΕΣΜΑΤΑ'!$D$180;'[Γράφημα στο Microsoft Office PowerPoint]ΑΠΟΤΕΛΕΣΜΑΤΑ'!$F$180;'[Γράφημα στο Microsoft Office PowerPoint]ΑΠΟΤΕΛΕΣΜΑΤΑ'!$H$180</c:f>
              <c:numCache>
                <c:formatCode>0%</c:formatCode>
                <c:ptCount val="3"/>
                <c:pt idx="0">
                  <c:v>7.5921908893709323E-3</c:v>
                </c:pt>
                <c:pt idx="1">
                  <c:v>9.7508125677139793E-3</c:v>
                </c:pt>
                <c:pt idx="2">
                  <c:v>1.5151515151515155E-2</c:v>
                </c:pt>
              </c:numCache>
            </c:numRef>
          </c:val>
          <c:extLst xmlns:c16r2="http://schemas.microsoft.com/office/drawing/2015/06/chart">
            <c:ext xmlns:c16="http://schemas.microsoft.com/office/drawing/2014/chart" uri="{C3380CC4-5D6E-409C-BE32-E72D297353CC}">
              <c16:uniqueId val="{00000003-ED06-473D-BE6B-E36A158E8916}"/>
            </c:ext>
          </c:extLst>
        </c:ser>
        <c:ser>
          <c:idx val="4"/>
          <c:order val="4"/>
          <c:tx>
            <c:strRef>
              <c:f>'[Γράφημα στο Microsoft Office PowerPoint]ΑΠΟΤΕΛΕΣΜΑΤΑ'!$B$181</c:f>
              <c:strCache>
                <c:ptCount val="1"/>
                <c:pt idx="0">
                  <c:v>ΔΞ/ΔΑ</c:v>
                </c:pt>
              </c:strCache>
            </c:strRef>
          </c:tx>
          <c:spPr>
            <a:solidFill>
              <a:schemeClr val="tx1">
                <a:lumMod val="50000"/>
                <a:lumOff val="50000"/>
              </a:schemeClr>
            </a:solidFill>
          </c:spPr>
          <c:dLbls>
            <c:dLbl>
              <c:idx val="0"/>
              <c:layout>
                <c:manualLayout>
                  <c:x val="1.4184398153263958E-2"/>
                  <c:y val="2.41228070175439E-2"/>
                </c:manualLayout>
              </c:layout>
              <c:showVal val="1"/>
            </c:dLbl>
            <c:dLbl>
              <c:idx val="1"/>
              <c:layout>
                <c:manualLayout>
                  <c:x val="1.2411348384105963E-2"/>
                  <c:y val="1.7543859649122806E-2"/>
                </c:manualLayout>
              </c:layout>
              <c:showVal val="1"/>
            </c:dLbl>
            <c:dLbl>
              <c:idx val="2"/>
              <c:layout>
                <c:manualLayout>
                  <c:x val="1.0638298614947968E-2"/>
                  <c:y val="8.771929824561403E-3"/>
                </c:manualLayout>
              </c:layout>
              <c:showVal val="1"/>
            </c:dLbl>
            <c:spPr>
              <a:noFill/>
              <a:ln>
                <a:noFill/>
              </a:ln>
              <a:effectLst/>
            </c:spPr>
            <c:txPr>
              <a:bodyPr/>
              <a:lstStyle/>
              <a:p>
                <a:pPr>
                  <a:defRPr sz="2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'[Γράφημα στο Microsoft Office PowerPoint]ΑΠΟΤΕΛΕΣΜΑΤΑ'!$D$176;'[Γράφημα στο Microsoft Office PowerPoint]ΑΠΟΤΕΛΕΣΜΑΤΑ'!$F$176;'[Γράφημα στο Microsoft Office PowerPoint]ΑΠΟΤΕΛΕΣΜΑΤΑ'!$H$176</c:f>
              <c:strCache>
                <c:ptCount val="3"/>
                <c:pt idx="0">
                  <c:v>Νιώθω περήφανος που θα σπουδάσω στο Αριστοτέλειο</c:v>
                </c:pt>
                <c:pt idx="1">
                  <c:v>Ανυπομονώ για τις σπουδές μου στο Αριστοτέλειο</c:v>
                </c:pt>
                <c:pt idx="2">
                  <c:v>Πιστεύω ότι το πτυχίο του Αριστοτελείου θα μου δώσει καλές επαγγελματικές προοπτικές</c:v>
                </c:pt>
              </c:strCache>
            </c:strRef>
          </c:cat>
          <c:val>
            <c:numRef>
              <c:f>'[Γράφημα στο Microsoft Office PowerPoint]ΑΠΟΤΕΛΕΣΜΑΤΑ'!$D$181;'[Γράφημα στο Microsoft Office PowerPoint]ΑΠΟΤΕΛΕΣΜΑΤΑ'!$F$181;'[Γράφημα στο Microsoft Office PowerPoint]ΑΠΟΤΕΛΕΣΜΑΤΑ'!$H$181</c:f>
              <c:numCache>
                <c:formatCode>0%</c:formatCode>
                <c:ptCount val="3"/>
                <c:pt idx="0">
                  <c:v>2.169197396963124E-2</c:v>
                </c:pt>
                <c:pt idx="1">
                  <c:v>3.2502708559046592E-2</c:v>
                </c:pt>
                <c:pt idx="2">
                  <c:v>2.5974025974025983E-2</c:v>
                </c:pt>
              </c:numCache>
            </c:numRef>
          </c:val>
          <c:extLst xmlns:c16r2="http://schemas.microsoft.com/office/drawing/2015/06/chart">
            <c:ext xmlns:c16="http://schemas.microsoft.com/office/drawing/2014/chart" uri="{C3380CC4-5D6E-409C-BE32-E72D297353CC}">
              <c16:uniqueId val="{00000004-ED06-473D-BE6B-E36A158E8916}"/>
            </c:ext>
          </c:extLst>
        </c:ser>
        <c:dLbls>
          <c:showVal val="1"/>
        </c:dLbls>
        <c:gapWidth val="75"/>
        <c:shape val="box"/>
        <c:axId val="322566784"/>
        <c:axId val="322679552"/>
        <c:axId val="0"/>
      </c:bar3DChart>
      <c:catAx>
        <c:axId val="322566784"/>
        <c:scaling>
          <c:orientation val="maxMin"/>
        </c:scaling>
        <c:axPos val="l"/>
        <c:numFmt formatCode="General" sourceLinked="0"/>
        <c:majorTickMark val="none"/>
        <c:tickLblPos val="nextTo"/>
        <c:spPr>
          <a:noFill/>
          <a:ln>
            <a:noFill/>
          </a:ln>
        </c:spPr>
        <c:txPr>
          <a:bodyPr/>
          <a:lstStyle/>
          <a:p>
            <a:pPr>
              <a:defRPr sz="2000" b="1"/>
            </a:pPr>
            <a:endParaRPr lang="el-GR"/>
          </a:p>
        </c:txPr>
        <c:crossAx val="322679552"/>
        <c:crosses val="autoZero"/>
        <c:auto val="1"/>
        <c:lblAlgn val="ctr"/>
        <c:lblOffset val="100"/>
      </c:catAx>
      <c:valAx>
        <c:axId val="322679552"/>
        <c:scaling>
          <c:orientation val="minMax"/>
        </c:scaling>
        <c:delete val="1"/>
        <c:axPos val="t"/>
        <c:numFmt formatCode="0%" sourceLinked="1"/>
        <c:majorTickMark val="none"/>
        <c:tickLblPos val="none"/>
        <c:crossAx val="322566784"/>
        <c:crosses val="autoZero"/>
        <c:crossBetween val="between"/>
      </c:valAx>
    </c:plotArea>
    <c:legend>
      <c:legendPos val="b"/>
      <c:layout>
        <c:manualLayout>
          <c:xMode val="edge"/>
          <c:yMode val="edge"/>
          <c:x val="0.12514563145464178"/>
          <c:y val="4.9760598107054813E-2"/>
          <c:w val="0.77884134296069085"/>
          <c:h val="4.9918325426712963E-2"/>
        </c:manualLayout>
      </c:layout>
      <c:txPr>
        <a:bodyPr/>
        <a:lstStyle/>
        <a:p>
          <a:pPr>
            <a:defRPr sz="1800" b="1"/>
          </a:pPr>
          <a:endParaRPr lang="el-GR"/>
        </a:p>
      </c:txPr>
    </c:legend>
    <c:plotVisOnly val="1"/>
    <c:dispBlanksAs val="gap"/>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4506167220426956E-2"/>
          <c:y val="0.15667385326834141"/>
          <c:w val="0.82753510180159517"/>
          <c:h val="0.78997633991403249"/>
        </c:manualLayout>
      </c:layout>
      <c:pie3DChart>
        <c:varyColors val="1"/>
        <c:ser>
          <c:idx val="0"/>
          <c:order val="0"/>
          <c:dPt>
            <c:idx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88C-4F59-AF84-9F4A440E9A4B}"/>
              </c:ext>
            </c:extLst>
          </c:dPt>
          <c:dPt>
            <c:idx val="1"/>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888C-4F59-AF84-9F4A440E9A4B}"/>
              </c:ext>
            </c:extLst>
          </c:dPt>
          <c:dPt>
            <c:idx val="2"/>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888C-4F59-AF84-9F4A440E9A4B}"/>
              </c:ext>
            </c:extLst>
          </c:dPt>
          <c:dLbls>
            <c:dLbl>
              <c:idx val="0"/>
              <c:layout/>
              <c:tx>
                <c:rich>
                  <a:bodyPr rot="0" spcFirstLastPara="1" vertOverflow="ellipsis" vert="horz" wrap="square" anchor="ctr" anchorCtr="1"/>
                  <a:lstStyle/>
                  <a:p>
                    <a:pPr>
                      <a:defRPr sz="2000" b="1" i="1" u="none" strike="noStrike" kern="1200" baseline="0">
                        <a:solidFill>
                          <a:schemeClr val="bg1"/>
                        </a:solidFill>
                        <a:latin typeface="+mn-lt"/>
                        <a:ea typeface="+mn-ea"/>
                        <a:cs typeface="+mn-cs"/>
                      </a:defRPr>
                    </a:pPr>
                    <a:r>
                      <a:rPr lang="el-GR" dirty="0"/>
                      <a:t>Ναι, έχω ήδη αποφασίσει ότι θα κάνω μεταπτυχιακές </a:t>
                    </a:r>
                    <a:r>
                      <a:rPr lang="el-GR" dirty="0" smtClean="0"/>
                      <a:t>σπουδές</a:t>
                    </a:r>
                    <a:r>
                      <a:rPr lang="el-GR" dirty="0"/>
                      <a:t>
52%</a:t>
                    </a:r>
                  </a:p>
                </c:rich>
              </c:tx>
              <c:spPr>
                <a:noFill/>
                <a:ln>
                  <a:noFill/>
                </a:ln>
                <a:effectLst/>
              </c:spPr>
              <c:showCatName val="1"/>
              <c:showPercent val="1"/>
              <c:extLst xmlns:c16r2="http://schemas.microsoft.com/office/drawing/2015/06/chart">
                <c:ext xmlns:c16="http://schemas.microsoft.com/office/drawing/2014/chart" uri="{C3380CC4-5D6E-409C-BE32-E72D297353CC}">
                  <c16:uniqueId val="{00000001-888C-4F59-AF84-9F4A440E9A4B}"/>
                </c:ext>
              </c:extLst>
            </c:dLbl>
            <c:dLbl>
              <c:idx val="1"/>
              <c:layout/>
              <c:tx>
                <c:rich>
                  <a:bodyPr rot="0" spcFirstLastPara="1" vertOverflow="ellipsis" vert="horz" wrap="square" anchor="ctr" anchorCtr="1"/>
                  <a:lstStyle/>
                  <a:p>
                    <a:pPr>
                      <a:defRPr sz="2000" b="1" i="1" u="none" strike="noStrike" kern="1200" baseline="0">
                        <a:solidFill>
                          <a:schemeClr val="bg1"/>
                        </a:solidFill>
                        <a:latin typeface="+mn-lt"/>
                        <a:ea typeface="+mn-ea"/>
                        <a:cs typeface="+mn-cs"/>
                      </a:defRPr>
                    </a:pPr>
                    <a:r>
                      <a:rPr lang="el-GR" dirty="0"/>
                      <a:t>Ναι, αλλά είναι πολύ νωρίς για να αποφασίσω αν θα κάνω ή </a:t>
                    </a:r>
                    <a:r>
                      <a:rPr lang="el-GR" dirty="0" smtClean="0"/>
                      <a:t>όχι</a:t>
                    </a:r>
                    <a:r>
                      <a:rPr lang="el-GR" dirty="0"/>
                      <a:t>
42%</a:t>
                    </a:r>
                  </a:p>
                </c:rich>
              </c:tx>
              <c:spPr>
                <a:noFill/>
                <a:ln>
                  <a:noFill/>
                </a:ln>
                <a:effectLst/>
              </c:spPr>
              <c:showCatName val="1"/>
              <c:showPercent val="1"/>
              <c:extLst xmlns:c16r2="http://schemas.microsoft.com/office/drawing/2015/06/chart">
                <c:ext xmlns:c16="http://schemas.microsoft.com/office/drawing/2014/chart" uri="{C3380CC4-5D6E-409C-BE32-E72D297353CC}">
                  <c16:uniqueId val="{00000003-888C-4F59-AF84-9F4A440E9A4B}"/>
                </c:ext>
              </c:extLst>
            </c:dLbl>
            <c:spPr>
              <a:noFill/>
              <a:ln>
                <a:noFill/>
              </a:ln>
              <a:effectLst/>
            </c:spPr>
            <c:txPr>
              <a:bodyPr rot="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ΑΠΟΤΕΛΕΣΜΑΤΑ!$B$202:$B$204</c:f>
              <c:strCache>
                <c:ptCount val="3"/>
                <c:pt idx="0">
                  <c:v>Ναι, έχω ήδη αποφασίσει ότι θα κάνω μεταπτυχιακές σπουδές󠄀</c:v>
                </c:pt>
                <c:pt idx="1">
                  <c:v>Ναι, αλλά είναι πολύ νωρίς για να αποφασίσω αν θα κάνω ή όχι󠄀</c:v>
                </c:pt>
                <c:pt idx="2">
                  <c:v>Όχι, δεν το έχω σκεφτεί</c:v>
                </c:pt>
              </c:strCache>
            </c:strRef>
          </c:cat>
          <c:val>
            <c:numRef>
              <c:f>ΑΠΟΤΕΛΕΣΜΑΤΑ!$D$202:$D$204</c:f>
              <c:numCache>
                <c:formatCode>0%</c:formatCode>
                <c:ptCount val="3"/>
                <c:pt idx="0">
                  <c:v>0.51895991332611069</c:v>
                </c:pt>
                <c:pt idx="1">
                  <c:v>0.42036836403033589</c:v>
                </c:pt>
                <c:pt idx="2">
                  <c:v>6.0671722643553624E-2</c:v>
                </c:pt>
              </c:numCache>
            </c:numRef>
          </c:val>
          <c:extLst xmlns:c16r2="http://schemas.microsoft.com/office/drawing/2015/06/chart">
            <c:ext xmlns:c16="http://schemas.microsoft.com/office/drawing/2014/chart" uri="{C3380CC4-5D6E-409C-BE32-E72D297353CC}">
              <c16:uniqueId val="{00000000-888C-4F59-AF84-9F4A440E9A4B}"/>
            </c:ext>
          </c:extLst>
        </c:ser>
        <c:dLbls>
          <c:showCatName val="1"/>
          <c:showPercent val="1"/>
        </c:dLbls>
      </c:pie3DChart>
      <c:spPr>
        <a:noFill/>
        <a:ln>
          <a:noFill/>
        </a:ln>
        <a:effectLst/>
      </c:spPr>
    </c:plotArea>
    <c:plotVisOnly val="1"/>
    <c:dispBlanksAs val="zero"/>
  </c:chart>
  <c:spPr>
    <a:noFill/>
    <a:ln>
      <a:noFill/>
    </a:ln>
    <a:effectLst/>
  </c:spPr>
  <c:txPr>
    <a:bodyPr/>
    <a:lstStyle/>
    <a:p>
      <a:pPr>
        <a:defRPr sz="2000" b="1" i="1">
          <a:solidFill>
            <a:schemeClr val="tx1"/>
          </a:solidFill>
        </a:defRPr>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4562741455070925"/>
          <c:y val="2.1379980563654043E-2"/>
          <c:w val="0.4987820342681884"/>
          <c:h val="0.95724003887269193"/>
        </c:manualLayout>
      </c:layout>
      <c:bar3DChart>
        <c:barDir val="bar"/>
        <c:grouping val="clustered"/>
        <c:ser>
          <c:idx val="0"/>
          <c:order val="0"/>
          <c:spPr>
            <a:solidFill>
              <a:srgbClr val="C00000"/>
            </a:solidFill>
            <a:ln>
              <a:noFill/>
            </a:ln>
            <a:effectLst/>
            <a:sp3d/>
          </c:spPr>
          <c:dPt>
            <c:idx val="0"/>
            <c:spPr>
              <a:solidFill>
                <a:srgbClr val="FF0000"/>
              </a:solidFill>
              <a:ln>
                <a:noFill/>
              </a:ln>
              <a:effectLst/>
              <a:sp3d/>
            </c:spPr>
            <c:extLst xmlns:c16r2="http://schemas.microsoft.com/office/drawing/2015/06/chart">
              <c:ext xmlns:c16="http://schemas.microsoft.com/office/drawing/2014/chart" uri="{C3380CC4-5D6E-409C-BE32-E72D297353CC}">
                <c16:uniqueId val="{00000001-7B66-4E82-8E89-F1161969835C}"/>
              </c:ext>
            </c:extLst>
          </c:dPt>
          <c:dPt>
            <c:idx val="6"/>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7-7B66-4E82-8E89-F1161969835C}"/>
              </c:ext>
            </c:extLst>
          </c:dPt>
          <c:dLbls>
            <c:dLbl>
              <c:idx val="0"/>
              <c:layout>
                <c:manualLayout>
                  <c:x val="3.745318352059926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B66-4E82-8E89-F1161969835C}"/>
                </c:ext>
              </c:extLst>
            </c:dLbl>
            <c:dLbl>
              <c:idx val="1"/>
              <c:layout>
                <c:manualLayout>
                  <c:x val="8.4269662921346959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B66-4E82-8E89-F1161969835C}"/>
                </c:ext>
              </c:extLst>
            </c:dLbl>
            <c:dLbl>
              <c:idx val="2"/>
              <c:layout>
                <c:manualLayout>
                  <c:x val="7.490636704119852E-3"/>
                  <c:y val="1.55490767735665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B66-4E82-8E89-F1161969835C}"/>
                </c:ext>
              </c:extLst>
            </c:dLbl>
            <c:dLbl>
              <c:idx val="3"/>
              <c:layout>
                <c:manualLayout>
                  <c:x val="9.3632958801498165E-3"/>
                  <c:y val="7.1265778610490965E-17"/>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B66-4E82-8E89-F1161969835C}"/>
                </c:ext>
              </c:extLst>
            </c:dLbl>
            <c:dLbl>
              <c:idx val="4"/>
              <c:layout>
                <c:manualLayout>
                  <c:x val="2.8089887640448752E-3"/>
                  <c:y val="1.943940680884206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B66-4E82-8E89-F1161969835C}"/>
                </c:ext>
              </c:extLst>
            </c:dLbl>
            <c:dLbl>
              <c:idx val="5"/>
              <c:layout>
                <c:manualLayout>
                  <c:x val="7.4906367041197835E-3"/>
                  <c:y val="1.9437876387900497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B66-4E82-8E89-F1161969835C}"/>
                </c:ext>
              </c:extLst>
            </c:dLbl>
            <c:dLbl>
              <c:idx val="6"/>
              <c:layout>
                <c:manualLayout>
                  <c:x val="6.5543071161047999E-3"/>
                  <c:y val="3.8872691933916422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B66-4E82-8E89-F1161969835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ΑΠΟΤΕΛΕΣΜΑΤΑ!$B$221:$B$227</c:f>
              <c:strCache>
                <c:ptCount val="7"/>
                <c:pt idx="0">
                  <c:v>Οι οικονομικές κρίσεις, η απασχόληση και οι ανισότητες</c:v>
                </c:pt>
                <c:pt idx="1">
                  <c:v>Οι ένοπλες συγκρούσεις και οι πόλεμοι</c:v>
                </c:pt>
                <c:pt idx="2">
                  <c:v>Ο περιορισμός ατομικών δικαιωμάτων και ο αυταρχισμός</c:v>
                </c:pt>
                <c:pt idx="3">
                  <c:v>Τα προβλήματα που δημιουργεί ο άνθρωπος στο περιβάλλον</c:v>
                </c:pt>
                <c:pt idx="4">
                  <c:v>Οι κίνδυνοι από τη γενικευμένη χρήση νέων τεχνολογιών και τεχνητής νοημοσύνης</c:v>
                </c:pt>
                <c:pt idx="5">
                  <c:v>Η εμφάνιση πανδημιών και νέων νοσημάτων</c:v>
                </c:pt>
                <c:pt idx="6">
                  <c:v>ΔΞ/ΔΑ</c:v>
                </c:pt>
              </c:strCache>
            </c:strRef>
          </c:cat>
          <c:val>
            <c:numRef>
              <c:f>ΑΠΟΤΕΛΕΣΜΑΤΑ!$D$221:$D$227</c:f>
              <c:numCache>
                <c:formatCode>0%</c:formatCode>
                <c:ptCount val="7"/>
                <c:pt idx="0">
                  <c:v>0.28850325379609543</c:v>
                </c:pt>
                <c:pt idx="1">
                  <c:v>0.27548806941431669</c:v>
                </c:pt>
                <c:pt idx="2">
                  <c:v>0.16919739696312364</c:v>
                </c:pt>
                <c:pt idx="3">
                  <c:v>0.11062906724511931</c:v>
                </c:pt>
                <c:pt idx="4">
                  <c:v>7.8091106290672452E-2</c:v>
                </c:pt>
                <c:pt idx="5">
                  <c:v>2.27765726681128E-2</c:v>
                </c:pt>
                <c:pt idx="6">
                  <c:v>5.5314533622559656E-2</c:v>
                </c:pt>
              </c:numCache>
            </c:numRef>
          </c:val>
          <c:extLst xmlns:c16r2="http://schemas.microsoft.com/office/drawing/2015/06/chart">
            <c:ext xmlns:c16="http://schemas.microsoft.com/office/drawing/2014/chart" uri="{C3380CC4-5D6E-409C-BE32-E72D297353CC}">
              <c16:uniqueId val="{00000000-7B66-4E82-8E89-F1161969835C}"/>
            </c:ext>
          </c:extLst>
        </c:ser>
        <c:dLbls>
          <c:showVal val="1"/>
        </c:dLbls>
        <c:shape val="box"/>
        <c:axId val="199978368"/>
        <c:axId val="199988352"/>
        <c:axId val="0"/>
      </c:bar3DChart>
      <c:catAx>
        <c:axId val="199978368"/>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l-GR"/>
          </a:p>
        </c:txPr>
        <c:crossAx val="199988352"/>
        <c:crosses val="autoZero"/>
        <c:auto val="1"/>
        <c:lblAlgn val="ctr"/>
        <c:lblOffset val="100"/>
      </c:catAx>
      <c:valAx>
        <c:axId val="199988352"/>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l-GR"/>
          </a:p>
        </c:txPr>
        <c:crossAx val="199978368"/>
        <c:crosses val="autoZero"/>
        <c:crossBetween val="between"/>
      </c:valAx>
      <c:spPr>
        <a:noFill/>
        <a:ln>
          <a:noFill/>
        </a:ln>
        <a:effectLst/>
      </c:spPr>
    </c:plotArea>
    <c:plotVisOnly val="1"/>
    <c:dispBlanksAs val="gap"/>
  </c:chart>
  <c:spPr>
    <a:noFill/>
    <a:ln>
      <a:noFill/>
    </a:ln>
    <a:effectLst/>
  </c:spPr>
  <c:txPr>
    <a:bodyPr/>
    <a:lstStyle/>
    <a:p>
      <a:pPr>
        <a:defRPr sz="1800" b="1">
          <a:solidFill>
            <a:schemeClr val="tx1"/>
          </a:solidFill>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50213502478856809"/>
          <c:y val="2.2271413118771049E-2"/>
          <c:w val="0.47564275298920972"/>
          <c:h val="0.95545717376245776"/>
        </c:manualLayout>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A5C1-4F52-89BE-88A9DA929F0F}"/>
              </c:ext>
            </c:extLst>
          </c:dPt>
          <c:dPt>
            <c:idx val="6"/>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7-A5C1-4F52-89BE-88A9DA929F0F}"/>
              </c:ext>
            </c:extLst>
          </c:dPt>
          <c:dLbls>
            <c:dLbl>
              <c:idx val="0"/>
              <c:layout>
                <c:manualLayout>
                  <c:x val="1.0185185185185189E-2"/>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5C1-4F52-89BE-88A9DA929F0F}"/>
                </c:ext>
              </c:extLst>
            </c:dLbl>
            <c:dLbl>
              <c:idx val="1"/>
              <c:layout>
                <c:manualLayout>
                  <c:x val="9.2592592592592622E-3"/>
                  <c:y val="6.074021759664868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5C1-4F52-89BE-88A9DA929F0F}"/>
                </c:ext>
              </c:extLst>
            </c:dLbl>
            <c:dLbl>
              <c:idx val="2"/>
              <c:layout>
                <c:manualLayout>
                  <c:x val="7.4074074074074086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5C1-4F52-89BE-88A9DA929F0F}"/>
                </c:ext>
              </c:extLst>
            </c:dLbl>
            <c:dLbl>
              <c:idx val="3"/>
              <c:layout>
                <c:manualLayout>
                  <c:x val="5.5555555555554187E-3"/>
                  <c:y val="4.049347839776552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5C1-4F52-89BE-88A9DA929F0F}"/>
                </c:ext>
              </c:extLst>
            </c:dLbl>
            <c:dLbl>
              <c:idx val="4"/>
              <c:layout>
                <c:manualLayout>
                  <c:x val="6.4814814814814154E-3"/>
                  <c:y val="4.049347839776552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5C1-4F52-89BE-88A9DA929F0F}"/>
                </c:ext>
              </c:extLst>
            </c:dLbl>
            <c:dLbl>
              <c:idx val="5"/>
              <c:layout>
                <c:manualLayout>
                  <c:x val="3.7037037037036366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5C1-4F52-89BE-88A9DA929F0F}"/>
                </c:ext>
              </c:extLst>
            </c:dLbl>
            <c:dLbl>
              <c:idx val="6"/>
              <c:layout>
                <c:manualLayout>
                  <c:x val="6.4814814814814154E-3"/>
                  <c:y val="6.0740217596648308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5C1-4F52-89BE-88A9DA929F0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ΑΠΟΤΕΛΕΣΜΑΤΑ!$B$243:$B$249</c:f>
              <c:strCache>
                <c:ptCount val="7"/>
                <c:pt idx="0">
                  <c:v>Μια ζωή γεμάτη εμπειρίες ανεξαρτήτως καριέρας</c:v>
                </c:pt>
                <c:pt idx="1">
                  <c:v>Μια ήρεμη και ασφαλής επαγγελματική και οικογενειακή ζωή</c:v>
                </c:pt>
                <c:pt idx="2">
                  <c:v>Μια επιτυχημένη καριέρα σε μια σημαντική εταιρεία</c:v>
                </c:pt>
                <c:pt idx="3">
                  <c:v>Μια δική μου επιτυχημένη επιχείρηση</c:v>
                </c:pt>
                <c:pt idx="4">
                  <c:v>Μια επιτυχημένη ακαδημαϊκή καριέρα</c:v>
                </c:pt>
                <c:pt idx="5">
                  <c:v>Μια ευτυχισμένη οικογενειακή ζωή</c:v>
                </c:pt>
                <c:pt idx="6">
                  <c:v>ΔΞ/ΔΑ</c:v>
                </c:pt>
              </c:strCache>
            </c:strRef>
          </c:cat>
          <c:val>
            <c:numRef>
              <c:f>ΑΠΟΤΕΛΕΣΜΑΤΑ!$D$243:$D$249</c:f>
              <c:numCache>
                <c:formatCode>0%</c:formatCode>
                <c:ptCount val="7"/>
                <c:pt idx="0">
                  <c:v>0.33839479392624727</c:v>
                </c:pt>
                <c:pt idx="1">
                  <c:v>0.24186550976138829</c:v>
                </c:pt>
                <c:pt idx="2">
                  <c:v>0.12472885032537961</c:v>
                </c:pt>
                <c:pt idx="3">
                  <c:v>0.11171366594360087</c:v>
                </c:pt>
                <c:pt idx="4">
                  <c:v>8.1344902386117135E-2</c:v>
                </c:pt>
                <c:pt idx="5">
                  <c:v>5.2060737527114966E-2</c:v>
                </c:pt>
                <c:pt idx="6">
                  <c:v>4.9891540130151846E-2</c:v>
                </c:pt>
              </c:numCache>
            </c:numRef>
          </c:val>
          <c:extLst xmlns:c16r2="http://schemas.microsoft.com/office/drawing/2015/06/chart">
            <c:ext xmlns:c16="http://schemas.microsoft.com/office/drawing/2014/chart" uri="{C3380CC4-5D6E-409C-BE32-E72D297353CC}">
              <c16:uniqueId val="{00000000-A5C1-4F52-89BE-88A9DA929F0F}"/>
            </c:ext>
          </c:extLst>
        </c:ser>
        <c:dLbls>
          <c:showVal val="1"/>
        </c:dLbls>
        <c:shape val="box"/>
        <c:axId val="201573888"/>
        <c:axId val="201575424"/>
        <c:axId val="0"/>
      </c:bar3DChart>
      <c:catAx>
        <c:axId val="201573888"/>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201575424"/>
        <c:crosses val="autoZero"/>
        <c:auto val="1"/>
        <c:lblAlgn val="ctr"/>
        <c:lblOffset val="100"/>
      </c:catAx>
      <c:valAx>
        <c:axId val="201575424"/>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201573888"/>
        <c:crosses val="autoZero"/>
        <c:crossBetween val="between"/>
      </c:valAx>
      <c:spPr>
        <a:noFill/>
        <a:ln>
          <a:noFill/>
        </a:ln>
        <a:effectLst/>
      </c:spPr>
    </c:plotArea>
    <c:plotVisOnly val="1"/>
    <c:dispBlanksAs val="gap"/>
  </c:chart>
  <c:spPr>
    <a:noFill/>
    <a:ln>
      <a:noFill/>
    </a:ln>
    <a:effectLst/>
  </c:spPr>
  <c:txPr>
    <a:bodyPr/>
    <a:lstStyle/>
    <a:p>
      <a:pPr>
        <a:defRPr sz="2000" b="1">
          <a:solidFill>
            <a:schemeClr val="tx1"/>
          </a:solidFill>
        </a:defRPr>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2869-4151-93F3-DCD122C81F15}"/>
              </c:ext>
            </c:extLst>
          </c:dPt>
          <c:dPt>
            <c:idx val="5"/>
            <c:spPr>
              <a:solidFill>
                <a:srgbClr val="FFFF00"/>
              </a:solidFill>
              <a:ln>
                <a:noFill/>
              </a:ln>
              <a:effectLst/>
              <a:sp3d/>
            </c:spPr>
            <c:extLst xmlns:c16r2="http://schemas.microsoft.com/office/drawing/2015/06/chart">
              <c:ext xmlns:c16="http://schemas.microsoft.com/office/drawing/2014/chart" uri="{C3380CC4-5D6E-409C-BE32-E72D297353CC}">
                <c16:uniqueId val="{00000006-2869-4151-93F3-DCD122C81F15}"/>
              </c:ext>
            </c:extLst>
          </c:dPt>
          <c:dPt>
            <c:idx val="6"/>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7-2869-4151-93F3-DCD122C81F15}"/>
              </c:ext>
            </c:extLst>
          </c:dPt>
          <c:dLbls>
            <c:dLbl>
              <c:idx val="0"/>
              <c:layout>
                <c:manualLayout>
                  <c:x val="1.0101010101009951E-2"/>
                  <c:y val="7.849007347783345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869-4151-93F3-DCD122C81F15}"/>
                </c:ext>
              </c:extLst>
            </c:dLbl>
            <c:dLbl>
              <c:idx val="1"/>
              <c:layout>
                <c:manualLayout>
                  <c:x val="5.0505050505050501E-3"/>
                  <c:y val="3.924503673891668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869-4151-93F3-DCD122C81F15}"/>
                </c:ext>
              </c:extLst>
            </c:dLbl>
            <c:dLbl>
              <c:idx val="2"/>
              <c:layout>
                <c:manualLayout>
                  <c:x val="1.3131313131313131E-2"/>
                  <c:y val="9.8112591847291705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869-4151-93F3-DCD122C81F15}"/>
                </c:ext>
              </c:extLst>
            </c:dLbl>
            <c:dLbl>
              <c:idx val="3"/>
              <c:layout>
                <c:manualLayout>
                  <c:x val="9.0909090909090939E-3"/>
                  <c:y val="9.811259184729245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869-4151-93F3-DCD122C81F15}"/>
                </c:ext>
              </c:extLst>
            </c:dLbl>
            <c:dLbl>
              <c:idx val="4"/>
              <c:layout>
                <c:manualLayout>
                  <c:x val="7.0707070707069974E-3"/>
                  <c:y val="5.8867555108375732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869-4151-93F3-DCD122C81F15}"/>
                </c:ext>
              </c:extLst>
            </c:dLbl>
            <c:dLbl>
              <c:idx val="5"/>
              <c:layout>
                <c:manualLayout>
                  <c:x val="2.0202020202020202E-3"/>
                  <c:y val="-3.924503673891524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869-4151-93F3-DCD122C81F15}"/>
                </c:ext>
              </c:extLst>
            </c:dLbl>
            <c:dLbl>
              <c:idx val="6"/>
              <c:layout>
                <c:manualLayout>
                  <c:x val="8.0808080808080062E-3"/>
                  <c:y val="1.177351102167514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869-4151-93F3-DCD122C81F15}"/>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ΑΠΟΤΕΛΕΣΜΑΤΑ!$B$265:$B$271</c:f>
              <c:strCache>
                <c:ptCount val="7"/>
                <c:pt idx="0">
                  <c:v>Διασκέδαση/Επαφή με φίλους και φίλες</c:v>
                </c:pt>
                <c:pt idx="1">
                  <c:v>Τέχνη/Πολιτισμός (μουσική/ χορός/ εικαστικά/ διάβασμα κτλ.)</c:v>
                </c:pt>
                <c:pt idx="2">
                  <c:v>Εκδρομές και ταξίδια</c:v>
                </c:pt>
                <c:pt idx="3">
                  <c:v>Αθλητικές δραστηριότητες</c:v>
                </c:pt>
                <c:pt idx="4">
                  <c:v>Gaming</c:v>
                </c:pt>
                <c:pt idx="5">
                  <c:v>Άλλο </c:v>
                </c:pt>
                <c:pt idx="6">
                  <c:v>ΔΞ/ΔΑ</c:v>
                </c:pt>
              </c:strCache>
            </c:strRef>
          </c:cat>
          <c:val>
            <c:numRef>
              <c:f>ΑΠΟΤΕΛΕΣΜΑΤΑ!$D$265:$D$271</c:f>
              <c:numCache>
                <c:formatCode>0%</c:formatCode>
                <c:ptCount val="7"/>
                <c:pt idx="0">
                  <c:v>0.40347071583514099</c:v>
                </c:pt>
                <c:pt idx="1">
                  <c:v>0.22451193058568331</c:v>
                </c:pt>
                <c:pt idx="2">
                  <c:v>0.13882863340563992</c:v>
                </c:pt>
                <c:pt idx="3">
                  <c:v>0.12689804772234273</c:v>
                </c:pt>
                <c:pt idx="4">
                  <c:v>4.6637744034707156E-2</c:v>
                </c:pt>
                <c:pt idx="5">
                  <c:v>3.3622559652928416E-2</c:v>
                </c:pt>
                <c:pt idx="6">
                  <c:v>2.6030368763557483E-2</c:v>
                </c:pt>
              </c:numCache>
            </c:numRef>
          </c:val>
          <c:extLst xmlns:c16r2="http://schemas.microsoft.com/office/drawing/2015/06/chart">
            <c:ext xmlns:c16="http://schemas.microsoft.com/office/drawing/2014/chart" uri="{C3380CC4-5D6E-409C-BE32-E72D297353CC}">
              <c16:uniqueId val="{00000000-2869-4151-93F3-DCD122C81F15}"/>
            </c:ext>
          </c:extLst>
        </c:ser>
        <c:dLbls>
          <c:showVal val="1"/>
        </c:dLbls>
        <c:shape val="box"/>
        <c:axId val="202711424"/>
        <c:axId val="202712960"/>
        <c:axId val="0"/>
      </c:bar3DChart>
      <c:catAx>
        <c:axId val="202711424"/>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202712960"/>
        <c:crosses val="autoZero"/>
        <c:auto val="1"/>
        <c:lblAlgn val="ctr"/>
        <c:lblOffset val="100"/>
      </c:catAx>
      <c:valAx>
        <c:axId val="202712960"/>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202711424"/>
        <c:crosses val="autoZero"/>
        <c:crossBetween val="between"/>
      </c:valAx>
      <c:spPr>
        <a:noFill/>
        <a:ln>
          <a:noFill/>
        </a:ln>
        <a:effectLst/>
      </c:spPr>
    </c:plotArea>
    <c:plotVisOnly val="1"/>
    <c:dispBlanksAs val="gap"/>
  </c:chart>
  <c:spPr>
    <a:noFill/>
    <a:ln>
      <a:noFill/>
    </a:ln>
    <a:effectLst/>
  </c:spPr>
  <c:txPr>
    <a:bodyPr/>
    <a:lstStyle/>
    <a:p>
      <a:pPr>
        <a:defRPr sz="2000" b="1">
          <a:solidFill>
            <a:schemeClr val="tx1"/>
          </a:solidFill>
        </a:defRPr>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6399850018747651E-2"/>
          <c:y val="0.17091376511695994"/>
          <c:w val="0.82753510180159517"/>
          <c:h val="0.78997633991403249"/>
        </c:manualLayout>
      </c:layout>
      <c:pie3DChart>
        <c:varyColors val="1"/>
        <c:ser>
          <c:idx val="0"/>
          <c:order val="0"/>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ΑΠΟΤΕΛΕΣΜΑΤΑ!$B$286:$B$287</c:f>
              <c:strCache>
                <c:ptCount val="2"/>
                <c:pt idx="0">
                  <c:v>Ναι</c:v>
                </c:pt>
                <c:pt idx="1">
                  <c:v>Όχι</c:v>
                </c:pt>
              </c:strCache>
            </c:strRef>
          </c:cat>
          <c:val>
            <c:numRef>
              <c:f>ΑΠΟΤΕΛΕΣΜΑΤΑ!$D$286:$D$287</c:f>
              <c:numCache>
                <c:formatCode>0%</c:formatCode>
                <c:ptCount val="2"/>
                <c:pt idx="0">
                  <c:v>0.38678223185265448</c:v>
                </c:pt>
                <c:pt idx="1">
                  <c:v>0.61321776814734541</c:v>
                </c:pt>
              </c:numCache>
            </c:numRef>
          </c:val>
          <c:extLst xmlns:c16r2="http://schemas.microsoft.com/office/drawing/2015/06/chart">
            <c:ext xmlns:c16="http://schemas.microsoft.com/office/drawing/2014/chart" uri="{C3380CC4-5D6E-409C-BE32-E72D297353CC}">
              <c16:uniqueId val="{00000000-F572-45AD-9C28-742BB9C3B2A1}"/>
            </c:ext>
          </c:extLst>
        </c:ser>
        <c:dLbls>
          <c:showCatName val="1"/>
          <c:showPercent val="1"/>
        </c:dLbls>
      </c:pie3DChart>
      <c:spPr>
        <a:noFill/>
        <a:ln>
          <a:noFill/>
        </a:ln>
        <a:effectLst/>
      </c:spPr>
    </c:plotArea>
    <c:plotVisOnly val="1"/>
    <c:dispBlanksAs val="zero"/>
  </c:chart>
  <c:spPr>
    <a:noFill/>
    <a:ln>
      <a:noFill/>
    </a:ln>
    <a:effectLst/>
  </c:spPr>
  <c:txPr>
    <a:bodyPr/>
    <a:lstStyle/>
    <a:p>
      <a:pPr>
        <a:defRPr sz="3200" b="1">
          <a:solidFill>
            <a:schemeClr val="bg1"/>
          </a:solidFill>
        </a:defRPr>
      </a:pPr>
      <a:endParaRPr lang="el-G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1779083170159301E-2"/>
          <c:y val="0.14031938578126096"/>
          <c:w val="0.82753510180159517"/>
          <c:h val="0.78997633991403249"/>
        </c:manualLayout>
      </c:layout>
      <c:pie3DChart>
        <c:varyColors val="1"/>
        <c:ser>
          <c:idx val="0"/>
          <c:order val="0"/>
          <c:dPt>
            <c:idx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4C92-4B31-8325-D066CB8CECC9}"/>
              </c:ext>
            </c:extLst>
          </c:dPt>
          <c:dPt>
            <c:idx val="1"/>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4C92-4B31-8325-D066CB8CECC9}"/>
              </c:ext>
            </c:extLst>
          </c:dPt>
          <c:dPt>
            <c:idx val="2"/>
            <c:spPr>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4C92-4B31-8325-D066CB8CECC9}"/>
              </c:ext>
            </c:extLst>
          </c:dPt>
          <c:dPt>
            <c:idx val="3"/>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4-4C92-4B31-8325-D066CB8CECC9}"/>
              </c:ext>
            </c:extLst>
          </c:dPt>
          <c:dPt>
            <c:idx val="4"/>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4C92-4B31-8325-D066CB8CECC9}"/>
              </c:ext>
            </c:extLst>
          </c:dPt>
          <c:dPt>
            <c:idx val="5"/>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6-4C92-4B31-8325-D066CB8CECC9}"/>
              </c:ext>
            </c:extLst>
          </c:dPt>
          <c:dLbls>
            <c:dLbl>
              <c:idx val="1"/>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dLbl>
            <c:dLbl>
              <c:idx val="2"/>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dLbl>
            <c:dLbl>
              <c:idx val="3"/>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dLbl>
            <c:dLbl>
              <c:idx val="4"/>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dLbl>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ΑΠΟΤΕΛΕΣΜΑΤΑ!$B$302:$B$307</c:f>
              <c:strCache>
                <c:ptCount val="6"/>
                <c:pt idx="0">
                  <c:v>1 – Καθόλου</c:v>
                </c:pt>
                <c:pt idx="1">
                  <c:v>2 – Λίγο</c:v>
                </c:pt>
                <c:pt idx="2">
                  <c:v>3 – Ούτε πολύ/ούτε λίγο</c:v>
                </c:pt>
                <c:pt idx="3">
                  <c:v>4 – Αρκετά</c:v>
                </c:pt>
                <c:pt idx="4">
                  <c:v>5 – Πολύ</c:v>
                </c:pt>
                <c:pt idx="5">
                  <c:v>ΔΞ/ΔΑ</c:v>
                </c:pt>
              </c:strCache>
            </c:strRef>
          </c:cat>
          <c:val>
            <c:numRef>
              <c:f>ΑΠΟΤΕΛΕΣΜΑΤΑ!$D$302:$D$307</c:f>
              <c:numCache>
                <c:formatCode>0%</c:formatCode>
                <c:ptCount val="6"/>
                <c:pt idx="0">
                  <c:v>7.5630252100840331E-2</c:v>
                </c:pt>
                <c:pt idx="1">
                  <c:v>0.12885154061624648</c:v>
                </c:pt>
                <c:pt idx="2">
                  <c:v>0.28011204481792717</c:v>
                </c:pt>
                <c:pt idx="3">
                  <c:v>0.37535014005602241</c:v>
                </c:pt>
                <c:pt idx="4">
                  <c:v>0.13165266106442577</c:v>
                </c:pt>
                <c:pt idx="5">
                  <c:v>8.4033613445378148E-3</c:v>
                </c:pt>
              </c:numCache>
            </c:numRef>
          </c:val>
          <c:extLst xmlns:c16r2="http://schemas.microsoft.com/office/drawing/2015/06/chart">
            <c:ext xmlns:c16="http://schemas.microsoft.com/office/drawing/2014/chart" uri="{C3380CC4-5D6E-409C-BE32-E72D297353CC}">
              <c16:uniqueId val="{00000000-4C92-4B31-8325-D066CB8CECC9}"/>
            </c:ext>
          </c:extLst>
        </c:ser>
        <c:dLbls>
          <c:showCatName val="1"/>
          <c:showPercent val="1"/>
        </c:dLbls>
      </c:pie3DChart>
      <c:spPr>
        <a:noFill/>
        <a:ln>
          <a:noFill/>
        </a:ln>
        <a:effectLst/>
      </c:spPr>
    </c:plotArea>
    <c:plotVisOnly val="1"/>
    <c:dispBlanksAs val="zero"/>
  </c:chart>
  <c:spPr>
    <a:noFill/>
    <a:ln>
      <a:noFill/>
    </a:ln>
    <a:effectLst/>
  </c:spPr>
  <c:txPr>
    <a:bodyPr/>
    <a:lstStyle/>
    <a:p>
      <a:pPr>
        <a:defRPr sz="2400" b="1" i="1">
          <a:solidFill>
            <a:schemeClr val="tx1"/>
          </a:solidFill>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3542772996398724E-2"/>
          <c:y val="0.16190269310228872"/>
          <c:w val="0.82753510180159517"/>
          <c:h val="0.78997633991403249"/>
        </c:manualLayout>
      </c:layout>
      <c:pie3DChart>
        <c:varyColors val="1"/>
        <c:ser>
          <c:idx val="0"/>
          <c:order val="0"/>
          <c:dPt>
            <c:idx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5040-4779-A281-77E222C64A6A}"/>
              </c:ext>
            </c:extLst>
          </c:dPt>
          <c:dPt>
            <c:idx val="1"/>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5040-4779-A281-77E222C64A6A}"/>
              </c:ext>
            </c:extLst>
          </c:dPt>
          <c:dPt>
            <c:idx val="2"/>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5040-4779-A281-77E222C64A6A}"/>
              </c:ext>
            </c:extLst>
          </c:dPt>
          <c:dLbls>
            <c:dLbl>
              <c:idx val="2"/>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dLbl>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ΑΠΟΤΕΛΕΣΜΑΤΑ!$B$25:$B$27</c:f>
              <c:strCache>
                <c:ptCount val="3"/>
                <c:pt idx="0">
                  <c:v>18 ετών</c:v>
                </c:pt>
                <c:pt idx="1">
                  <c:v>19 ετών</c:v>
                </c:pt>
                <c:pt idx="2">
                  <c:v>20 ετών και άνω</c:v>
                </c:pt>
              </c:strCache>
            </c:strRef>
          </c:cat>
          <c:val>
            <c:numRef>
              <c:f>ΑΠΟΤΕΛΕΣΜΑΤΑ!$D$25:$D$27</c:f>
              <c:numCache>
                <c:formatCode>0%</c:formatCode>
                <c:ptCount val="3"/>
                <c:pt idx="0">
                  <c:v>0.77464788732394374</c:v>
                </c:pt>
                <c:pt idx="1">
                  <c:v>0.13759479956663062</c:v>
                </c:pt>
                <c:pt idx="2">
                  <c:v>8.7757313109425791E-2</c:v>
                </c:pt>
              </c:numCache>
            </c:numRef>
          </c:val>
          <c:extLst xmlns:c16r2="http://schemas.microsoft.com/office/drawing/2015/06/chart">
            <c:ext xmlns:c16="http://schemas.microsoft.com/office/drawing/2014/chart" uri="{C3380CC4-5D6E-409C-BE32-E72D297353CC}">
              <c16:uniqueId val="{00000000-5040-4779-A281-77E222C64A6A}"/>
            </c:ext>
          </c:extLst>
        </c:ser>
        <c:dLbls>
          <c:showCatName val="1"/>
          <c:showPercent val="1"/>
        </c:dLbls>
      </c:pie3DChart>
      <c:spPr>
        <a:noFill/>
        <a:ln>
          <a:noFill/>
        </a:ln>
        <a:effectLst/>
      </c:spPr>
    </c:plotArea>
    <c:plotVisOnly val="1"/>
    <c:dispBlanksAs val="zero"/>
  </c:chart>
  <c:spPr>
    <a:noFill/>
    <a:ln>
      <a:noFill/>
    </a:ln>
    <a:effectLst/>
  </c:spPr>
  <c:txPr>
    <a:bodyPr/>
    <a:lstStyle/>
    <a:p>
      <a:pPr>
        <a:defRPr sz="2400" b="1" i="1"/>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3542738565621564E-2"/>
          <c:y val="0.12691192767570719"/>
          <c:w val="0.82753510180159517"/>
          <c:h val="0.78997633991403249"/>
        </c:manualLayout>
      </c:layout>
      <c:pie3DChart>
        <c:varyColors val="1"/>
        <c:ser>
          <c:idx val="0"/>
          <c:order val="0"/>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3FED-4119-8D15-AF35F63A2C0F}"/>
              </c:ext>
            </c:extLst>
          </c:dPt>
          <c:dLbls>
            <c:spPr>
              <a:noFill/>
              <a:ln>
                <a:noFill/>
              </a:ln>
              <a:effectLst/>
            </c:spPr>
            <c:txPr>
              <a:bodyPr rot="0" spcFirstLastPara="1" vertOverflow="ellipsis" vert="horz" wrap="square" anchor="ctr" anchorCtr="1"/>
              <a:lstStyle/>
              <a:p>
                <a:pPr>
                  <a:defRPr sz="2800" b="1" i="1" u="none" strike="noStrike" kern="1200" baseline="0">
                    <a:solidFill>
                      <a:schemeClr val="bg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ΑΠΟΤΕΛΕΣΜΑΤΑ!$B$40:$B$41</c:f>
              <c:strCache>
                <c:ptCount val="2"/>
                <c:pt idx="0">
                  <c:v>Θεσσαλονίκη</c:v>
                </c:pt>
                <c:pt idx="1">
                  <c:v>Άλλη πόλη / χώρα</c:v>
                </c:pt>
              </c:strCache>
            </c:strRef>
          </c:cat>
          <c:val>
            <c:numRef>
              <c:f>ΑΠΟΤΕΛΕΣΜΑΤΑ!$D$40:$D$41</c:f>
              <c:numCache>
                <c:formatCode>0%</c:formatCode>
                <c:ptCount val="2"/>
                <c:pt idx="0">
                  <c:v>0.3759479956663056</c:v>
                </c:pt>
                <c:pt idx="1">
                  <c:v>0.62405200433369457</c:v>
                </c:pt>
              </c:numCache>
            </c:numRef>
          </c:val>
          <c:extLst xmlns:c16r2="http://schemas.microsoft.com/office/drawing/2015/06/chart">
            <c:ext xmlns:c16="http://schemas.microsoft.com/office/drawing/2014/chart" uri="{C3380CC4-5D6E-409C-BE32-E72D297353CC}">
              <c16:uniqueId val="{00000000-3FED-4119-8D15-AF35F63A2C0F}"/>
            </c:ext>
          </c:extLst>
        </c:ser>
        <c:dLbls>
          <c:showCatName val="1"/>
          <c:showPercent val="1"/>
        </c:dLbls>
      </c:pie3DChart>
      <c:spPr>
        <a:noFill/>
        <a:ln>
          <a:noFill/>
        </a:ln>
        <a:effectLst/>
      </c:spPr>
    </c:plotArea>
    <c:plotVisOnly val="1"/>
    <c:dispBlanksAs val="zero"/>
  </c:chart>
  <c:spPr>
    <a:noFill/>
    <a:ln>
      <a:noFill/>
    </a:ln>
    <a:effectLst/>
  </c:spPr>
  <c:txPr>
    <a:bodyPr/>
    <a:lstStyle/>
    <a:p>
      <a:pPr>
        <a:defRPr sz="2800" b="1" i="1">
          <a:solidFill>
            <a:schemeClr val="bg1"/>
          </a:solidFil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28AE-4686-9A83-1944BFA115DA}"/>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ΑΠΟΤΕΛΕΣΜΑΤΑ!$S$40:$S$54</c:f>
              <c:strCache>
                <c:ptCount val="15"/>
                <c:pt idx="0">
                  <c:v>Κεντρική Μακεδονία (εκτός Θεσσαλονίκης)</c:v>
                </c:pt>
                <c:pt idx="1">
                  <c:v>Θεσσαλία</c:v>
                </c:pt>
                <c:pt idx="2">
                  <c:v>Ανατολική Μακεδονία &amp; Θράκη</c:v>
                </c:pt>
                <c:pt idx="3">
                  <c:v>Αττική</c:v>
                </c:pt>
                <c:pt idx="4">
                  <c:v>Δυτική Μακεδονία</c:v>
                </c:pt>
                <c:pt idx="5">
                  <c:v>Κρήτη</c:v>
                </c:pt>
                <c:pt idx="6">
                  <c:v>Ήπειρος</c:v>
                </c:pt>
                <c:pt idx="7">
                  <c:v>Νότιο Αιγαίο</c:v>
                </c:pt>
                <c:pt idx="8">
                  <c:v>Κύπρος</c:v>
                </c:pt>
                <c:pt idx="9">
                  <c:v>Στερεά Ελλάδα</c:v>
                </c:pt>
                <c:pt idx="10">
                  <c:v>Πελοπόννησος</c:v>
                </c:pt>
                <c:pt idx="11">
                  <c:v>Βόρειο Αιγαίο</c:v>
                </c:pt>
                <c:pt idx="12">
                  <c:v>Δυτική Ελλάδα</c:v>
                </c:pt>
                <c:pt idx="13">
                  <c:v>Ευρωπϊκή χώρα</c:v>
                </c:pt>
                <c:pt idx="14">
                  <c:v>Ιόνια Νησιά</c:v>
                </c:pt>
              </c:strCache>
            </c:strRef>
          </c:cat>
          <c:val>
            <c:numRef>
              <c:f>ΑΠΟΤΕΛΕΣΜΑΤΑ!$U$40:$U$54</c:f>
              <c:numCache>
                <c:formatCode>0%</c:formatCode>
                <c:ptCount val="15"/>
                <c:pt idx="0">
                  <c:v>0.22242314647377939</c:v>
                </c:pt>
                <c:pt idx="1">
                  <c:v>0.16636528028933095</c:v>
                </c:pt>
                <c:pt idx="2">
                  <c:v>0.11211573236889692</c:v>
                </c:pt>
                <c:pt idx="3">
                  <c:v>8.6799276672694395E-2</c:v>
                </c:pt>
                <c:pt idx="4">
                  <c:v>6.6907775768535266E-2</c:v>
                </c:pt>
                <c:pt idx="5">
                  <c:v>6.6907775768535266E-2</c:v>
                </c:pt>
                <c:pt idx="6">
                  <c:v>4.7016274864376144E-2</c:v>
                </c:pt>
                <c:pt idx="7">
                  <c:v>4.5207956600361664E-2</c:v>
                </c:pt>
                <c:pt idx="8">
                  <c:v>3.2549728752260407E-2</c:v>
                </c:pt>
                <c:pt idx="9">
                  <c:v>3.2549728752260407E-2</c:v>
                </c:pt>
                <c:pt idx="10">
                  <c:v>3.074141048824594E-2</c:v>
                </c:pt>
                <c:pt idx="11">
                  <c:v>3.074141048824594E-2</c:v>
                </c:pt>
                <c:pt idx="12">
                  <c:v>2.8933092224231467E-2</c:v>
                </c:pt>
                <c:pt idx="13">
                  <c:v>1.6274864376130203E-2</c:v>
                </c:pt>
                <c:pt idx="14">
                  <c:v>1.4466546112115734E-2</c:v>
                </c:pt>
              </c:numCache>
            </c:numRef>
          </c:val>
          <c:extLst xmlns:c16r2="http://schemas.microsoft.com/office/drawing/2015/06/chart">
            <c:ext xmlns:c16="http://schemas.microsoft.com/office/drawing/2014/chart" uri="{C3380CC4-5D6E-409C-BE32-E72D297353CC}">
              <c16:uniqueId val="{00000000-28AE-4686-9A83-1944BFA115DA}"/>
            </c:ext>
          </c:extLst>
        </c:ser>
        <c:dLbls>
          <c:showVal val="1"/>
        </c:dLbls>
        <c:shape val="box"/>
        <c:axId val="176253952"/>
        <c:axId val="176276224"/>
        <c:axId val="0"/>
      </c:bar3DChart>
      <c:catAx>
        <c:axId val="176253952"/>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76276224"/>
        <c:crosses val="autoZero"/>
        <c:auto val="1"/>
        <c:lblAlgn val="ctr"/>
        <c:lblOffset val="100"/>
      </c:catAx>
      <c:valAx>
        <c:axId val="176276224"/>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76253952"/>
        <c:crosses val="autoZero"/>
        <c:crossBetween val="between"/>
      </c:valAx>
      <c:spPr>
        <a:noFill/>
        <a:ln>
          <a:noFill/>
        </a:ln>
        <a:effectLst/>
      </c:spPr>
    </c:plotArea>
    <c:plotVisOnly val="1"/>
    <c:dispBlanksAs val="gap"/>
  </c:chart>
  <c:spPr>
    <a:noFill/>
    <a:ln>
      <a:noFill/>
    </a:ln>
    <a:effectLst/>
  </c:spPr>
  <c:txPr>
    <a:bodyPr/>
    <a:lstStyle/>
    <a:p>
      <a:pPr>
        <a:defRPr sz="2000" b="1" i="0">
          <a:solidFill>
            <a:schemeClr val="tx1"/>
          </a:solidFil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40735592833504514"/>
          <c:y val="2.1072796934865901E-2"/>
          <c:w val="0.54916581079538962"/>
          <c:h val="0.95785440613026829"/>
        </c:manualLayout>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260C-4214-967B-B76CDFAB75EB}"/>
              </c:ext>
            </c:extLst>
          </c:dPt>
          <c:dPt>
            <c:idx val="5"/>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6-260C-4214-967B-B76CDFAB75EB}"/>
              </c:ext>
            </c:extLst>
          </c:dPt>
          <c:dLbls>
            <c:dLbl>
              <c:idx val="0"/>
              <c:layout>
                <c:manualLayout>
                  <c:x val="1.4492753623188408E-2"/>
                  <c:y val="3.831568467734637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60C-4214-967B-B76CDFAB75EB}"/>
                </c:ext>
              </c:extLst>
            </c:dLbl>
            <c:dLbl>
              <c:idx val="1"/>
              <c:layout>
                <c:manualLayout>
                  <c:x val="9.316770186335404E-3"/>
                  <c:y val="1.5084321359894274E-7"/>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60C-4214-967B-B76CDFAB75EB}"/>
                </c:ext>
              </c:extLst>
            </c:dLbl>
            <c:dLbl>
              <c:idx val="2"/>
              <c:layout>
                <c:manualLayout>
                  <c:x val="1.2422360248447135E-2"/>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60C-4214-967B-B76CDFAB75EB}"/>
                </c:ext>
              </c:extLst>
            </c:dLbl>
            <c:dLbl>
              <c:idx val="3"/>
              <c:layout>
                <c:manualLayout>
                  <c:x val="5.175983436853002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60C-4214-967B-B76CDFAB75EB}"/>
                </c:ext>
              </c:extLst>
            </c:dLbl>
            <c:dLbl>
              <c:idx val="4"/>
              <c:layout>
                <c:manualLayout>
                  <c:x val="6.2111801242236038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60C-4214-967B-B76CDFAB75EB}"/>
                </c:ext>
              </c:extLst>
            </c:dLbl>
            <c:dLbl>
              <c:idx val="5"/>
              <c:layout>
                <c:manualLayout>
                  <c:x val="1.1387163561076604E-2"/>
                  <c:y val="-1.9157088122603962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60C-4214-967B-B76CDFAB75E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ΑΠΟΤΕΛΕΣΜΑΤΑ!$B$58:$B$63</c:f>
              <c:strCache>
                <c:ptCount val="6"/>
                <c:pt idx="0">
                  <c:v>Σε νοικιασμένο διαμέρισμα (μόνος/η)</c:v>
                </c:pt>
                <c:pt idx="1">
                  <c:v>Στο πατρικό μου σπίτι</c:v>
                </c:pt>
                <c:pt idx="2">
                  <c:v>Σε νοικιασμένο διαμέρισμα (με συγκάτοικο)</c:v>
                </c:pt>
                <c:pt idx="3">
                  <c:v>Σε σπίτι συγγενών ή φίλων</c:v>
                </c:pt>
                <c:pt idx="4">
                  <c:v>Στη φοιτητική εστία</c:v>
                </c:pt>
                <c:pt idx="5">
                  <c:v>Δεν γνωρίζω ακόμα</c:v>
                </c:pt>
              </c:strCache>
            </c:strRef>
          </c:cat>
          <c:val>
            <c:numRef>
              <c:f>ΑΠΟΤΕΛΕΣΜΑΤΑ!$D$58:$D$63</c:f>
              <c:numCache>
                <c:formatCode>0%</c:formatCode>
                <c:ptCount val="6"/>
                <c:pt idx="0">
                  <c:v>0.43831168831168832</c:v>
                </c:pt>
                <c:pt idx="1">
                  <c:v>0.34740259740259738</c:v>
                </c:pt>
                <c:pt idx="2">
                  <c:v>0.12121212121212122</c:v>
                </c:pt>
                <c:pt idx="3">
                  <c:v>5.735930735930736E-2</c:v>
                </c:pt>
                <c:pt idx="4">
                  <c:v>1.2987012987012988E-2</c:v>
                </c:pt>
                <c:pt idx="5">
                  <c:v>2.2727272727272728E-2</c:v>
                </c:pt>
              </c:numCache>
            </c:numRef>
          </c:val>
          <c:extLst xmlns:c16r2="http://schemas.microsoft.com/office/drawing/2015/06/chart">
            <c:ext xmlns:c16="http://schemas.microsoft.com/office/drawing/2014/chart" uri="{C3380CC4-5D6E-409C-BE32-E72D297353CC}">
              <c16:uniqueId val="{00000000-260C-4214-967B-B76CDFAB75EB}"/>
            </c:ext>
          </c:extLst>
        </c:ser>
        <c:dLbls>
          <c:showVal val="1"/>
        </c:dLbls>
        <c:shape val="box"/>
        <c:axId val="178338048"/>
        <c:axId val="178356224"/>
        <c:axId val="0"/>
      </c:bar3DChart>
      <c:catAx>
        <c:axId val="178338048"/>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178356224"/>
        <c:crosses val="autoZero"/>
        <c:auto val="1"/>
        <c:lblAlgn val="ctr"/>
        <c:lblOffset val="100"/>
      </c:catAx>
      <c:valAx>
        <c:axId val="178356224"/>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78338048"/>
        <c:crosses val="autoZero"/>
        <c:crossBetween val="between"/>
      </c:valAx>
      <c:spPr>
        <a:noFill/>
        <a:ln>
          <a:noFill/>
        </a:ln>
        <a:effectLst/>
      </c:spPr>
    </c:plotArea>
    <c:plotVisOnly val="1"/>
    <c:dispBlanksAs val="gap"/>
  </c:chart>
  <c:spPr>
    <a:noFill/>
    <a:ln>
      <a:noFill/>
    </a:ln>
    <a:effectLst/>
  </c:spPr>
  <c:txPr>
    <a:bodyPr/>
    <a:lstStyle/>
    <a:p>
      <a:pPr>
        <a:defRPr sz="2000" b="1">
          <a:solidFill>
            <a:schemeClr val="tx1"/>
          </a:solidFil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44954867157736306"/>
          <c:y val="2.0128630159546402E-2"/>
          <c:w val="0.52917473119274083"/>
          <c:h val="0.95974273968090729"/>
        </c:manualLayout>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ABAD-46DE-B89A-374F6F56170A}"/>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ΑΠΟΤΕΛΕΣΜΑΤΑ!$B$82:$B$92</c:f>
              <c:strCache>
                <c:ptCount val="11"/>
                <c:pt idx="0">
                  <c:v>Πολυτεχνική Σχολή</c:v>
                </c:pt>
                <c:pt idx="1">
                  <c:v>Φιλοσοφική Σχολή</c:v>
                </c:pt>
                <c:pt idx="2">
                  <c:v>Σχολή Θετικών Επιστημών</c:v>
                </c:pt>
                <c:pt idx="3">
                  <c:v>Σχολή Επιστημών Υγείας</c:v>
                </c:pt>
                <c:pt idx="4">
                  <c:v>Σχολή Κοινωνικών &amp; Οικονομικών Επιστημών</c:v>
                </c:pt>
                <c:pt idx="5">
                  <c:v>Νομική Σχολή</c:v>
                </c:pt>
                <c:pt idx="6">
                  <c:v>Παιδαγωγική Σχολή</c:v>
                </c:pt>
                <c:pt idx="7">
                  <c:v>Σχολή Καλών Τεχνών</c:v>
                </c:pt>
                <c:pt idx="8">
                  <c:v>Σχολή Επιστημών Φυσικής Αγωγής &amp; Αθλητισμού</c:v>
                </c:pt>
                <c:pt idx="9">
                  <c:v>Σχολή Γεωπονίας, Δασολογίας &amp; Φυσικού Περιβάλλοντος</c:v>
                </c:pt>
                <c:pt idx="10">
                  <c:v>Θεολογική Σχολή</c:v>
                </c:pt>
              </c:strCache>
            </c:strRef>
          </c:cat>
          <c:val>
            <c:numRef>
              <c:f>ΑΠΟΤΕΛΕΣΜΑΤΑ!$D$82:$D$92</c:f>
              <c:numCache>
                <c:formatCode>0%</c:formatCode>
                <c:ptCount val="11"/>
                <c:pt idx="0">
                  <c:v>0.17</c:v>
                </c:pt>
                <c:pt idx="1">
                  <c:v>0.15000000000000002</c:v>
                </c:pt>
                <c:pt idx="2">
                  <c:v>0.13</c:v>
                </c:pt>
                <c:pt idx="3">
                  <c:v>0.12000000000000001</c:v>
                </c:pt>
                <c:pt idx="4">
                  <c:v>0.12000000000000001</c:v>
                </c:pt>
                <c:pt idx="5">
                  <c:v>7.0000000000000021E-2</c:v>
                </c:pt>
                <c:pt idx="6">
                  <c:v>7.0000000000000021E-2</c:v>
                </c:pt>
                <c:pt idx="7">
                  <c:v>6.0000000000000005E-2</c:v>
                </c:pt>
                <c:pt idx="8">
                  <c:v>6.0000000000000005E-2</c:v>
                </c:pt>
                <c:pt idx="9">
                  <c:v>3.0000000000000002E-2</c:v>
                </c:pt>
                <c:pt idx="10">
                  <c:v>2.0000000000000004E-2</c:v>
                </c:pt>
              </c:numCache>
            </c:numRef>
          </c:val>
          <c:extLst xmlns:c16r2="http://schemas.microsoft.com/office/drawing/2015/06/chart">
            <c:ext xmlns:c16="http://schemas.microsoft.com/office/drawing/2014/chart" uri="{C3380CC4-5D6E-409C-BE32-E72D297353CC}">
              <c16:uniqueId val="{00000000-ABAD-46DE-B89A-374F6F56170A}"/>
            </c:ext>
          </c:extLst>
        </c:ser>
        <c:dLbls>
          <c:showVal val="1"/>
        </c:dLbls>
        <c:shape val="box"/>
        <c:axId val="176010752"/>
        <c:axId val="176012288"/>
        <c:axId val="0"/>
      </c:bar3DChart>
      <c:catAx>
        <c:axId val="176010752"/>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176012288"/>
        <c:crosses val="autoZero"/>
        <c:auto val="1"/>
        <c:lblAlgn val="ctr"/>
        <c:lblOffset val="100"/>
      </c:catAx>
      <c:valAx>
        <c:axId val="176012288"/>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76010752"/>
        <c:crosses val="autoZero"/>
        <c:crossBetween val="between"/>
      </c:valAx>
      <c:spPr>
        <a:noFill/>
        <a:ln>
          <a:noFill/>
        </a:ln>
        <a:effectLst/>
      </c:spPr>
    </c:plotArea>
    <c:plotVisOnly val="1"/>
    <c:dispBlanksAs val="gap"/>
  </c:chart>
  <c:spPr>
    <a:noFill/>
    <a:ln>
      <a:noFill/>
    </a:ln>
    <a:effectLst/>
  </c:spPr>
  <c:txPr>
    <a:bodyPr/>
    <a:lstStyle/>
    <a:p>
      <a:pPr>
        <a:defRPr sz="2000" b="1">
          <a:solidFill>
            <a:schemeClr val="tx1"/>
          </a:solidFil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3542738565621564E-2"/>
          <c:y val="0.12691192767570719"/>
          <c:w val="0.82753510180159517"/>
          <c:h val="0.78997633991403249"/>
        </c:manualLayout>
      </c:layout>
      <c:pie3DChart>
        <c:varyColors val="1"/>
        <c:ser>
          <c:idx val="0"/>
          <c:order val="0"/>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ΑΠΟΤΕΛΕΣΜΑΤΑ!$B$108:$B$109</c:f>
              <c:strCache>
                <c:ptCount val="2"/>
                <c:pt idx="0">
                  <c:v>Ναι</c:v>
                </c:pt>
                <c:pt idx="1">
                  <c:v>Όχι</c:v>
                </c:pt>
              </c:strCache>
            </c:strRef>
          </c:cat>
          <c:val>
            <c:numRef>
              <c:f>ΑΠΟΤΕΛΕΣΜΑΤΑ!$D$108:$D$109</c:f>
              <c:numCache>
                <c:formatCode>0%</c:formatCode>
                <c:ptCount val="2"/>
                <c:pt idx="0">
                  <c:v>0.77248104008667384</c:v>
                </c:pt>
                <c:pt idx="1">
                  <c:v>0.22751895991332613</c:v>
                </c:pt>
              </c:numCache>
            </c:numRef>
          </c:val>
          <c:extLst xmlns:c16r2="http://schemas.microsoft.com/office/drawing/2015/06/chart">
            <c:ext xmlns:c16="http://schemas.microsoft.com/office/drawing/2014/chart" uri="{C3380CC4-5D6E-409C-BE32-E72D297353CC}">
              <c16:uniqueId val="{00000000-C60A-41E9-8B0F-8A73FE368585}"/>
            </c:ext>
          </c:extLst>
        </c:ser>
        <c:dLbls>
          <c:showCatName val="1"/>
          <c:showPercent val="1"/>
        </c:dLbls>
      </c:pie3DChart>
      <c:spPr>
        <a:noFill/>
        <a:ln>
          <a:noFill/>
        </a:ln>
        <a:effectLst/>
      </c:spPr>
    </c:plotArea>
    <c:plotVisOnly val="1"/>
    <c:dispBlanksAs val="zero"/>
  </c:chart>
  <c:spPr>
    <a:noFill/>
    <a:ln>
      <a:noFill/>
    </a:ln>
    <a:effectLst/>
  </c:spPr>
  <c:txPr>
    <a:bodyPr/>
    <a:lstStyle/>
    <a:p>
      <a:pPr>
        <a:defRPr sz="2800" b="1">
          <a:solidFill>
            <a:schemeClr val="bg1"/>
          </a:solidFill>
        </a:defRPr>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59C2-412F-B683-B2A340D2CAB1}"/>
              </c:ext>
            </c:extLst>
          </c:dPt>
          <c:dPt>
            <c:idx val="5"/>
            <c:spPr>
              <a:solidFill>
                <a:srgbClr val="FFFF00"/>
              </a:solidFill>
              <a:ln>
                <a:noFill/>
              </a:ln>
              <a:effectLst/>
              <a:sp3d/>
            </c:spPr>
            <c:extLst xmlns:c16r2="http://schemas.microsoft.com/office/drawing/2015/06/chart">
              <c:ext xmlns:c16="http://schemas.microsoft.com/office/drawing/2014/chart" uri="{C3380CC4-5D6E-409C-BE32-E72D297353CC}">
                <c16:uniqueId val="{00000006-59C2-412F-B683-B2A340D2CAB1}"/>
              </c:ext>
            </c:extLst>
          </c:dPt>
          <c:dPt>
            <c:idx val="6"/>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7-59C2-412F-B683-B2A340D2CAB1}"/>
              </c:ext>
            </c:extLst>
          </c:dPt>
          <c:dLbls>
            <c:dLbl>
              <c:idx val="0"/>
              <c:layout>
                <c:manualLayout>
                  <c:x val="9.3109869646182536E-3"/>
                  <c:y val="3.090847105375324E-7"/>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9C2-412F-B683-B2A340D2CAB1}"/>
                </c:ext>
              </c:extLst>
            </c:dLbl>
            <c:dLbl>
              <c:idx val="1"/>
              <c:layout>
                <c:manualLayout>
                  <c:x val="2.7932960893854758E-3"/>
                  <c:y val="5.8880637357400295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9C2-412F-B683-B2A340D2CAB1}"/>
                </c:ext>
              </c:extLst>
            </c:dLbl>
            <c:dLbl>
              <c:idx val="2"/>
              <c:layout>
                <c:manualLayout>
                  <c:x val="9.3109869646182536E-3"/>
                  <c:y val="3.9255303661819303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9C2-412F-B683-B2A340D2CAB1}"/>
                </c:ext>
              </c:extLst>
            </c:dLbl>
            <c:dLbl>
              <c:idx val="3"/>
              <c:layout>
                <c:manualLayout>
                  <c:x val="6.5176908752327765E-3"/>
                  <c:y val="5.888218278095258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9C2-412F-B683-B2A340D2CAB1}"/>
                </c:ext>
              </c:extLst>
            </c:dLbl>
            <c:dLbl>
              <c:idx val="4"/>
              <c:layout>
                <c:manualLayout>
                  <c:x val="7.4487895716946013E-3"/>
                  <c:y val="5.8882182780951873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9C2-412F-B683-B2A340D2CAB1}"/>
                </c:ext>
              </c:extLst>
            </c:dLbl>
            <c:dLbl>
              <c:idx val="5"/>
              <c:layout>
                <c:manualLayout>
                  <c:x val="6.5176908752327765E-3"/>
                  <c:y val="7.8510607323638605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9C2-412F-B683-B2A340D2CAB1}"/>
                </c:ext>
              </c:extLst>
            </c:dLbl>
            <c:dLbl>
              <c:idx val="6"/>
              <c:layout>
                <c:manualLayout>
                  <c:x val="5.5865921787709508E-3"/>
                  <c:y val="5.888218278095402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9C2-412F-B683-B2A340D2CA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ΑΠΟΤΕΛΕΣΜΑΤΑ!$B$128:$B$134</c:f>
              <c:strCache>
                <c:ptCount val="7"/>
                <c:pt idx="0">
                  <c:v>Από επιστημονικό ενδιαφέρον/περιεχόμενο σπουδών</c:v>
                </c:pt>
                <c:pt idx="1">
                  <c:v>Για την επαγγελματική της προοπτική</c:v>
                </c:pt>
                <c:pt idx="2">
                  <c:v>Λόγω βαθμολογίας και σειράς προτίμησης στο μηχανογραφικό</c:v>
                </c:pt>
                <c:pt idx="3">
                  <c:v>Τυχαία</c:v>
                </c:pt>
                <c:pt idx="4">
                  <c:v>Για λόγους οικογενειακής παράδοσης (π.χ. σπουδές/επάγγελμα γονιών)</c:v>
                </c:pt>
                <c:pt idx="5">
                  <c:v>Άλλος λόγος</c:v>
                </c:pt>
                <c:pt idx="6">
                  <c:v>ΔΞ/ΔΑ</c:v>
                </c:pt>
              </c:strCache>
            </c:strRef>
          </c:cat>
          <c:val>
            <c:numRef>
              <c:f>ΑΠΟΤΕΛΕΣΜΑΤΑ!$D$128:$D$134</c:f>
              <c:numCache>
                <c:formatCode>0%</c:formatCode>
                <c:ptCount val="7"/>
                <c:pt idx="0">
                  <c:v>0.63163596966413871</c:v>
                </c:pt>
                <c:pt idx="1">
                  <c:v>0.2199349945828819</c:v>
                </c:pt>
                <c:pt idx="2">
                  <c:v>7.1505958829902488E-2</c:v>
                </c:pt>
                <c:pt idx="3">
                  <c:v>1.4084507042253521E-2</c:v>
                </c:pt>
                <c:pt idx="4">
                  <c:v>1.1917659804983749E-2</c:v>
                </c:pt>
                <c:pt idx="5">
                  <c:v>4.3336944745395449E-2</c:v>
                </c:pt>
                <c:pt idx="6">
                  <c:v>7.5839653304442039E-3</c:v>
                </c:pt>
              </c:numCache>
            </c:numRef>
          </c:val>
          <c:extLst xmlns:c16r2="http://schemas.microsoft.com/office/drawing/2015/06/chart">
            <c:ext xmlns:c16="http://schemas.microsoft.com/office/drawing/2014/chart" uri="{C3380CC4-5D6E-409C-BE32-E72D297353CC}">
              <c16:uniqueId val="{00000000-59C2-412F-B683-B2A340D2CAB1}"/>
            </c:ext>
          </c:extLst>
        </c:ser>
        <c:dLbls>
          <c:showVal val="1"/>
        </c:dLbls>
        <c:shape val="box"/>
        <c:axId val="180738688"/>
        <c:axId val="180740480"/>
        <c:axId val="0"/>
      </c:bar3DChart>
      <c:catAx>
        <c:axId val="180738688"/>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80740480"/>
        <c:crosses val="autoZero"/>
        <c:auto val="1"/>
        <c:lblAlgn val="ctr"/>
        <c:lblOffset val="100"/>
      </c:catAx>
      <c:valAx>
        <c:axId val="180740480"/>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80738688"/>
        <c:crosses val="autoZero"/>
        <c:crossBetween val="between"/>
      </c:valAx>
      <c:spPr>
        <a:noFill/>
        <a:ln>
          <a:noFill/>
        </a:ln>
        <a:effectLst/>
      </c:spPr>
    </c:plotArea>
    <c:plotVisOnly val="1"/>
    <c:dispBlanksAs val="gap"/>
  </c:chart>
  <c:spPr>
    <a:noFill/>
    <a:ln>
      <a:noFill/>
    </a:ln>
    <a:effectLst/>
  </c:spPr>
  <c:txPr>
    <a:bodyPr/>
    <a:lstStyle/>
    <a:p>
      <a:pPr>
        <a:defRPr sz="2000" b="1">
          <a:solidFill>
            <a:schemeClr val="tx1"/>
          </a:solidFill>
        </a:defRPr>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4462-402A-AFF4-4AD2A763513E}"/>
              </c:ext>
            </c:extLst>
          </c:dPt>
          <c:dPt>
            <c:idx val="8"/>
            <c:spPr>
              <a:solidFill>
                <a:srgbClr val="FFFF00"/>
              </a:solidFill>
              <a:ln>
                <a:noFill/>
              </a:ln>
              <a:effectLst/>
              <a:sp3d/>
            </c:spPr>
            <c:extLst xmlns:c16r2="http://schemas.microsoft.com/office/drawing/2015/06/chart">
              <c:ext xmlns:c16="http://schemas.microsoft.com/office/drawing/2014/chart" uri="{C3380CC4-5D6E-409C-BE32-E72D297353CC}">
                <c16:uniqueId val="{00000002-4462-402A-AFF4-4AD2A763513E}"/>
              </c:ext>
            </c:extLst>
          </c:dPt>
          <c:dPt>
            <c:idx val="9"/>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3-4462-402A-AFF4-4AD2A763513E}"/>
              </c:ext>
            </c:extLst>
          </c:dPt>
          <c:dLbls>
            <c:dLbl>
              <c:idx val="0"/>
              <c:layout>
                <c:manualLayout>
                  <c:x val="1.8416206261510134E-3"/>
                  <c:y val="2.024673919888276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462-402A-AFF4-4AD2A763513E}"/>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ΑΠΟΤΕΛΕΣΜΑΤΑ!$B$152:$B$161</c:f>
              <c:strCache>
                <c:ptCount val="10"/>
                <c:pt idx="0">
                  <c:v>Ανάπτυξη πρακτικών δεξιοτήτων</c:v>
                </c:pt>
                <c:pt idx="1">
                  <c:v>Απόκτηση θεωρητικών γνώσεων</c:v>
                </c:pt>
                <c:pt idx="2">
                  <c:v>Πρακτική εμπειρία/Εργαστήρια</c:v>
                </c:pt>
                <c:pt idx="3">
                  <c:v>Επαγγελματική αποκατάσταση</c:v>
                </c:pt>
                <c:pt idx="4">
                  <c:v>Φοιτητική ζωή/Φιλίες</c:v>
                </c:pt>
                <c:pt idx="5">
                  <c:v>Διεθνείς εμπειρίες</c:v>
                </c:pt>
                <c:pt idx="6">
                  <c:v>Εφόδια για μεταπτυχιακές σπουδές</c:v>
                </c:pt>
                <c:pt idx="7">
                  <c:v>Συμμετοχή σε ερευνητικά προγράμματα</c:v>
                </c:pt>
                <c:pt idx="8">
                  <c:v>Άλλο </c:v>
                </c:pt>
                <c:pt idx="9">
                  <c:v>ΔΞ/ΔΑ</c:v>
                </c:pt>
              </c:strCache>
            </c:strRef>
          </c:cat>
          <c:val>
            <c:numRef>
              <c:f>ΑΠΟΤΕΛΕΣΜΑΤΑ!$D$152:$D$161</c:f>
              <c:numCache>
                <c:formatCode>0%</c:formatCode>
                <c:ptCount val="10"/>
                <c:pt idx="0">
                  <c:v>0.52004333694474536</c:v>
                </c:pt>
                <c:pt idx="1">
                  <c:v>0.41061755146262191</c:v>
                </c:pt>
                <c:pt idx="2">
                  <c:v>0.39544962080173346</c:v>
                </c:pt>
                <c:pt idx="3">
                  <c:v>0.39219934994582883</c:v>
                </c:pt>
                <c:pt idx="4">
                  <c:v>0.36078006500541709</c:v>
                </c:pt>
                <c:pt idx="5">
                  <c:v>0.25893824485373779</c:v>
                </c:pt>
                <c:pt idx="6">
                  <c:v>0.24702058504875407</c:v>
                </c:pt>
                <c:pt idx="7">
                  <c:v>0.22210184182015169</c:v>
                </c:pt>
                <c:pt idx="8">
                  <c:v>1.6251354279523293E-2</c:v>
                </c:pt>
                <c:pt idx="9">
                  <c:v>9.7508125677139759E-3</c:v>
                </c:pt>
              </c:numCache>
            </c:numRef>
          </c:val>
          <c:extLst xmlns:c16r2="http://schemas.microsoft.com/office/drawing/2015/06/chart">
            <c:ext xmlns:c16="http://schemas.microsoft.com/office/drawing/2014/chart" uri="{C3380CC4-5D6E-409C-BE32-E72D297353CC}">
              <c16:uniqueId val="{00000000-4462-402A-AFF4-4AD2A763513E}"/>
            </c:ext>
          </c:extLst>
        </c:ser>
        <c:dLbls>
          <c:showVal val="1"/>
        </c:dLbls>
        <c:shape val="box"/>
        <c:axId val="185478528"/>
        <c:axId val="185480320"/>
        <c:axId val="0"/>
      </c:bar3DChart>
      <c:catAx>
        <c:axId val="185478528"/>
        <c:scaling>
          <c:orientation val="maxMin"/>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185480320"/>
        <c:crosses val="autoZero"/>
        <c:auto val="1"/>
        <c:lblAlgn val="ctr"/>
        <c:lblOffset val="100"/>
      </c:catAx>
      <c:valAx>
        <c:axId val="185480320"/>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85478528"/>
        <c:crosses val="autoZero"/>
        <c:crossBetween val="between"/>
      </c:valAx>
      <c:spPr>
        <a:noFill/>
        <a:ln>
          <a:noFill/>
        </a:ln>
        <a:effectLst/>
      </c:spPr>
    </c:plotArea>
    <c:plotVisOnly val="1"/>
    <c:dispBlanksAs val="gap"/>
  </c:chart>
  <c:spPr>
    <a:noFill/>
    <a:ln>
      <a:noFill/>
    </a:ln>
    <a:effectLst/>
  </c:spPr>
  <c:txPr>
    <a:bodyPr/>
    <a:lstStyle/>
    <a:p>
      <a:pPr>
        <a:defRPr sz="2000" b="1">
          <a:solidFill>
            <a:schemeClr val="tx1"/>
          </a:solidFill>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chart" Target="../charts/chart10.xml"/><Relationship Id="rId4" Type="http://schemas.openxmlformats.org/officeDocument/2006/relationships/image" Target="../media/image9.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39163" y="-19050"/>
            <a:ext cx="6248837" cy="10313851"/>
          </a:xfrm>
          <a:custGeom>
            <a:avLst/>
            <a:gdLst/>
            <a:ahLst/>
            <a:cxnLst/>
            <a:rect l="l" t="t" r="r" b="b"/>
            <a:pathLst>
              <a:path w="6248837" h="10313851">
                <a:moveTo>
                  <a:pt x="0" y="0"/>
                </a:moveTo>
                <a:lnTo>
                  <a:pt x="6248837" y="0"/>
                </a:lnTo>
                <a:lnTo>
                  <a:pt x="6248837" y="10313851"/>
                </a:lnTo>
                <a:lnTo>
                  <a:pt x="0" y="10313851"/>
                </a:lnTo>
                <a:lnTo>
                  <a:pt x="0" y="0"/>
                </a:lnTo>
                <a:close/>
              </a:path>
            </a:pathLst>
          </a:custGeom>
          <a:blipFill>
            <a:blip r:embed="rId2" cstate="print">
              <a:alphaModFix amt="46000"/>
            </a:blip>
            <a:stretch>
              <a:fillRect l="-130" r="-130"/>
            </a:stretch>
          </a:blipFill>
        </p:spPr>
      </p:sp>
      <p:sp>
        <p:nvSpPr>
          <p:cNvPr id="3" name="Freeform 3"/>
          <p:cNvSpPr/>
          <p:nvPr/>
        </p:nvSpPr>
        <p:spPr>
          <a:xfrm flipH="1">
            <a:off x="13809790" y="0"/>
            <a:ext cx="4478210" cy="3525572"/>
          </a:xfrm>
          <a:custGeom>
            <a:avLst/>
            <a:gdLst/>
            <a:ahLst/>
            <a:cxnLst/>
            <a:rect l="l" t="t" r="r" b="b"/>
            <a:pathLst>
              <a:path w="4478210" h="3525572">
                <a:moveTo>
                  <a:pt x="4478210" y="0"/>
                </a:moveTo>
                <a:lnTo>
                  <a:pt x="0" y="0"/>
                </a:lnTo>
                <a:lnTo>
                  <a:pt x="0" y="3525572"/>
                </a:lnTo>
                <a:lnTo>
                  <a:pt x="4478210" y="3525572"/>
                </a:lnTo>
                <a:lnTo>
                  <a:pt x="447821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3809790" y="5826116"/>
            <a:ext cx="4478210" cy="4478210"/>
          </a:xfrm>
          <a:custGeom>
            <a:avLst/>
            <a:gdLst/>
            <a:ahLst/>
            <a:cxnLst/>
            <a:rect l="l" t="t" r="r" b="b"/>
            <a:pathLst>
              <a:path w="4478210" h="4478210">
                <a:moveTo>
                  <a:pt x="4478210" y="0"/>
                </a:moveTo>
                <a:lnTo>
                  <a:pt x="0" y="0"/>
                </a:lnTo>
                <a:lnTo>
                  <a:pt x="0" y="4478210"/>
                </a:lnTo>
                <a:lnTo>
                  <a:pt x="4478210" y="4478210"/>
                </a:lnTo>
                <a:lnTo>
                  <a:pt x="447821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AutoShape 5"/>
          <p:cNvSpPr/>
          <p:nvPr/>
        </p:nvSpPr>
        <p:spPr>
          <a:xfrm flipH="1">
            <a:off x="1925123" y="2221779"/>
            <a:ext cx="0" cy="5843443"/>
          </a:xfrm>
          <a:prstGeom prst="line">
            <a:avLst/>
          </a:prstGeom>
          <a:ln w="57150" cap="flat">
            <a:solidFill>
              <a:srgbClr val="802D2D"/>
            </a:solidFill>
            <a:prstDash val="solid"/>
            <a:headEnd type="none" w="sm" len="sm"/>
            <a:tailEnd type="none" w="sm" len="sm"/>
          </a:ln>
        </p:spPr>
      </p:sp>
      <p:sp>
        <p:nvSpPr>
          <p:cNvPr id="6" name="Freeform 6"/>
          <p:cNvSpPr/>
          <p:nvPr/>
        </p:nvSpPr>
        <p:spPr>
          <a:xfrm>
            <a:off x="2396401" y="2096168"/>
            <a:ext cx="5643821" cy="1855406"/>
          </a:xfrm>
          <a:custGeom>
            <a:avLst/>
            <a:gdLst/>
            <a:ahLst/>
            <a:cxnLst/>
            <a:rect l="l" t="t" r="r" b="b"/>
            <a:pathLst>
              <a:path w="5643821" h="1855406">
                <a:moveTo>
                  <a:pt x="0" y="0"/>
                </a:moveTo>
                <a:lnTo>
                  <a:pt x="5643822" y="0"/>
                </a:lnTo>
                <a:lnTo>
                  <a:pt x="5643822" y="1855407"/>
                </a:lnTo>
                <a:lnTo>
                  <a:pt x="0" y="1855407"/>
                </a:lnTo>
                <a:lnTo>
                  <a:pt x="0" y="0"/>
                </a:lnTo>
                <a:close/>
              </a:path>
            </a:pathLst>
          </a:custGeom>
          <a:blipFill>
            <a:blip r:embed="rId7" cstate="print"/>
            <a:stretch>
              <a:fillRect/>
            </a:stretch>
          </a:blipFill>
        </p:spPr>
      </p:sp>
      <p:sp>
        <p:nvSpPr>
          <p:cNvPr id="8" name="TextBox 8"/>
          <p:cNvSpPr txBox="1"/>
          <p:nvPr/>
        </p:nvSpPr>
        <p:spPr>
          <a:xfrm>
            <a:off x="2396401" y="4465937"/>
            <a:ext cx="9902727" cy="2285385"/>
          </a:xfrm>
          <a:prstGeom prst="rect">
            <a:avLst/>
          </a:prstGeom>
        </p:spPr>
        <p:txBody>
          <a:bodyPr lIns="0" tIns="0" rIns="0" bIns="0" rtlCol="0" anchor="t">
            <a:spAutoFit/>
          </a:bodyPr>
          <a:lstStyle/>
          <a:p>
            <a:pPr algn="l">
              <a:lnSpc>
                <a:spcPts val="9226"/>
              </a:lnSpc>
            </a:pPr>
            <a:r>
              <a:rPr lang="en-US" sz="6590" b="1" i="1">
                <a:solidFill>
                  <a:srgbClr val="802D2D"/>
                </a:solidFill>
                <a:latin typeface="Noto Serif Display Bold Italics"/>
                <a:ea typeface="Noto Serif Display Bold Italics"/>
                <a:cs typeface="Noto Serif Display Bold Italics"/>
                <a:sym typeface="Noto Serif Display Bold Italics"/>
              </a:rPr>
              <a:t>Έρευνα </a:t>
            </a:r>
          </a:p>
          <a:p>
            <a:pPr marL="0" lvl="0" indent="0" algn="l">
              <a:lnSpc>
                <a:spcPts val="9226"/>
              </a:lnSpc>
            </a:pPr>
            <a:r>
              <a:rPr lang="en-US" sz="6590" b="1" i="1">
                <a:solidFill>
                  <a:srgbClr val="802D2D"/>
                </a:solidFill>
                <a:latin typeface="Noto Serif Display Bold Italics"/>
                <a:ea typeface="Noto Serif Display Bold Italics"/>
                <a:cs typeface="Noto Serif Display Bold Italics"/>
                <a:sym typeface="Noto Serif Display Bold Italics"/>
              </a:rPr>
              <a:t>Πρωτοετών Φοιτητών </a:t>
            </a:r>
            <a:r>
              <a:rPr lang="en-US" sz="6590" b="1" i="1">
                <a:solidFill>
                  <a:srgbClr val="2D3880"/>
                </a:solidFill>
                <a:latin typeface="Noto Serif Display Bold Italics"/>
                <a:ea typeface="Noto Serif Display Bold Italics"/>
                <a:cs typeface="Noto Serif Display Bold Italics"/>
                <a:sym typeface="Noto Serif Display Bold Italics"/>
              </a:rPr>
              <a:t> </a:t>
            </a:r>
          </a:p>
        </p:txBody>
      </p:sp>
      <p:sp>
        <p:nvSpPr>
          <p:cNvPr id="9" name="TextBox 9"/>
          <p:cNvSpPr txBox="1"/>
          <p:nvPr/>
        </p:nvSpPr>
        <p:spPr>
          <a:xfrm>
            <a:off x="2396401" y="7332360"/>
            <a:ext cx="10368096" cy="537845"/>
          </a:xfrm>
          <a:prstGeom prst="rect">
            <a:avLst/>
          </a:prstGeom>
        </p:spPr>
        <p:txBody>
          <a:bodyPr lIns="0" tIns="0" rIns="0" bIns="0" rtlCol="0" anchor="t">
            <a:spAutoFit/>
          </a:bodyPr>
          <a:lstStyle/>
          <a:p>
            <a:pPr marL="0" lvl="0" indent="0" algn="l">
              <a:lnSpc>
                <a:spcPts val="4480"/>
              </a:lnSpc>
              <a:spcBef>
                <a:spcPct val="0"/>
              </a:spcBef>
            </a:pPr>
            <a:r>
              <a:rPr lang="en-US" sz="3200">
                <a:solidFill>
                  <a:srgbClr val="B1312E"/>
                </a:solidFill>
                <a:latin typeface="Glacial Indifference"/>
                <a:ea typeface="Glacial Indifference"/>
                <a:cs typeface="Glacial Indifference"/>
                <a:sym typeface="Glacial Indifference"/>
              </a:rPr>
              <a:t>ΝΟΕΜΒΡΙΟΣ 2025</a:t>
            </a:r>
          </a:p>
        </p:txBody>
      </p:sp>
      <p:pic>
        <p:nvPicPr>
          <p:cNvPr id="10" name="9 - Εικόνα" descr="logo-palmos_darker_small.png"/>
          <p:cNvPicPr>
            <a:picLocks noChangeAspect="1"/>
          </p:cNvPicPr>
          <p:nvPr/>
        </p:nvPicPr>
        <p:blipFill>
          <a:blip r:embed="rId8" cstate="print"/>
          <a:stretch>
            <a:fillRect/>
          </a:stretch>
        </p:blipFill>
        <p:spPr>
          <a:xfrm>
            <a:off x="1905000" y="8877300"/>
            <a:ext cx="4733334" cy="761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82367" y="6888685"/>
            <a:ext cx="3305633" cy="3398315"/>
          </a:xfrm>
          <a:custGeom>
            <a:avLst/>
            <a:gdLst/>
            <a:ahLst/>
            <a:cxnLst/>
            <a:rect l="l" t="t" r="r" b="b"/>
            <a:pathLst>
              <a:path w="3305633" h="3398315">
                <a:moveTo>
                  <a:pt x="0" y="0"/>
                </a:moveTo>
                <a:lnTo>
                  <a:pt x="3305633" y="0"/>
                </a:lnTo>
                <a:lnTo>
                  <a:pt x="3305633" y="3398315"/>
                </a:lnTo>
                <a:lnTo>
                  <a:pt x="0" y="339831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10" name="Group 10"/>
          <p:cNvGrpSpPr/>
          <p:nvPr/>
        </p:nvGrpSpPr>
        <p:grpSpPr>
          <a:xfrm>
            <a:off x="4526230" y="4229100"/>
            <a:ext cx="1295908" cy="129590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2D2D"/>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920"/>
                </a:lnSpc>
              </a:pPr>
              <a:r>
                <a:rPr lang="en-US" sz="2800">
                  <a:solidFill>
                    <a:srgbClr val="FFFFFF"/>
                  </a:solidFill>
                  <a:latin typeface="Glacial Indifference"/>
                  <a:ea typeface="Glacial Indifference"/>
                  <a:cs typeface="Glacial Indifference"/>
                  <a:sym typeface="Glacial Indifference"/>
                </a:rPr>
                <a:t>03</a:t>
              </a:r>
            </a:p>
          </p:txBody>
        </p:sp>
      </p:grpSp>
      <p:sp>
        <p:nvSpPr>
          <p:cNvPr id="15" name="TextBox 15"/>
          <p:cNvSpPr txBox="1"/>
          <p:nvPr/>
        </p:nvSpPr>
        <p:spPr>
          <a:xfrm>
            <a:off x="6142609" y="4322614"/>
            <a:ext cx="7619161" cy="999461"/>
          </a:xfrm>
          <a:prstGeom prst="rect">
            <a:avLst/>
          </a:prstGeom>
        </p:spPr>
        <p:txBody>
          <a:bodyPr lIns="0" tIns="0" rIns="0" bIns="0" rtlCol="0" anchor="t">
            <a:spAutoFit/>
          </a:bodyPr>
          <a:lstStyle/>
          <a:p>
            <a:pPr algn="l">
              <a:lnSpc>
                <a:spcPts val="7319"/>
              </a:lnSpc>
            </a:pPr>
            <a:r>
              <a:rPr lang="en-US" sz="5228">
                <a:solidFill>
                  <a:srgbClr val="450F0F"/>
                </a:solidFill>
                <a:latin typeface="Calibri (MS)"/>
                <a:ea typeface="Calibri (MS)"/>
                <a:cs typeface="Calibri (MS)"/>
                <a:sym typeface="Calibri (MS)"/>
              </a:rPr>
              <a:t>Αναλύσεις</a:t>
            </a:r>
          </a:p>
        </p:txBody>
      </p:sp>
      <p:sp>
        <p:nvSpPr>
          <p:cNvPr id="16" name="Freeform 16"/>
          <p:cNvSpPr/>
          <p:nvPr/>
        </p:nvSpPr>
        <p:spPr>
          <a:xfrm>
            <a:off x="0" y="7611848"/>
            <a:ext cx="6314737" cy="2675152"/>
          </a:xfrm>
          <a:custGeom>
            <a:avLst/>
            <a:gdLst/>
            <a:ahLst/>
            <a:cxnLst/>
            <a:rect l="l" t="t" r="r" b="b"/>
            <a:pathLst>
              <a:path w="6314737" h="2675152">
                <a:moveTo>
                  <a:pt x="0" y="0"/>
                </a:moveTo>
                <a:lnTo>
                  <a:pt x="6314737" y="0"/>
                </a:lnTo>
                <a:lnTo>
                  <a:pt x="6314737" y="2675152"/>
                </a:lnTo>
                <a:lnTo>
                  <a:pt x="0" y="2675152"/>
                </a:lnTo>
                <a:lnTo>
                  <a:pt x="0" y="0"/>
                </a:lnTo>
                <a:close/>
              </a:path>
            </a:pathLst>
          </a:custGeom>
          <a:blipFill>
            <a:blip r:embed="rId4" cstate="print">
              <a:alphaModFix amt="39000"/>
              <a:extLst>
                <a:ext uri="{96DAC541-7B7A-43D3-8B79-37D633B846F1}">
                  <asvg:svgBlip xmlns:asvg="http://schemas.microsoft.com/office/drawing/2016/SVG/main" xmlns="" r:embed="rId5"/>
                </a:ext>
              </a:extLst>
            </a:blip>
            <a:stretch>
              <a:fillRect/>
            </a:stretch>
          </a:blipFill>
        </p:spPr>
      </p:sp>
      <p:sp>
        <p:nvSpPr>
          <p:cNvPr id="13"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6" cstate="print"/>
            <a:stretch>
              <a:fillRect/>
            </a:stretch>
          </a:blipFill>
        </p:spPr>
      </p:sp>
      <p:pic>
        <p:nvPicPr>
          <p:cNvPr id="14" name="13 - Εικόνα" descr="logo-palmos_darker_small.png"/>
          <p:cNvPicPr>
            <a:picLocks noChangeAspect="1"/>
          </p:cNvPicPr>
          <p:nvPr/>
        </p:nvPicPr>
        <p:blipFill>
          <a:blip r:embed="rId7"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143607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“Πού θα μένεις όσο σπ</a:t>
            </a:r>
            <a:r>
              <a:rPr lang="en-US" sz="4800" b="1" dirty="0" err="1">
                <a:solidFill>
                  <a:srgbClr val="450F0F"/>
                </a:solidFill>
                <a:latin typeface="Calibri (MS) Bold"/>
                <a:ea typeface="Calibri (MS) Bold"/>
                <a:cs typeface="Calibri (MS) Bold"/>
                <a:sym typeface="Calibri (MS) Bold"/>
              </a:rPr>
              <a:t>ουδάζεις</a:t>
            </a:r>
            <a:r>
              <a:rPr lang="en-US" sz="4800" b="1" dirty="0">
                <a:solidFill>
                  <a:srgbClr val="450F0F"/>
                </a:solidFill>
                <a:latin typeface="Calibri (MS) Bold"/>
                <a:ea typeface="Calibri (MS) Bold"/>
                <a:cs typeface="Calibri (MS) Bold"/>
                <a:sym typeface="Calibri (MS) Bold"/>
              </a:rPr>
              <a:t>;”</a:t>
            </a:r>
          </a:p>
        </p:txBody>
      </p:sp>
      <p:graphicFrame>
        <p:nvGraphicFramePr>
          <p:cNvPr id="11" name="Chart 13"/>
          <p:cNvGraphicFramePr>
            <a:graphicFrameLocks/>
          </p:cNvGraphicFramePr>
          <p:nvPr>
            <p:extLst>
              <p:ext uri="{D42A27DB-BD31-4B8C-83A1-F6EECF244321}">
                <p14:modId xmlns:p14="http://schemas.microsoft.com/office/powerpoint/2010/main" xmlns="" val="3844949657"/>
              </p:ext>
            </p:extLst>
          </p:nvPr>
        </p:nvGraphicFramePr>
        <p:xfrm>
          <a:off x="3009900" y="1638300"/>
          <a:ext cx="12268200" cy="6765889"/>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2" name="11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15962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7344602" y="1161808"/>
            <a:ext cx="3368953" cy="1422724"/>
            <a:chOff x="0" y="-133350"/>
            <a:chExt cx="693200" cy="292741"/>
          </a:xfrm>
        </p:grpSpPr>
        <p:sp>
          <p:nvSpPr>
            <p:cNvPr id="8"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9"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sp>
        <p:nvSpPr>
          <p:cNvPr id="10" name="TextBox 10"/>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“Πού θα μένεις όσο σπ</a:t>
            </a:r>
            <a:r>
              <a:rPr lang="en-US" sz="4800" b="1" dirty="0" err="1">
                <a:solidFill>
                  <a:srgbClr val="450F0F"/>
                </a:solidFill>
                <a:latin typeface="Calibri (MS) Bold"/>
                <a:ea typeface="Calibri (MS) Bold"/>
                <a:cs typeface="Calibri (MS) Bold"/>
                <a:sym typeface="Calibri (MS) Bold"/>
              </a:rPr>
              <a:t>ουδάζεις</a:t>
            </a:r>
            <a:r>
              <a:rPr lang="en-US" sz="4800" b="1" dirty="0">
                <a:solidFill>
                  <a:srgbClr val="450F0F"/>
                </a:solidFill>
                <a:latin typeface="Calibri (MS) Bold"/>
                <a:ea typeface="Calibri (MS) Bold"/>
                <a:cs typeface="Calibri (MS) Bold"/>
                <a:sym typeface="Calibri (MS) Bold"/>
              </a:rPr>
              <a:t>;”</a:t>
            </a:r>
          </a:p>
        </p:txBody>
      </p:sp>
      <p:graphicFrame>
        <p:nvGraphicFramePr>
          <p:cNvPr id="11" name="Q4 - Πού θα μένεις όσο σπουδάζεις; by Q1 - Το Φύλο σου 2" descr="9273478a-2942-410a-8d51-ce0c5b5af452 Q4 - Πού θα μένεις όσο σπουδάζεις;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385845920"/>
              </p:ext>
            </p:extLst>
          </p:nvPr>
        </p:nvGraphicFramePr>
        <p:xfrm>
          <a:off x="4168368" y="2918768"/>
          <a:ext cx="9721419" cy="3821989"/>
        </p:xfrm>
        <a:graphic>
          <a:graphicData uri="http://schemas.openxmlformats.org/drawingml/2006/table">
            <a:tbl>
              <a:tblPr firstRow="1" firstCol="1" bandRow="1">
                <a:tableStyleId>{5C22544A-7EE6-4342-B048-85BDC9FD1C3A}</a:tableStyleId>
              </a:tblPr>
              <a:tblGrid>
                <a:gridCol w="5124462">
                  <a:extLst>
                    <a:ext uri="{9D8B030D-6E8A-4147-A177-3AD203B41FA5}">
                      <a16:colId xmlns:a16="http://schemas.microsoft.com/office/drawing/2014/main" xmlns="" val="20000"/>
                    </a:ext>
                  </a:extLst>
                </a:gridCol>
                <a:gridCol w="1532319">
                  <a:extLst>
                    <a:ext uri="{9D8B030D-6E8A-4147-A177-3AD203B41FA5}">
                      <a16:colId xmlns:a16="http://schemas.microsoft.com/office/drawing/2014/main" xmlns="" val="20001"/>
                    </a:ext>
                  </a:extLst>
                </a:gridCol>
                <a:gridCol w="1532319">
                  <a:extLst>
                    <a:ext uri="{9D8B030D-6E8A-4147-A177-3AD203B41FA5}">
                      <a16:colId xmlns:a16="http://schemas.microsoft.com/office/drawing/2014/main" xmlns="" val="20002"/>
                    </a:ext>
                  </a:extLst>
                </a:gridCol>
                <a:gridCol w="1532319">
                  <a:extLst>
                    <a:ext uri="{9D8B030D-6E8A-4147-A177-3AD203B41FA5}">
                      <a16:colId xmlns:a16="http://schemas.microsoft.com/office/drawing/2014/main" xmlns="" val="20003"/>
                    </a:ext>
                  </a:extLst>
                </a:gridCol>
              </a:tblGrid>
              <a:tr h="518286">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07231">
                <a:tc>
                  <a:txBody>
                    <a:bodyPr/>
                    <a:lstStyle/>
                    <a:p>
                      <a:pPr marL="0" lvl="0" indent="0" algn="ctr">
                        <a:buNone/>
                      </a:pPr>
                      <a:r>
                        <a:rPr sz="1600" b="1" i="0" u="none" strike="noStrike" dirty="0">
                          <a:solidFill>
                            <a:srgbClr val="000000"/>
                          </a:solidFill>
                          <a:latin typeface="Open Sans"/>
                        </a:rPr>
                        <a:t>Σε νοικιασμένο διαμέρισμα (</a:t>
                      </a:r>
                      <a:r>
                        <a:rPr sz="1600" b="1" i="0" u="none" strike="noStrike" dirty="0" err="1" smtClean="0">
                          <a:solidFill>
                            <a:srgbClr val="000000"/>
                          </a:solidFill>
                          <a:latin typeface="Open Sans"/>
                        </a:rPr>
                        <a:t>μόνος</a:t>
                      </a:r>
                      <a:r>
                        <a:rPr sz="1600" b="1" i="0" u="none" strike="noStrike" dirty="0" smtClean="0">
                          <a:solidFill>
                            <a:srgbClr val="000000"/>
                          </a:solidFill>
                          <a:latin typeface="Open Sans"/>
                        </a:rPr>
                        <a:t>/η</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96509">
                <a:tc>
                  <a:txBody>
                    <a:bodyPr/>
                    <a:lstStyle/>
                    <a:p>
                      <a:pPr marL="0" lvl="0" indent="0" algn="ctr">
                        <a:buNone/>
                      </a:pPr>
                      <a:r>
                        <a:rPr sz="1600" b="1" i="0" u="none" strike="noStrike" dirty="0">
                          <a:solidFill>
                            <a:srgbClr val="000000"/>
                          </a:solidFill>
                          <a:latin typeface="Open Sans"/>
                        </a:rPr>
                        <a:t>Στο πατρικό </a:t>
                      </a:r>
                      <a:r>
                        <a:rPr sz="1600" b="1" i="0" u="none" strike="noStrike" dirty="0" err="1">
                          <a:solidFill>
                            <a:srgbClr val="000000"/>
                          </a:solidFill>
                          <a:latin typeface="Open Sans"/>
                        </a:rPr>
                        <a:t>μου</a:t>
                      </a:r>
                      <a:r>
                        <a:rPr sz="1600" b="1" i="0" u="none" strike="noStrike" dirty="0">
                          <a:solidFill>
                            <a:srgbClr val="000000"/>
                          </a:solidFill>
                          <a:latin typeface="Open Sans"/>
                        </a:rPr>
                        <a:t> </a:t>
                      </a:r>
                      <a:r>
                        <a:rPr sz="1600" b="1" i="0" u="none" strike="noStrike" dirty="0" err="1" smtClean="0">
                          <a:solidFill>
                            <a:srgbClr val="000000"/>
                          </a:solidFill>
                          <a:latin typeface="Open Sans"/>
                        </a:rPr>
                        <a:t>σπίτ</a:t>
                      </a:r>
                      <a:r>
                        <a:rPr lang="el-GR" sz="1600" b="1" i="0" u="none" strike="noStrike" dirty="0" smtClean="0">
                          <a:solidFill>
                            <a:srgbClr val="000000"/>
                          </a:solidFill>
                          <a:latin typeface="Open Sans"/>
                        </a:rPr>
                        <a:t>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810436">
                <a:tc>
                  <a:txBody>
                    <a:bodyPr/>
                    <a:lstStyle/>
                    <a:p>
                      <a:pPr marL="0" lvl="0" indent="0" algn="ctr">
                        <a:buNone/>
                      </a:pPr>
                      <a:r>
                        <a:rPr sz="1600" b="1" i="0" u="none" strike="noStrike" dirty="0">
                          <a:solidFill>
                            <a:srgbClr val="000000"/>
                          </a:solidFill>
                          <a:latin typeface="Open Sans"/>
                        </a:rPr>
                        <a:t>Σε νοικιασμένο διαμέρισμα (</a:t>
                      </a:r>
                      <a:r>
                        <a:rPr sz="1600" b="1" i="0" u="none" strike="noStrike" dirty="0" err="1">
                          <a:solidFill>
                            <a:srgbClr val="000000"/>
                          </a:solidFill>
                          <a:latin typeface="Open Sans"/>
                        </a:rPr>
                        <a:t>με</a:t>
                      </a:r>
                      <a:r>
                        <a:rPr sz="1600" b="1" i="0" u="none" strike="noStrike" dirty="0">
                          <a:solidFill>
                            <a:srgbClr val="000000"/>
                          </a:solidFill>
                          <a:latin typeface="Open Sans"/>
                        </a:rPr>
                        <a:t> </a:t>
                      </a:r>
                      <a:r>
                        <a:rPr sz="1600" b="1" i="0" u="none" strike="noStrike" dirty="0" err="1" smtClean="0">
                          <a:solidFill>
                            <a:srgbClr val="000000"/>
                          </a:solidFill>
                          <a:latin typeface="Open Sans"/>
                        </a:rPr>
                        <a:t>συγκάτοικο</a:t>
                      </a:r>
                      <a:r>
                        <a:rPr lang="el-G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96509">
                <a:tc>
                  <a:txBody>
                    <a:bodyPr/>
                    <a:lstStyle/>
                    <a:p>
                      <a:pPr marL="0" lvl="0" indent="0" algn="ctr">
                        <a:buNone/>
                      </a:pPr>
                      <a:r>
                        <a:rPr sz="1600" b="1" i="0" u="none" strike="noStrike" dirty="0">
                          <a:solidFill>
                            <a:srgbClr val="000000"/>
                          </a:solidFill>
                          <a:latin typeface="Open Sans"/>
                        </a:rPr>
                        <a:t>Σε σπίτι συγγενών ή </a:t>
                      </a:r>
                      <a:r>
                        <a:rPr sz="1600" b="1" i="0" u="none" strike="noStrike" dirty="0" err="1" smtClean="0">
                          <a:solidFill>
                            <a:srgbClr val="000000"/>
                          </a:solidFill>
                          <a:latin typeface="Open Sans"/>
                        </a:rPr>
                        <a:t>φίλων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96509">
                <a:tc>
                  <a:txBody>
                    <a:bodyPr/>
                    <a:lstStyle/>
                    <a:p>
                      <a:pPr marL="0" lvl="0" indent="0" algn="ctr">
                        <a:buNone/>
                      </a:pPr>
                      <a:r>
                        <a:rPr sz="1600" b="1" i="0" u="none" strike="noStrike" dirty="0">
                          <a:solidFill>
                            <a:srgbClr val="000000"/>
                          </a:solidFill>
                          <a:latin typeface="Open Sans"/>
                        </a:rPr>
                        <a:t>Στη </a:t>
                      </a: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εστί</a:t>
                      </a:r>
                      <a:r>
                        <a:rPr lang="el-GR" sz="1600" b="1" i="0" u="none" strike="noStrike" dirty="0" smtClean="0">
                          <a:solidFill>
                            <a:srgbClr val="000000"/>
                          </a:solidFill>
                          <a:latin typeface="Open Sans"/>
                        </a:rPr>
                        <a:t>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96509">
                <a:tc>
                  <a:txBody>
                    <a:bodyPr/>
                    <a:lstStyle/>
                    <a:p>
                      <a:pPr marL="0" lvl="0" indent="0" algn="ctr">
                        <a:buNone/>
                      </a:pPr>
                      <a:r>
                        <a:rPr sz="1600" b="1" i="0" u="none" strike="noStrike" dirty="0">
                          <a:solidFill>
                            <a:srgbClr val="000000"/>
                          </a:solidFill>
                          <a:latin typeface="Open Sans"/>
                        </a:rPr>
                        <a:t>Δεν γνωρίζω ακόμα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5675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7459523" y="1151140"/>
            <a:ext cx="3368954" cy="1422724"/>
            <a:chOff x="0" y="-133350"/>
            <a:chExt cx="693200" cy="292741"/>
          </a:xfrm>
        </p:grpSpPr>
        <p:sp>
          <p:nvSpPr>
            <p:cNvPr id="8"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9"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sp>
        <p:nvSpPr>
          <p:cNvPr id="10" name="TextBox 10"/>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“Πού θα μένεις όσο σπ</a:t>
            </a:r>
            <a:r>
              <a:rPr lang="en-US" sz="4800" b="1" dirty="0" err="1">
                <a:solidFill>
                  <a:srgbClr val="450F0F"/>
                </a:solidFill>
                <a:latin typeface="Calibri (MS) Bold"/>
                <a:ea typeface="Calibri (MS) Bold"/>
                <a:cs typeface="Calibri (MS) Bold"/>
                <a:sym typeface="Calibri (MS) Bold"/>
              </a:rPr>
              <a:t>ουδάζεις</a:t>
            </a:r>
            <a:r>
              <a:rPr lang="en-US" sz="4800" b="1" dirty="0">
                <a:solidFill>
                  <a:srgbClr val="450F0F"/>
                </a:solidFill>
                <a:latin typeface="Calibri (MS) Bold"/>
                <a:ea typeface="Calibri (MS) Bold"/>
                <a:cs typeface="Calibri (MS) Bold"/>
                <a:sym typeface="Calibri (MS) Bold"/>
              </a:rPr>
              <a:t>;”</a:t>
            </a:r>
          </a:p>
        </p:txBody>
      </p:sp>
      <p:graphicFrame>
        <p:nvGraphicFramePr>
          <p:cNvPr id="11" name="Q4 - Πού θα μένεις όσο σπουδάζεις; by Q2 - Η ηλικία σου: 2 2" descr="83d6bad0-63b8-40c5-9de2-e961a7d26bbf Q4 - Πού θα μένεις όσο σπουδάζεις;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7182469"/>
              </p:ext>
            </p:extLst>
          </p:nvPr>
        </p:nvGraphicFramePr>
        <p:xfrm>
          <a:off x="4114801" y="2697630"/>
          <a:ext cx="10058398" cy="4365111"/>
        </p:xfrm>
        <a:graphic>
          <a:graphicData uri="http://schemas.openxmlformats.org/drawingml/2006/table">
            <a:tbl>
              <a:tblPr firstRow="1" firstCol="1" bandRow="1">
                <a:tableStyleId>{5C22544A-7EE6-4342-B048-85BDC9FD1C3A}</a:tableStyleId>
              </a:tblPr>
              <a:tblGrid>
                <a:gridCol w="4582754">
                  <a:extLst>
                    <a:ext uri="{9D8B030D-6E8A-4147-A177-3AD203B41FA5}">
                      <a16:colId xmlns:a16="http://schemas.microsoft.com/office/drawing/2014/main" xmlns="" val="20000"/>
                    </a:ext>
                  </a:extLst>
                </a:gridCol>
                <a:gridCol w="1368911">
                  <a:extLst>
                    <a:ext uri="{9D8B030D-6E8A-4147-A177-3AD203B41FA5}">
                      <a16:colId xmlns:a16="http://schemas.microsoft.com/office/drawing/2014/main" xmlns="" val="20001"/>
                    </a:ext>
                  </a:extLst>
                </a:gridCol>
                <a:gridCol w="1368911">
                  <a:extLst>
                    <a:ext uri="{9D8B030D-6E8A-4147-A177-3AD203B41FA5}">
                      <a16:colId xmlns:a16="http://schemas.microsoft.com/office/drawing/2014/main" xmlns="" val="20002"/>
                    </a:ext>
                  </a:extLst>
                </a:gridCol>
                <a:gridCol w="1368911">
                  <a:extLst>
                    <a:ext uri="{9D8B030D-6E8A-4147-A177-3AD203B41FA5}">
                      <a16:colId xmlns:a16="http://schemas.microsoft.com/office/drawing/2014/main" xmlns="" val="20003"/>
                    </a:ext>
                  </a:extLst>
                </a:gridCol>
                <a:gridCol w="1368911">
                  <a:extLst>
                    <a:ext uri="{9D8B030D-6E8A-4147-A177-3AD203B41FA5}">
                      <a16:colId xmlns:a16="http://schemas.microsoft.com/office/drawing/2014/main" xmlns="" val="20004"/>
                    </a:ext>
                  </a:extLst>
                </a:gridCol>
              </a:tblGrid>
              <a:tr h="591937">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79311">
                <a:tc>
                  <a:txBody>
                    <a:bodyPr/>
                    <a:lstStyle/>
                    <a:p>
                      <a:pPr marL="0" lvl="0" indent="0" algn="ctr">
                        <a:buNone/>
                      </a:pPr>
                      <a:r>
                        <a:rPr sz="1600" b="1" i="0" u="none" strike="noStrike" dirty="0">
                          <a:solidFill>
                            <a:srgbClr val="000000"/>
                          </a:solidFill>
                          <a:latin typeface="Open Sans"/>
                        </a:rPr>
                        <a:t>Σε νοικιασμένο διαμέρισμα (</a:t>
                      </a:r>
                      <a:r>
                        <a:rPr sz="1600" b="1" i="0" u="none" strike="noStrike" dirty="0" err="1">
                          <a:solidFill>
                            <a:srgbClr val="000000"/>
                          </a:solidFill>
                          <a:latin typeface="Open Sans"/>
                        </a:rPr>
                        <a:t>μόνος</a:t>
                      </a:r>
                      <a:r>
                        <a:rPr sz="1600" b="1" i="0" u="none" strike="noStrike" dirty="0">
                          <a:solidFill>
                            <a:srgbClr val="000000"/>
                          </a:solidFill>
                          <a:latin typeface="Open Sans"/>
                        </a:rPr>
                        <a:t>/η</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67065">
                <a:tc>
                  <a:txBody>
                    <a:bodyPr/>
                    <a:lstStyle/>
                    <a:p>
                      <a:pPr marL="0" lvl="0" indent="0" algn="ctr">
                        <a:buNone/>
                      </a:pPr>
                      <a:r>
                        <a:rPr sz="1600" b="1" i="0" u="none" strike="noStrike" dirty="0">
                          <a:solidFill>
                            <a:srgbClr val="000000"/>
                          </a:solidFill>
                          <a:latin typeface="Open Sans"/>
                        </a:rPr>
                        <a:t>Στο πατρικό </a:t>
                      </a:r>
                      <a:r>
                        <a:rPr sz="1600" b="1" i="0" u="none" strike="noStrike" dirty="0" err="1">
                          <a:solidFill>
                            <a:srgbClr val="000000"/>
                          </a:solidFill>
                          <a:latin typeface="Open Sans"/>
                        </a:rPr>
                        <a:t>μου</a:t>
                      </a:r>
                      <a:r>
                        <a:rPr sz="1600" b="1" i="0" u="none" strike="noStrike" dirty="0">
                          <a:solidFill>
                            <a:srgbClr val="000000"/>
                          </a:solidFill>
                          <a:latin typeface="Open Sans"/>
                        </a:rPr>
                        <a:t> </a:t>
                      </a:r>
                      <a:r>
                        <a:rPr sz="1600" b="1" i="0" u="none" strike="noStrike" dirty="0" err="1" smtClean="0">
                          <a:solidFill>
                            <a:srgbClr val="000000"/>
                          </a:solidFill>
                          <a:latin typeface="Open Sans"/>
                        </a:rPr>
                        <a:t>σπίτι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925603">
                <a:tc>
                  <a:txBody>
                    <a:bodyPr/>
                    <a:lstStyle/>
                    <a:p>
                      <a:pPr marL="0" lvl="0" indent="0" algn="ctr">
                        <a:buNone/>
                      </a:pPr>
                      <a:r>
                        <a:rPr sz="1600" b="1" i="0" u="none" strike="noStrike" dirty="0">
                          <a:solidFill>
                            <a:srgbClr val="000000"/>
                          </a:solidFill>
                          <a:latin typeface="Open Sans"/>
                        </a:rPr>
                        <a:t>Σε νοικιασμένο διαμέρισμα (με </a:t>
                      </a:r>
                      <a:r>
                        <a:rPr sz="1600" b="1" i="0" u="none" strike="noStrike" dirty="0" err="1">
                          <a:solidFill>
                            <a:srgbClr val="000000"/>
                          </a:solidFill>
                          <a:latin typeface="Open Sans"/>
                        </a:rPr>
                        <a:t>συγκάτοικο</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567065">
                <a:tc>
                  <a:txBody>
                    <a:bodyPr/>
                    <a:lstStyle/>
                    <a:p>
                      <a:pPr marL="0" lvl="0" indent="0" algn="ctr">
                        <a:buNone/>
                      </a:pPr>
                      <a:r>
                        <a:rPr sz="1600" b="1" i="0" u="none" strike="noStrike" dirty="0">
                          <a:solidFill>
                            <a:srgbClr val="000000"/>
                          </a:solidFill>
                          <a:latin typeface="Open Sans"/>
                        </a:rPr>
                        <a:t>Σε σπίτι συγγενών ή </a:t>
                      </a:r>
                      <a:r>
                        <a:rPr sz="1600" b="1" i="0" u="none" strike="noStrike" dirty="0" err="1">
                          <a:solidFill>
                            <a:srgbClr val="000000"/>
                          </a:solidFill>
                          <a:latin typeface="Open Sans"/>
                        </a:rPr>
                        <a:t>φίλων</a:t>
                      </a:r>
                      <a:r>
                        <a:rPr sz="1600" b="1" i="0" u="none" strike="noStrike" dirty="0">
                          <a:solidFill>
                            <a:srgbClr val="000000"/>
                          </a:solidFill>
                          <a:latin typeface="Open Sans"/>
                        </a:rPr>
                        <a:t>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567065">
                <a:tc>
                  <a:txBody>
                    <a:bodyPr/>
                    <a:lstStyle/>
                    <a:p>
                      <a:pPr marL="0" lvl="0" indent="0" algn="ctr">
                        <a:buNone/>
                      </a:pPr>
                      <a:r>
                        <a:rPr sz="1600" b="1" i="0" u="none" strike="noStrike" dirty="0">
                          <a:solidFill>
                            <a:srgbClr val="000000"/>
                          </a:solidFill>
                          <a:latin typeface="Open Sans"/>
                        </a:rPr>
                        <a:t>Στη </a:t>
                      </a: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εστία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567065">
                <a:tc>
                  <a:txBody>
                    <a:bodyPr/>
                    <a:lstStyle/>
                    <a:p>
                      <a:pPr marL="0" lvl="0" indent="0" algn="ctr">
                        <a:buNone/>
                      </a:pPr>
                      <a:r>
                        <a:rPr sz="1600" b="1" i="0" u="none" strike="noStrike" dirty="0">
                          <a:solidFill>
                            <a:srgbClr val="000000"/>
                          </a:solidFill>
                          <a:latin typeface="Open Sans"/>
                        </a:rPr>
                        <a:t>Δεν γνωρίζω ακόμα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3732809" y="985837"/>
            <a:ext cx="10828477" cy="1422724"/>
            <a:chOff x="0" y="-133350"/>
            <a:chExt cx="2228082" cy="292741"/>
          </a:xfrm>
        </p:grpSpPr>
        <p:sp>
          <p:nvSpPr>
            <p:cNvPr id="8"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9"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sp>
        <p:nvSpPr>
          <p:cNvPr id="10" name="TextBox 10"/>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“Πού θα μένεις όσο σπ</a:t>
            </a:r>
            <a:r>
              <a:rPr lang="en-US" sz="4800" b="1" dirty="0" err="1">
                <a:solidFill>
                  <a:srgbClr val="450F0F"/>
                </a:solidFill>
                <a:latin typeface="Calibri (MS) Bold"/>
                <a:ea typeface="Calibri (MS) Bold"/>
                <a:cs typeface="Calibri (MS) Bold"/>
                <a:sym typeface="Calibri (MS) Bold"/>
              </a:rPr>
              <a:t>ουδάζεις</a:t>
            </a:r>
            <a:r>
              <a:rPr lang="en-US" sz="4800" b="1" dirty="0">
                <a:solidFill>
                  <a:srgbClr val="450F0F"/>
                </a:solidFill>
                <a:latin typeface="Calibri (MS) Bold"/>
                <a:ea typeface="Calibri (MS) Bold"/>
                <a:cs typeface="Calibri (MS) Bold"/>
                <a:sym typeface="Calibri (MS) Bold"/>
              </a:rPr>
              <a:t>;”</a:t>
            </a:r>
          </a:p>
        </p:txBody>
      </p:sp>
      <p:graphicFrame>
        <p:nvGraphicFramePr>
          <p:cNvPr id="11" name="Q4 - Πού θα μένεις όσο σπουδάζεις; by Q3 - Τόπος προέλευσης / Τόπος μόνιμης κατοικίας της οικογένειάς σου:" descr="fbb9a013-22b7-4764-9bff-05cce6eb2467 Q4 - Πού θα μένεις όσο σπουδάζεις;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319493679"/>
              </p:ext>
            </p:extLst>
          </p:nvPr>
        </p:nvGraphicFramePr>
        <p:xfrm>
          <a:off x="4533900" y="2349724"/>
          <a:ext cx="9220199" cy="4635606"/>
        </p:xfrm>
        <a:graphic>
          <a:graphicData uri="http://schemas.openxmlformats.org/drawingml/2006/table">
            <a:tbl>
              <a:tblPr firstRow="1" firstCol="1" bandRow="1">
                <a:tableStyleId>{5C22544A-7EE6-4342-B048-85BDC9FD1C3A}</a:tableStyleId>
              </a:tblPr>
              <a:tblGrid>
                <a:gridCol w="4860254">
                  <a:extLst>
                    <a:ext uri="{9D8B030D-6E8A-4147-A177-3AD203B41FA5}">
                      <a16:colId xmlns:a16="http://schemas.microsoft.com/office/drawing/2014/main" xmlns="" val="20000"/>
                    </a:ext>
                  </a:extLst>
                </a:gridCol>
                <a:gridCol w="1453315">
                  <a:extLst>
                    <a:ext uri="{9D8B030D-6E8A-4147-A177-3AD203B41FA5}">
                      <a16:colId xmlns:a16="http://schemas.microsoft.com/office/drawing/2014/main" xmlns="" val="20001"/>
                    </a:ext>
                  </a:extLst>
                </a:gridCol>
                <a:gridCol w="1453315">
                  <a:extLst>
                    <a:ext uri="{9D8B030D-6E8A-4147-A177-3AD203B41FA5}">
                      <a16:colId xmlns:a16="http://schemas.microsoft.com/office/drawing/2014/main" xmlns="" val="20002"/>
                    </a:ext>
                  </a:extLst>
                </a:gridCol>
                <a:gridCol w="1453315">
                  <a:extLst>
                    <a:ext uri="{9D8B030D-6E8A-4147-A177-3AD203B41FA5}">
                      <a16:colId xmlns:a16="http://schemas.microsoft.com/office/drawing/2014/main" xmlns="" val="20003"/>
                    </a:ext>
                  </a:extLst>
                </a:gridCol>
              </a:tblGrid>
              <a:tr h="994872">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59062">
                <a:tc>
                  <a:txBody>
                    <a:bodyPr/>
                    <a:lstStyle/>
                    <a:p>
                      <a:pPr marL="0" lvl="0" indent="0" algn="ctr">
                        <a:buNone/>
                      </a:pPr>
                      <a:r>
                        <a:rPr sz="1600" b="1" i="0" u="none" strike="noStrike" dirty="0">
                          <a:solidFill>
                            <a:srgbClr val="000000"/>
                          </a:solidFill>
                          <a:latin typeface="Open Sans"/>
                        </a:rPr>
                        <a:t>Σε νοικιασμένο διαμέρισμα (</a:t>
                      </a:r>
                      <a:r>
                        <a:rPr sz="1600" b="1" i="0" u="none" strike="noStrike" dirty="0" err="1">
                          <a:solidFill>
                            <a:srgbClr val="000000"/>
                          </a:solidFill>
                          <a:latin typeface="Open Sans"/>
                        </a:rPr>
                        <a:t>μόνος</a:t>
                      </a:r>
                      <a:r>
                        <a:rPr sz="1600" b="1" i="0" u="none" strike="noStrike" dirty="0">
                          <a:solidFill>
                            <a:srgbClr val="000000"/>
                          </a:solidFill>
                          <a:latin typeface="Open Sans"/>
                        </a:rPr>
                        <a:t>/η</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66%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47253">
                <a:tc>
                  <a:txBody>
                    <a:bodyPr/>
                    <a:lstStyle/>
                    <a:p>
                      <a:pPr marL="0" lvl="0" indent="0" algn="ctr">
                        <a:buNone/>
                      </a:pPr>
                      <a:r>
                        <a:rPr sz="1600" b="1" i="0" u="none" strike="noStrike" dirty="0">
                          <a:solidFill>
                            <a:srgbClr val="000000"/>
                          </a:solidFill>
                          <a:latin typeface="Open Sans"/>
                        </a:rPr>
                        <a:t>Στο πατρικό </a:t>
                      </a:r>
                      <a:r>
                        <a:rPr sz="1600" b="1" i="0" u="none" strike="noStrike" dirty="0" err="1">
                          <a:solidFill>
                            <a:srgbClr val="000000"/>
                          </a:solidFill>
                          <a:latin typeface="Open Sans"/>
                        </a:rPr>
                        <a:t>μου</a:t>
                      </a:r>
                      <a:r>
                        <a:rPr sz="1600" b="1" i="0" u="none" strike="noStrike" dirty="0">
                          <a:solidFill>
                            <a:srgbClr val="000000"/>
                          </a:solidFill>
                          <a:latin typeface="Open Sans"/>
                        </a:rPr>
                        <a:t> </a:t>
                      </a:r>
                      <a:r>
                        <a:rPr sz="1600" b="1" i="0" u="none" strike="noStrike" dirty="0" err="1" smtClean="0">
                          <a:solidFill>
                            <a:srgbClr val="000000"/>
                          </a:solidFill>
                          <a:latin typeface="Open Sans"/>
                        </a:rPr>
                        <a:t>σπίτι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83%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892660">
                <a:tc>
                  <a:txBody>
                    <a:bodyPr/>
                    <a:lstStyle/>
                    <a:p>
                      <a:pPr marL="0" lvl="0" indent="0" algn="ctr">
                        <a:buNone/>
                      </a:pPr>
                      <a:r>
                        <a:rPr sz="1600" b="1" i="0" u="none" strike="noStrike" dirty="0">
                          <a:solidFill>
                            <a:srgbClr val="000000"/>
                          </a:solidFill>
                          <a:latin typeface="Open Sans"/>
                        </a:rPr>
                        <a:t>Σε νοικιασμένο διαμέρισμα (με </a:t>
                      </a:r>
                      <a:r>
                        <a:rPr sz="1600" b="1" i="0" u="none" strike="noStrike" dirty="0" err="1">
                          <a:solidFill>
                            <a:srgbClr val="000000"/>
                          </a:solidFill>
                          <a:latin typeface="Open Sans"/>
                        </a:rPr>
                        <a:t>συγκάτοικο</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547253">
                <a:tc>
                  <a:txBody>
                    <a:bodyPr/>
                    <a:lstStyle/>
                    <a:p>
                      <a:pPr marL="0" lvl="0" indent="0" algn="ctr">
                        <a:buNone/>
                      </a:pPr>
                      <a:r>
                        <a:rPr sz="1600" b="1" i="0" u="none" strike="noStrike" dirty="0">
                          <a:solidFill>
                            <a:srgbClr val="000000"/>
                          </a:solidFill>
                          <a:latin typeface="Open Sans"/>
                        </a:rPr>
                        <a:t>Σε σπίτι συγγενών ή </a:t>
                      </a:r>
                      <a:r>
                        <a:rPr sz="1600" b="1" i="0" u="none" strike="noStrike" dirty="0" err="1">
                          <a:solidFill>
                            <a:srgbClr val="000000"/>
                          </a:solidFill>
                          <a:latin typeface="Open Sans"/>
                        </a:rPr>
                        <a:t>φίλων</a:t>
                      </a:r>
                      <a:r>
                        <a:rPr sz="1600" b="1" i="0" u="none" strike="noStrike" dirty="0">
                          <a:solidFill>
                            <a:srgbClr val="000000"/>
                          </a:solidFill>
                          <a:latin typeface="Open Sans"/>
                        </a:rPr>
                        <a:t>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547253">
                <a:tc>
                  <a:txBody>
                    <a:bodyPr/>
                    <a:lstStyle/>
                    <a:p>
                      <a:pPr marL="0" lvl="0" indent="0" algn="ctr">
                        <a:buNone/>
                      </a:pPr>
                      <a:r>
                        <a:rPr sz="1600" b="1" i="0" u="none" strike="noStrike" dirty="0">
                          <a:solidFill>
                            <a:srgbClr val="000000"/>
                          </a:solidFill>
                          <a:latin typeface="Open Sans"/>
                        </a:rPr>
                        <a:t>Στη </a:t>
                      </a: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εστία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547253">
                <a:tc>
                  <a:txBody>
                    <a:bodyPr/>
                    <a:lstStyle/>
                    <a:p>
                      <a:pPr marL="0" lvl="0" indent="0" algn="ctr">
                        <a:buNone/>
                      </a:pPr>
                      <a:r>
                        <a:rPr sz="1600" b="1" i="0" u="none" strike="noStrike" dirty="0">
                          <a:solidFill>
                            <a:srgbClr val="000000"/>
                          </a:solidFill>
                          <a:latin typeface="Open Sans"/>
                        </a:rPr>
                        <a:t>Δεν γνωρίζω ακόμα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5216157" y="1053209"/>
            <a:ext cx="7855686" cy="1422724"/>
            <a:chOff x="0" y="-133350"/>
            <a:chExt cx="2228082" cy="292741"/>
          </a:xfrm>
        </p:grpSpPr>
        <p:sp>
          <p:nvSpPr>
            <p:cNvPr id="8"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9"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sp>
        <p:nvSpPr>
          <p:cNvPr id="10" name="TextBox 10"/>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“Πού θα μένεις όσο σπ</a:t>
            </a:r>
            <a:r>
              <a:rPr lang="en-US" sz="4800" b="1" dirty="0" err="1">
                <a:solidFill>
                  <a:srgbClr val="450F0F"/>
                </a:solidFill>
                <a:latin typeface="Calibri (MS) Bold"/>
                <a:ea typeface="Calibri (MS) Bold"/>
                <a:cs typeface="Calibri (MS) Bold"/>
                <a:sym typeface="Calibri (MS) Bold"/>
              </a:rPr>
              <a:t>ουδάζεις</a:t>
            </a:r>
            <a:r>
              <a:rPr lang="en-US" sz="4800" b="1" dirty="0">
                <a:solidFill>
                  <a:srgbClr val="450F0F"/>
                </a:solidFill>
                <a:latin typeface="Calibri (MS) Bold"/>
                <a:ea typeface="Calibri (MS) Bold"/>
                <a:cs typeface="Calibri (MS) Bold"/>
                <a:sym typeface="Calibri (MS) Bold"/>
              </a:rPr>
              <a:t>;”</a:t>
            </a:r>
          </a:p>
        </p:txBody>
      </p:sp>
      <p:graphicFrame>
        <p:nvGraphicFramePr>
          <p:cNvPr id="11" name="Q4 - Πού θα μένεις όσο σπουδάζεις; by Σχολή Φοίτησης" descr="d0df9aa5-907d-456a-8a13-44a70933ab52 Q4 - Πού θα μένεις όσο σπουδάζεις;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039267893"/>
              </p:ext>
            </p:extLst>
          </p:nvPr>
        </p:nvGraphicFramePr>
        <p:xfrm>
          <a:off x="609600" y="2509551"/>
          <a:ext cx="17039938" cy="5474898"/>
        </p:xfrm>
        <a:graphic>
          <a:graphicData uri="http://schemas.openxmlformats.org/drawingml/2006/table">
            <a:tbl>
              <a:tblPr firstRow="1" firstCol="1" bandRow="1">
                <a:tableStyleId>{5C22544A-7EE6-4342-B048-85BDC9FD1C3A}</a:tableStyleId>
              </a:tblPr>
              <a:tblGrid>
                <a:gridCol w="1692898">
                  <a:extLst>
                    <a:ext uri="{9D8B030D-6E8A-4147-A177-3AD203B41FA5}">
                      <a16:colId xmlns:a16="http://schemas.microsoft.com/office/drawing/2014/main" xmlns="" val="20000"/>
                    </a:ext>
                  </a:extLst>
                </a:gridCol>
                <a:gridCol w="1278920">
                  <a:extLst>
                    <a:ext uri="{9D8B030D-6E8A-4147-A177-3AD203B41FA5}">
                      <a16:colId xmlns:a16="http://schemas.microsoft.com/office/drawing/2014/main" xmlns="" val="20001"/>
                    </a:ext>
                  </a:extLst>
                </a:gridCol>
                <a:gridCol w="1278920">
                  <a:extLst>
                    <a:ext uri="{9D8B030D-6E8A-4147-A177-3AD203B41FA5}">
                      <a16:colId xmlns:a16="http://schemas.microsoft.com/office/drawing/2014/main" xmlns="" val="20002"/>
                    </a:ext>
                  </a:extLst>
                </a:gridCol>
                <a:gridCol w="1278920">
                  <a:extLst>
                    <a:ext uri="{9D8B030D-6E8A-4147-A177-3AD203B41FA5}">
                      <a16:colId xmlns:a16="http://schemas.microsoft.com/office/drawing/2014/main" xmlns="" val="20003"/>
                    </a:ext>
                  </a:extLst>
                </a:gridCol>
                <a:gridCol w="1278920">
                  <a:extLst>
                    <a:ext uri="{9D8B030D-6E8A-4147-A177-3AD203B41FA5}">
                      <a16:colId xmlns:a16="http://schemas.microsoft.com/office/drawing/2014/main" xmlns="" val="20004"/>
                    </a:ext>
                  </a:extLst>
                </a:gridCol>
                <a:gridCol w="1278920">
                  <a:extLst>
                    <a:ext uri="{9D8B030D-6E8A-4147-A177-3AD203B41FA5}">
                      <a16:colId xmlns:a16="http://schemas.microsoft.com/office/drawing/2014/main" xmlns="" val="20005"/>
                    </a:ext>
                  </a:extLst>
                </a:gridCol>
                <a:gridCol w="1278920">
                  <a:extLst>
                    <a:ext uri="{9D8B030D-6E8A-4147-A177-3AD203B41FA5}">
                      <a16:colId xmlns:a16="http://schemas.microsoft.com/office/drawing/2014/main" xmlns="" val="20006"/>
                    </a:ext>
                  </a:extLst>
                </a:gridCol>
                <a:gridCol w="1278920">
                  <a:extLst>
                    <a:ext uri="{9D8B030D-6E8A-4147-A177-3AD203B41FA5}">
                      <a16:colId xmlns:a16="http://schemas.microsoft.com/office/drawing/2014/main" xmlns="" val="20007"/>
                    </a:ext>
                  </a:extLst>
                </a:gridCol>
                <a:gridCol w="1278920">
                  <a:extLst>
                    <a:ext uri="{9D8B030D-6E8A-4147-A177-3AD203B41FA5}">
                      <a16:colId xmlns:a16="http://schemas.microsoft.com/office/drawing/2014/main" xmlns="" val="20008"/>
                    </a:ext>
                  </a:extLst>
                </a:gridCol>
                <a:gridCol w="1278920">
                  <a:extLst>
                    <a:ext uri="{9D8B030D-6E8A-4147-A177-3AD203B41FA5}">
                      <a16:colId xmlns:a16="http://schemas.microsoft.com/office/drawing/2014/main" xmlns="" val="20009"/>
                    </a:ext>
                  </a:extLst>
                </a:gridCol>
                <a:gridCol w="1278920">
                  <a:extLst>
                    <a:ext uri="{9D8B030D-6E8A-4147-A177-3AD203B41FA5}">
                      <a16:colId xmlns:a16="http://schemas.microsoft.com/office/drawing/2014/main" xmlns="" val="20010"/>
                    </a:ext>
                  </a:extLst>
                </a:gridCol>
                <a:gridCol w="1278920">
                  <a:extLst>
                    <a:ext uri="{9D8B030D-6E8A-4147-A177-3AD203B41FA5}">
                      <a16:colId xmlns:a16="http://schemas.microsoft.com/office/drawing/2014/main" xmlns="" val="20011"/>
                    </a:ext>
                  </a:extLst>
                </a:gridCol>
                <a:gridCol w="1278920">
                  <a:extLst>
                    <a:ext uri="{9D8B030D-6E8A-4147-A177-3AD203B41FA5}">
                      <a16:colId xmlns:a16="http://schemas.microsoft.com/office/drawing/2014/main" xmlns="" val="20012"/>
                    </a:ext>
                  </a:extLst>
                </a:gridCol>
              </a:tblGrid>
              <a:tr h="1485990">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71110">
                <a:tc>
                  <a:txBody>
                    <a:bodyPr/>
                    <a:lstStyle/>
                    <a:p>
                      <a:pPr marL="0" lvl="0" indent="0" algn="ctr">
                        <a:buNone/>
                      </a:pPr>
                      <a:r>
                        <a:rPr sz="1600" b="1" i="0" u="none" strike="noStrike" dirty="0">
                          <a:solidFill>
                            <a:srgbClr val="000000"/>
                          </a:solidFill>
                          <a:latin typeface="Open Sans"/>
                        </a:rPr>
                        <a:t>Σε νοικιασμένο διαμέρισμα (</a:t>
                      </a:r>
                      <a:r>
                        <a:rPr sz="1600" b="1" i="0" u="none" strike="noStrike" dirty="0" err="1">
                          <a:solidFill>
                            <a:srgbClr val="000000"/>
                          </a:solidFill>
                          <a:latin typeface="Open Sans"/>
                        </a:rPr>
                        <a:t>μόνος</a:t>
                      </a:r>
                      <a:r>
                        <a:rPr sz="1600" b="1" i="0" u="none" strike="noStrike" dirty="0">
                          <a:solidFill>
                            <a:srgbClr val="000000"/>
                          </a:solidFill>
                          <a:latin typeface="Open Sans"/>
                        </a:rPr>
                        <a:t>/η</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66%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19%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63210">
                <a:tc>
                  <a:txBody>
                    <a:bodyPr/>
                    <a:lstStyle/>
                    <a:p>
                      <a:pPr marL="0" lvl="0" indent="0" algn="ctr">
                        <a:buNone/>
                      </a:pPr>
                      <a:r>
                        <a:rPr sz="1600" b="1" i="0" u="none" strike="noStrike" dirty="0">
                          <a:solidFill>
                            <a:srgbClr val="000000"/>
                          </a:solidFill>
                          <a:latin typeface="Open Sans"/>
                        </a:rPr>
                        <a:t>Στο πατρικό </a:t>
                      </a:r>
                      <a:r>
                        <a:rPr sz="1600" b="1" i="0" u="none" strike="noStrike" dirty="0" err="1">
                          <a:solidFill>
                            <a:srgbClr val="000000"/>
                          </a:solidFill>
                          <a:latin typeface="Open Sans"/>
                        </a:rPr>
                        <a:t>μου</a:t>
                      </a:r>
                      <a:r>
                        <a:rPr sz="1600" b="1" i="0" u="none" strike="noStrike" dirty="0">
                          <a:solidFill>
                            <a:srgbClr val="000000"/>
                          </a:solidFill>
                          <a:latin typeface="Open Sans"/>
                        </a:rPr>
                        <a:t> </a:t>
                      </a:r>
                      <a:r>
                        <a:rPr sz="1600" b="1" i="0" u="none" strike="noStrike" dirty="0" err="1" smtClean="0">
                          <a:solidFill>
                            <a:srgbClr val="000000"/>
                          </a:solidFill>
                          <a:latin typeface="Open Sans"/>
                        </a:rPr>
                        <a:t>σπίτι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74%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665481">
                <a:tc>
                  <a:txBody>
                    <a:bodyPr/>
                    <a:lstStyle/>
                    <a:p>
                      <a:pPr marL="0" lvl="0" indent="0" algn="ctr">
                        <a:buNone/>
                      </a:pPr>
                      <a:r>
                        <a:rPr sz="1600" b="1" i="0" u="none" strike="noStrike" dirty="0">
                          <a:solidFill>
                            <a:srgbClr val="000000"/>
                          </a:solidFill>
                          <a:latin typeface="Open Sans"/>
                        </a:rPr>
                        <a:t>Σε νοικιασμένο διαμέρισμα (με </a:t>
                      </a:r>
                      <a:r>
                        <a:rPr sz="1600" b="1" i="0" u="none" strike="noStrike" dirty="0" err="1">
                          <a:solidFill>
                            <a:srgbClr val="000000"/>
                          </a:solidFill>
                          <a:latin typeface="Open Sans"/>
                        </a:rPr>
                        <a:t>συγκάτοικο</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665481">
                <a:tc>
                  <a:txBody>
                    <a:bodyPr/>
                    <a:lstStyle/>
                    <a:p>
                      <a:pPr marL="0" lvl="0" indent="0" algn="ctr">
                        <a:buNone/>
                      </a:pPr>
                      <a:r>
                        <a:rPr sz="1600" b="1" i="0" u="none" strike="noStrike" dirty="0">
                          <a:solidFill>
                            <a:srgbClr val="000000"/>
                          </a:solidFill>
                          <a:latin typeface="Open Sans"/>
                        </a:rPr>
                        <a:t>Σε σπίτι συγγενών ή </a:t>
                      </a:r>
                      <a:r>
                        <a:rPr sz="1600" b="1" i="0" u="none" strike="noStrike" dirty="0" err="1">
                          <a:solidFill>
                            <a:srgbClr val="000000"/>
                          </a:solidFill>
                          <a:latin typeface="Open Sans"/>
                        </a:rPr>
                        <a:t>φίλων</a:t>
                      </a:r>
                      <a:r>
                        <a:rPr sz="1600" b="1" i="0" u="none" strike="noStrike" dirty="0">
                          <a:solidFill>
                            <a:srgbClr val="000000"/>
                          </a:solidFill>
                          <a:latin typeface="Open Sans"/>
                        </a:rPr>
                        <a:t>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63210">
                <a:tc>
                  <a:txBody>
                    <a:bodyPr/>
                    <a:lstStyle/>
                    <a:p>
                      <a:pPr marL="0" lvl="0" indent="0" algn="ctr">
                        <a:buNone/>
                      </a:pPr>
                      <a:r>
                        <a:rPr sz="1600" b="1" i="0" u="none" strike="noStrike" dirty="0">
                          <a:solidFill>
                            <a:srgbClr val="000000"/>
                          </a:solidFill>
                          <a:latin typeface="Open Sans"/>
                        </a:rPr>
                        <a:t>Στη </a:t>
                      </a: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εστία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63210">
                <a:tc>
                  <a:txBody>
                    <a:bodyPr/>
                    <a:lstStyle/>
                    <a:p>
                      <a:pPr marL="0" lvl="0" indent="0" algn="ctr">
                        <a:buNone/>
                      </a:pPr>
                      <a:r>
                        <a:rPr sz="1600" b="1" i="0" u="none" strike="noStrike" dirty="0">
                          <a:solidFill>
                            <a:srgbClr val="000000"/>
                          </a:solidFill>
                          <a:latin typeface="Open Sans"/>
                        </a:rPr>
                        <a:t>Δεν γνωρίζω ακόμα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351034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“Σε ποιο Τμήμα έχεις εισαχθεί;”</a:t>
            </a:r>
          </a:p>
        </p:txBody>
      </p:sp>
      <p:graphicFrame>
        <p:nvGraphicFramePr>
          <p:cNvPr id="9" name="Chart 13"/>
          <p:cNvGraphicFramePr>
            <a:graphicFrameLocks/>
          </p:cNvGraphicFramePr>
          <p:nvPr>
            <p:extLst>
              <p:ext uri="{D42A27DB-BD31-4B8C-83A1-F6EECF244321}">
                <p14:modId xmlns:p14="http://schemas.microsoft.com/office/powerpoint/2010/main" xmlns="" val="1793280843"/>
              </p:ext>
            </p:extLst>
          </p:nvPr>
        </p:nvGraphicFramePr>
        <p:xfrm>
          <a:off x="1981200" y="1397374"/>
          <a:ext cx="14325599" cy="6940363"/>
        </p:xfrm>
        <a:graphic>
          <a:graphicData uri="http://schemas.openxmlformats.org/drawingml/2006/chart">
            <c:chart xmlns:c="http://schemas.openxmlformats.org/drawingml/2006/chart" xmlns:r="http://schemas.openxmlformats.org/officeDocument/2006/relationships" r:id="rId8"/>
          </a:graphicData>
        </a:graphic>
      </p:graphicFrame>
      <p:sp>
        <p:nvSpPr>
          <p:cNvPr id="10"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1" name="10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720325"/>
          </a:xfrm>
          <a:prstGeom prst="rect">
            <a:avLst/>
          </a:prstGeom>
        </p:spPr>
        <p:txBody>
          <a:bodyPr lIns="0" tIns="0" rIns="0" bIns="0" rtlCol="0" anchor="t">
            <a:spAutoFit/>
          </a:bodyPr>
          <a:lstStyle/>
          <a:p>
            <a:pPr marL="0" lvl="0" indent="0" algn="ctr">
              <a:lnSpc>
                <a:spcPts val="5759"/>
              </a:lnSpc>
              <a:spcBef>
                <a:spcPct val="0"/>
              </a:spcBef>
            </a:pPr>
            <a:r>
              <a:rPr lang="en-US" sz="4800" b="1" dirty="0" smtClean="0">
                <a:solidFill>
                  <a:srgbClr val="450F0F"/>
                </a:solidFill>
                <a:latin typeface="Calibri (MS) Bold"/>
                <a:ea typeface="Calibri (MS) Bold"/>
                <a:cs typeface="Calibri (MS) Bold"/>
                <a:sym typeface="Calibri (MS) Bold"/>
              </a:rPr>
              <a:t>“</a:t>
            </a:r>
            <a:r>
              <a:rPr lang="el-GR" sz="4800" b="1" dirty="0" smtClean="0">
                <a:solidFill>
                  <a:srgbClr val="450F0F"/>
                </a:solidFill>
                <a:latin typeface="Calibri (MS) Bold"/>
                <a:ea typeface="Calibri (MS) Bold"/>
                <a:cs typeface="Calibri (MS) Bold"/>
                <a:sym typeface="Calibri (MS) Bold"/>
              </a:rPr>
              <a:t>Σύνθεση Πρωτοετών Φοιτητών ανά Σχολή:</a:t>
            </a:r>
            <a:r>
              <a:rPr lang="en-US" sz="4800" b="1" dirty="0" smtClean="0">
                <a:solidFill>
                  <a:srgbClr val="450F0F"/>
                </a:solidFill>
                <a:latin typeface="Calibri (MS) Bold"/>
                <a:ea typeface="Calibri (MS) Bold"/>
                <a:cs typeface="Calibri (MS) Bold"/>
                <a:sym typeface="Calibri (MS) Bold"/>
              </a:rPr>
              <a:t>”</a:t>
            </a:r>
            <a:endParaRPr lang="en-US" sz="4800" b="1" dirty="0">
              <a:solidFill>
                <a:srgbClr val="450F0F"/>
              </a:solidFill>
              <a:latin typeface="Calibri (MS) Bold"/>
              <a:ea typeface="Calibri (MS) Bold"/>
              <a:cs typeface="Calibri (MS) Bold"/>
              <a:sym typeface="Calibri (MS) Bold"/>
            </a:endParaRPr>
          </a:p>
        </p:txBody>
      </p:sp>
      <p:graphicFrame>
        <p:nvGraphicFramePr>
          <p:cNvPr id="9" name="Σχολή Φοίτησης by BANNER" descr="3b5432f8-21bb-49c3-b526-6792090a15e7 Σχολή Φοίτησης by BANNER Column Spans Count: 1 Row Spans Count: 0 Stats Count: 0 Right Statistics Count: 0 Below Statistics Count: 0"/>
          <p:cNvGraphicFramePr>
            <a:graphicFrameLocks noGrp="1"/>
          </p:cNvGraphicFramePr>
          <p:nvPr>
            <p:extLst>
              <p:ext uri="{D42A27DB-BD31-4B8C-83A1-F6EECF244321}">
                <p14:modId xmlns:p14="http://schemas.microsoft.com/office/powerpoint/2010/main" xmlns="" val="541809412"/>
              </p:ext>
            </p:extLst>
          </p:nvPr>
        </p:nvGraphicFramePr>
        <p:xfrm>
          <a:off x="990444" y="2019300"/>
          <a:ext cx="16106672" cy="6095996"/>
        </p:xfrm>
        <a:graphic>
          <a:graphicData uri="http://schemas.openxmlformats.org/drawingml/2006/table">
            <a:tbl>
              <a:tblPr firstCol="1" bandRow="1">
                <a:tableStyleId>{5C22544A-7EE6-4342-B048-85BDC9FD1C3A}</a:tableStyleId>
              </a:tblPr>
              <a:tblGrid>
                <a:gridCol w="4882842">
                  <a:extLst>
                    <a:ext uri="{9D8B030D-6E8A-4147-A177-3AD203B41FA5}">
                      <a16:colId xmlns:a16="http://schemas.microsoft.com/office/drawing/2014/main" xmlns="" val="20000"/>
                    </a:ext>
                  </a:extLst>
                </a:gridCol>
                <a:gridCol w="1122383">
                  <a:extLst>
                    <a:ext uri="{9D8B030D-6E8A-4147-A177-3AD203B41FA5}">
                      <a16:colId xmlns:a16="http://schemas.microsoft.com/office/drawing/2014/main" xmlns="" val="20001"/>
                    </a:ext>
                  </a:extLst>
                </a:gridCol>
                <a:gridCol w="1122383">
                  <a:extLst>
                    <a:ext uri="{9D8B030D-6E8A-4147-A177-3AD203B41FA5}">
                      <a16:colId xmlns:a16="http://schemas.microsoft.com/office/drawing/2014/main" xmlns="" val="20002"/>
                    </a:ext>
                  </a:extLst>
                </a:gridCol>
                <a:gridCol w="1122383">
                  <a:extLst>
                    <a:ext uri="{9D8B030D-6E8A-4147-A177-3AD203B41FA5}">
                      <a16:colId xmlns:a16="http://schemas.microsoft.com/office/drawing/2014/main" xmlns="" val="20003"/>
                    </a:ext>
                  </a:extLst>
                </a:gridCol>
                <a:gridCol w="1122383">
                  <a:extLst>
                    <a:ext uri="{9D8B030D-6E8A-4147-A177-3AD203B41FA5}">
                      <a16:colId xmlns:a16="http://schemas.microsoft.com/office/drawing/2014/main" xmlns="" val="20004"/>
                    </a:ext>
                  </a:extLst>
                </a:gridCol>
                <a:gridCol w="1122383">
                  <a:extLst>
                    <a:ext uri="{9D8B030D-6E8A-4147-A177-3AD203B41FA5}">
                      <a16:colId xmlns:a16="http://schemas.microsoft.com/office/drawing/2014/main" xmlns="" val="20005"/>
                    </a:ext>
                  </a:extLst>
                </a:gridCol>
                <a:gridCol w="1122383">
                  <a:extLst>
                    <a:ext uri="{9D8B030D-6E8A-4147-A177-3AD203B41FA5}">
                      <a16:colId xmlns:a16="http://schemas.microsoft.com/office/drawing/2014/main" xmlns="" val="20006"/>
                    </a:ext>
                  </a:extLst>
                </a:gridCol>
                <a:gridCol w="1122383">
                  <a:extLst>
                    <a:ext uri="{9D8B030D-6E8A-4147-A177-3AD203B41FA5}">
                      <a16:colId xmlns:a16="http://schemas.microsoft.com/office/drawing/2014/main" xmlns="" val="20007"/>
                    </a:ext>
                  </a:extLst>
                </a:gridCol>
                <a:gridCol w="1122383">
                  <a:extLst>
                    <a:ext uri="{9D8B030D-6E8A-4147-A177-3AD203B41FA5}">
                      <a16:colId xmlns:a16="http://schemas.microsoft.com/office/drawing/2014/main" xmlns="" val="20008"/>
                    </a:ext>
                  </a:extLst>
                </a:gridCol>
                <a:gridCol w="1225850">
                  <a:extLst>
                    <a:ext uri="{9D8B030D-6E8A-4147-A177-3AD203B41FA5}">
                      <a16:colId xmlns:a16="http://schemas.microsoft.com/office/drawing/2014/main" xmlns="" val="20009"/>
                    </a:ext>
                  </a:extLst>
                </a:gridCol>
                <a:gridCol w="1018916">
                  <a:extLst>
                    <a:ext uri="{9D8B030D-6E8A-4147-A177-3AD203B41FA5}">
                      <a16:colId xmlns:a16="http://schemas.microsoft.com/office/drawing/2014/main" xmlns="" val="20010"/>
                    </a:ext>
                  </a:extLst>
                </a:gridCol>
              </a:tblGrid>
              <a:tr h="977673">
                <a:tc rowSpan="2">
                  <a:txBody>
                    <a:bodyPr/>
                    <a:lstStyle/>
                    <a:p>
                      <a:pPr marL="0" lvl="0" indent="0" algn="ctr">
                        <a:buNone/>
                      </a:pPr>
                      <a:endParaRPr sz="1400" b="1" i="0" u="none" strike="noStrike" dirty="0">
                        <a:solidFill>
                          <a:srgbClr val="000000"/>
                        </a:solidFill>
                        <a:latin typeface="Open Sans"/>
                      </a:endParaRPr>
                    </a:p>
                  </a:txBody>
                  <a:tcPr marL="12700" marR="12700" marT="22087" marB="22087" anchor="ctr">
                    <a:lnL>
                      <a:noFill/>
                    </a:lnL>
                    <a:lnR>
                      <a:noFill/>
                    </a:lnR>
                    <a:lnT w="12700">
                      <a:solidFill>
                        <a:srgbClr val="465FB9"/>
                      </a:solidFill>
                    </a:lnT>
                    <a:lnB w="12700">
                      <a:solidFill>
                        <a:srgbClr val="465FB9"/>
                      </a:solidFill>
                    </a:lnB>
                    <a:solidFill>
                      <a:srgbClr val="FFFFFF"/>
                    </a:solidFill>
                  </a:tcPr>
                </a:tc>
                <a:tc gridSpan="3">
                  <a:txBody>
                    <a:bodyPr/>
                    <a:lstStyle/>
                    <a:p>
                      <a:pPr marL="0" lvl="0" indent="0" algn="ctr">
                        <a:buNone/>
                      </a:pPr>
                      <a:r>
                        <a:rPr sz="1400" b="1" i="0" u="none" strike="noStrike" dirty="0" err="1" smtClean="0">
                          <a:solidFill>
                            <a:srgbClr val="000000"/>
                          </a:solidFill>
                          <a:latin typeface="Open Sans"/>
                        </a:rPr>
                        <a:t>Το</a:t>
                      </a:r>
                      <a:r>
                        <a:rPr sz="1400" b="1" i="0" u="none" strike="noStrike" dirty="0" smtClean="0">
                          <a:solidFill>
                            <a:srgbClr val="000000"/>
                          </a:solidFill>
                          <a:latin typeface="Open Sans"/>
                        </a:rPr>
                        <a:t> </a:t>
                      </a:r>
                      <a:r>
                        <a:rPr sz="1400" b="1" i="0" u="none" strike="noStrike" dirty="0">
                          <a:solidFill>
                            <a:srgbClr val="000000"/>
                          </a:solidFill>
                          <a:latin typeface="Open Sans"/>
                        </a:rPr>
                        <a:t>Φύλο </a:t>
                      </a:r>
                      <a:r>
                        <a:rPr sz="1400" b="1" i="0" u="none" strike="noStrike" dirty="0" err="1">
                          <a:solidFill>
                            <a:srgbClr val="000000"/>
                          </a:solidFill>
                          <a:latin typeface="Open Sans"/>
                        </a:rPr>
                        <a:t>σου</a:t>
                      </a:r>
                      <a:r>
                        <a:rPr sz="1400" b="1" i="0" u="none" strike="noStrike" dirty="0">
                          <a:solidFill>
                            <a:srgbClr val="000000"/>
                          </a:solidFill>
                          <a:latin typeface="Open Sans"/>
                        </a:rPr>
                        <a:t> </a:t>
                      </a:r>
                    </a:p>
                  </a:txBody>
                  <a:tcPr marL="12700" marR="12700" marT="22087" marB="22087" anchor="ctr">
                    <a:lnL w="12700">
                      <a:noFill/>
                    </a:lnL>
                    <a:lnR w="12700">
                      <a:solidFill>
                        <a:srgbClr val="465FB9"/>
                      </a:solidFill>
                    </a:lnR>
                    <a:lnT w="12700">
                      <a:solidFill>
                        <a:srgbClr val="465FB9"/>
                      </a:solidFill>
                    </a:lnT>
                    <a:lnB w="12700">
                      <a:solidFill>
                        <a:srgbClr val="465FB9"/>
                      </a:solidFill>
                    </a:lnB>
                    <a:solidFill>
                      <a:srgbClr val="FFFFFF"/>
                    </a:solidFill>
                  </a:tcPr>
                </a:tc>
                <a:tc hMerge="1">
                  <a:txBody>
                    <a:bodyPr/>
                    <a:lstStyle/>
                    <a:p>
                      <a:endParaRPr lang="el-GR"/>
                    </a:p>
                  </a:txBody>
                  <a:tcPr/>
                </a:tc>
                <a:tc hMerge="1">
                  <a:txBody>
                    <a:bodyPr/>
                    <a:lstStyle/>
                    <a:p>
                      <a:endParaRPr lang="el-GR"/>
                    </a:p>
                  </a:txBody>
                  <a:tcPr/>
                </a:tc>
                <a:tc gridSpan="4">
                  <a:txBody>
                    <a:bodyPr/>
                    <a:lstStyle/>
                    <a:p>
                      <a:pPr marL="0" lvl="0" indent="0" algn="ctr">
                        <a:buNone/>
                      </a:pPr>
                      <a:r>
                        <a:rPr sz="1400" b="1" i="0" u="none" strike="noStrike" dirty="0" smtClean="0">
                          <a:solidFill>
                            <a:srgbClr val="000000"/>
                          </a:solidFill>
                          <a:latin typeface="Open Sans"/>
                        </a:rPr>
                        <a:t>Η </a:t>
                      </a:r>
                      <a:r>
                        <a:rPr sz="1400" b="1" i="0" u="none" strike="noStrike" dirty="0">
                          <a:solidFill>
                            <a:srgbClr val="000000"/>
                          </a:solidFill>
                          <a:latin typeface="Open Sans"/>
                        </a:rPr>
                        <a:t>ηλικία σου: </a:t>
                      </a:r>
                    </a:p>
                  </a:txBody>
                  <a:tcPr marL="12700" marR="12700" marT="22087" marB="22087" anchor="ctr">
                    <a:lnL w="12700" cap="flat" cmpd="sng" algn="ctr">
                      <a:solidFill>
                        <a:srgbClr val="465FB9"/>
                      </a:solidFill>
                      <a:prstDash val="solid"/>
                      <a:round/>
                      <a:headEnd type="none" w="med" len="med"/>
                      <a:tailEnd type="none" w="med" len="med"/>
                    </a:lnL>
                    <a:lnR w="12700">
                      <a:solidFill>
                        <a:srgbClr val="465FB9"/>
                      </a:solidFill>
                    </a:lnR>
                    <a:lnT w="12700">
                      <a:solidFill>
                        <a:srgbClr val="465FB9"/>
                      </a:solidFill>
                    </a:lnT>
                    <a:lnB w="12700">
                      <a:solidFill>
                        <a:srgbClr val="465FB9"/>
                      </a:solidFill>
                    </a:lnB>
                    <a:solidFill>
                      <a:srgbClr val="FFFFFF"/>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3">
                  <a:txBody>
                    <a:bodyPr/>
                    <a:lstStyle/>
                    <a:p>
                      <a:pPr marL="0" lvl="0" indent="0" algn="ctr">
                        <a:buNone/>
                      </a:pPr>
                      <a:r>
                        <a:rPr sz="1400" b="1" i="0" u="none" strike="noStrike" dirty="0" err="1" smtClean="0">
                          <a:solidFill>
                            <a:srgbClr val="000000"/>
                          </a:solidFill>
                          <a:latin typeface="Open Sans"/>
                        </a:rPr>
                        <a:t>Τό</a:t>
                      </a:r>
                      <a:r>
                        <a:rPr sz="1400" b="1" i="0" u="none" strike="noStrike" dirty="0" smtClean="0">
                          <a:solidFill>
                            <a:srgbClr val="000000"/>
                          </a:solidFill>
                          <a:latin typeface="Open Sans"/>
                        </a:rPr>
                        <a:t>πος </a:t>
                      </a:r>
                      <a:r>
                        <a:rPr sz="1400" b="1" i="0" u="none" strike="noStrike" dirty="0">
                          <a:solidFill>
                            <a:srgbClr val="000000"/>
                          </a:solidFill>
                          <a:latin typeface="Open Sans"/>
                        </a:rPr>
                        <a:t>προέλευσης / Τόπος μόνιμης κατοικίας της οικογένειάς σου:</a:t>
                      </a:r>
                    </a:p>
                  </a:txBody>
                  <a:tcPr marL="12700" marR="12700" marT="22087" marB="22087" anchor="ctr">
                    <a:lnL w="12700" cap="flat" cmpd="sng" algn="ctr">
                      <a:solidFill>
                        <a:srgbClr val="465FB9"/>
                      </a:solidFill>
                      <a:prstDash val="solid"/>
                      <a:round/>
                      <a:headEnd type="none" w="med" len="med"/>
                      <a:tailEnd type="none" w="med" len="med"/>
                    </a:lnL>
                    <a:lnR>
                      <a:noFill/>
                    </a:lnR>
                    <a:lnT w="12700">
                      <a:solidFill>
                        <a:srgbClr val="465FB9"/>
                      </a:solidFill>
                    </a:lnT>
                    <a:lnB w="12700">
                      <a:solidFill>
                        <a:srgbClr val="465FB9"/>
                      </a:solidFill>
                    </a:lnB>
                    <a:solidFill>
                      <a:srgbClr val="FFFFFF"/>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686317">
                <a:tc vMerge="1">
                  <a:txBody>
                    <a:bodyPr/>
                    <a:lstStyle/>
                    <a:p>
                      <a:endParaRPr lang="el-GR"/>
                    </a:p>
                  </a:txBody>
                  <a:tcPr/>
                </a:tc>
                <a:tc>
                  <a:txBody>
                    <a:bodyPr/>
                    <a:lstStyle/>
                    <a:p>
                      <a:pPr marL="0" lvl="0" indent="0" algn="ctr">
                        <a:buNone/>
                      </a:pPr>
                      <a:r>
                        <a:rPr sz="1400" b="1" i="0" u="none" strike="noStrike" dirty="0">
                          <a:solidFill>
                            <a:srgbClr val="000000"/>
                          </a:solidFill>
                          <a:latin typeface="Open Sans"/>
                        </a:rPr>
                        <a:t>Άνδρας</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Γυναίκα</a:t>
                      </a:r>
                    </a:p>
                  </a:txBody>
                  <a:tcPr marL="12700" marR="12700" marT="22087" marB="22087"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2087" marB="22087"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18</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19</a:t>
                      </a:r>
                    </a:p>
                  </a:txBody>
                  <a:tcPr marL="12700" marR="12700" marT="22087" marB="22087"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20+*</a:t>
                      </a:r>
                    </a:p>
                  </a:txBody>
                  <a:tcPr marL="12700" marR="12700" marT="22087" marB="22087"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2087" marB="22087"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Άλλη πόλη / χώρα</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Θεσσαλονίκη</a:t>
                      </a:r>
                    </a:p>
                  </a:txBody>
                  <a:tcPr marL="12700" marR="12700" marT="22087" marB="22087"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2087" marB="22087"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1"/>
                  </a:ext>
                </a:extLst>
              </a:tr>
              <a:tr h="385380">
                <a:tc>
                  <a:txBody>
                    <a:bodyPr/>
                    <a:lstStyle/>
                    <a:p>
                      <a:pPr marL="0" lvl="0" indent="0" algn="ctr">
                        <a:buNone/>
                      </a:pPr>
                      <a:r>
                        <a:rPr sz="1400" b="1" i="0" u="none" strike="noStrike" dirty="0">
                          <a:solidFill>
                            <a:srgbClr val="000000"/>
                          </a:solidFill>
                          <a:latin typeface="Open Sans"/>
                        </a:rPr>
                        <a:t>Θεολογική Σχολή**</a:t>
                      </a:r>
                    </a:p>
                  </a:txBody>
                  <a:tcPr marL="508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4%</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1%</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2%</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1%</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10%</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2%</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2%</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2%</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2%</a:t>
                      </a:r>
                    </a:p>
                  </a:txBody>
                  <a:tcPr marL="12700" marR="12700" marT="22087" marB="22087"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2"/>
                  </a:ext>
                </a:extLst>
              </a:tr>
              <a:tr h="375497">
                <a:tc>
                  <a:txBody>
                    <a:bodyPr/>
                    <a:lstStyle/>
                    <a:p>
                      <a:pPr marL="0" lvl="0" indent="0" algn="ctr">
                        <a:buNone/>
                      </a:pPr>
                      <a:r>
                        <a:rPr sz="1400" b="1" i="0" u="none" strike="noStrike" dirty="0">
                          <a:solidFill>
                            <a:srgbClr val="000000"/>
                          </a:solidFill>
                          <a:latin typeface="Open Sans"/>
                        </a:rPr>
                        <a:t>Φιλοσοφική Σχολή</a:t>
                      </a:r>
                    </a:p>
                  </a:txBody>
                  <a:tcPr marL="508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20%</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12%</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15%</a:t>
                      </a:r>
                    </a:p>
                  </a:txBody>
                  <a:tcPr marL="12700" marR="12700" marT="22087" marB="22087" anchor="ctr">
                    <a:lnL>
                      <a:noFill/>
                    </a:lnL>
                    <a:lnR>
                      <a:noFill/>
                    </a:lnR>
                    <a:lnT>
                      <a:noFill/>
                    </a:lnT>
                    <a:lnB>
                      <a:noFill/>
                    </a:lnB>
                    <a:solidFill>
                      <a:srgbClr val="E8EBF6"/>
                    </a:solidFill>
                  </a:tcPr>
                </a:tc>
                <a:extLst>
                  <a:ext uri="{0D108BD9-81ED-4DB2-BD59-A6C34878D82A}">
                    <a16:rowId xmlns:a16="http://schemas.microsoft.com/office/drawing/2014/main" xmlns="" val="10003"/>
                  </a:ext>
                </a:extLst>
              </a:tr>
              <a:tr h="375497">
                <a:tc>
                  <a:txBody>
                    <a:bodyPr/>
                    <a:lstStyle/>
                    <a:p>
                      <a:pPr marL="0" lvl="0" indent="0" algn="ctr">
                        <a:buNone/>
                      </a:pPr>
                      <a:r>
                        <a:rPr sz="1400" b="1" i="0" u="none" strike="noStrike" dirty="0">
                          <a:solidFill>
                            <a:srgbClr val="000000"/>
                          </a:solidFill>
                          <a:latin typeface="Open Sans"/>
                        </a:rPr>
                        <a:t>Σχολή Θετικών Επιστημών</a:t>
                      </a:r>
                    </a:p>
                  </a:txBody>
                  <a:tcPr marL="508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17%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11%</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15%</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12%</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11%</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16%</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13%</a:t>
                      </a:r>
                    </a:p>
                  </a:txBody>
                  <a:tcPr marL="12700" marR="12700" marT="22087" marB="22087" anchor="ctr">
                    <a:lnL>
                      <a:noFill/>
                    </a:lnL>
                    <a:lnR>
                      <a:noFill/>
                    </a:lnR>
                    <a:lnT>
                      <a:noFill/>
                    </a:lnT>
                    <a:lnB>
                      <a:noFill/>
                    </a:lnB>
                    <a:solidFill>
                      <a:srgbClr val="FFFFFF"/>
                    </a:solidFill>
                  </a:tcPr>
                </a:tc>
                <a:extLst>
                  <a:ext uri="{0D108BD9-81ED-4DB2-BD59-A6C34878D82A}">
                    <a16:rowId xmlns:a16="http://schemas.microsoft.com/office/drawing/2014/main" xmlns="" val="10004"/>
                  </a:ext>
                </a:extLst>
              </a:tr>
              <a:tr h="375497">
                <a:tc>
                  <a:txBody>
                    <a:bodyPr/>
                    <a:lstStyle/>
                    <a:p>
                      <a:pPr marL="0" lvl="0" indent="0" algn="ctr">
                        <a:buNone/>
                      </a:pPr>
                      <a:r>
                        <a:rPr sz="1400" b="1" i="0" u="none" strike="noStrike" dirty="0">
                          <a:solidFill>
                            <a:srgbClr val="000000"/>
                          </a:solidFill>
                          <a:latin typeface="Open Sans"/>
                        </a:rPr>
                        <a:t>Νομική Σχολή*</a:t>
                      </a:r>
                    </a:p>
                  </a:txBody>
                  <a:tcPr marL="508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8%</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9%</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extLst>
                  <a:ext uri="{0D108BD9-81ED-4DB2-BD59-A6C34878D82A}">
                    <a16:rowId xmlns:a16="http://schemas.microsoft.com/office/drawing/2014/main" xmlns="" val="10005"/>
                  </a:ext>
                </a:extLst>
              </a:tr>
              <a:tr h="375497">
                <a:tc>
                  <a:txBody>
                    <a:bodyPr/>
                    <a:lstStyle/>
                    <a:p>
                      <a:pPr marL="0" lvl="0" indent="0" algn="ctr">
                        <a:buNone/>
                      </a:pPr>
                      <a:r>
                        <a:rPr sz="1400" b="1" i="0" u="none" strike="noStrike" dirty="0">
                          <a:solidFill>
                            <a:srgbClr val="000000"/>
                          </a:solidFill>
                          <a:latin typeface="Open Sans"/>
                        </a:rPr>
                        <a:t>Σχολή Κοινωνικών &amp; Οικονομικών Επιστημών*</a:t>
                      </a:r>
                    </a:p>
                  </a:txBody>
                  <a:tcPr marL="508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11%</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12%</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12%</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12%</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10%</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16%</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12%</a:t>
                      </a:r>
                    </a:p>
                  </a:txBody>
                  <a:tcPr marL="12700" marR="12700" marT="22087" marB="22087" anchor="ctr">
                    <a:lnL>
                      <a:noFill/>
                    </a:lnL>
                    <a:lnR>
                      <a:noFill/>
                    </a:lnR>
                    <a:lnT>
                      <a:noFill/>
                    </a:lnT>
                    <a:lnB>
                      <a:noFill/>
                    </a:lnB>
                    <a:solidFill>
                      <a:srgbClr val="FFFFFF"/>
                    </a:solidFill>
                  </a:tcPr>
                </a:tc>
                <a:extLst>
                  <a:ext uri="{0D108BD9-81ED-4DB2-BD59-A6C34878D82A}">
                    <a16:rowId xmlns:a16="http://schemas.microsoft.com/office/drawing/2014/main" xmlns="" val="10006"/>
                  </a:ext>
                </a:extLst>
              </a:tr>
              <a:tr h="375497">
                <a:tc>
                  <a:txBody>
                    <a:bodyPr/>
                    <a:lstStyle/>
                    <a:p>
                      <a:pPr marL="0" lvl="0" indent="0" algn="ctr">
                        <a:buNone/>
                      </a:pPr>
                      <a:r>
                        <a:rPr sz="1400" b="1" i="0" u="none" strike="noStrike" dirty="0">
                          <a:solidFill>
                            <a:srgbClr val="000000"/>
                          </a:solidFill>
                          <a:latin typeface="Open Sans"/>
                        </a:rPr>
                        <a:t>Σχολή Επιστημών Υγείας</a:t>
                      </a:r>
                    </a:p>
                  </a:txBody>
                  <a:tcPr marL="508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9%</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13%</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12%</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10%</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24%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8%</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12%</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14%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8%</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12%</a:t>
                      </a:r>
                    </a:p>
                  </a:txBody>
                  <a:tcPr marL="12700" marR="12700" marT="22087" marB="22087" anchor="ctr">
                    <a:lnL>
                      <a:noFill/>
                    </a:lnL>
                    <a:lnR>
                      <a:noFill/>
                    </a:lnR>
                    <a:lnT>
                      <a:noFill/>
                    </a:lnT>
                    <a:lnB>
                      <a:noFill/>
                    </a:lnB>
                    <a:solidFill>
                      <a:srgbClr val="E8EBF6"/>
                    </a:solidFill>
                  </a:tcPr>
                </a:tc>
                <a:extLst>
                  <a:ext uri="{0D108BD9-81ED-4DB2-BD59-A6C34878D82A}">
                    <a16:rowId xmlns:a16="http://schemas.microsoft.com/office/drawing/2014/main" xmlns="" val="10007"/>
                  </a:ext>
                </a:extLst>
              </a:tr>
              <a:tr h="375497">
                <a:tc>
                  <a:txBody>
                    <a:bodyPr/>
                    <a:lstStyle/>
                    <a:p>
                      <a:pPr marL="0" lvl="0" indent="0" algn="ctr">
                        <a:buNone/>
                      </a:pPr>
                      <a:r>
                        <a:rPr sz="1400" b="1" i="0" u="none" strike="noStrike" dirty="0">
                          <a:solidFill>
                            <a:srgbClr val="000000"/>
                          </a:solidFill>
                          <a:latin typeface="Open Sans"/>
                        </a:rPr>
                        <a:t>Πολυτεχνική Σχολή</a:t>
                      </a:r>
                    </a:p>
                  </a:txBody>
                  <a:tcPr marL="508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30%</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11%</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19%</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11%</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18%</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16%</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17%</a:t>
                      </a:r>
                    </a:p>
                  </a:txBody>
                  <a:tcPr marL="12700" marR="12700" marT="22087" marB="22087" anchor="ctr">
                    <a:lnL>
                      <a:noFill/>
                    </a:lnL>
                    <a:lnR>
                      <a:noFill/>
                    </a:lnR>
                    <a:lnT>
                      <a:noFill/>
                    </a:lnT>
                    <a:lnB>
                      <a:noFill/>
                    </a:lnB>
                    <a:solidFill>
                      <a:srgbClr val="FFFFFF"/>
                    </a:solidFill>
                  </a:tcPr>
                </a:tc>
                <a:extLst>
                  <a:ext uri="{0D108BD9-81ED-4DB2-BD59-A6C34878D82A}">
                    <a16:rowId xmlns:a16="http://schemas.microsoft.com/office/drawing/2014/main" xmlns="" val="10008"/>
                  </a:ext>
                </a:extLst>
              </a:tr>
              <a:tr h="375497">
                <a:tc>
                  <a:txBody>
                    <a:bodyPr/>
                    <a:lstStyle/>
                    <a:p>
                      <a:pPr marL="0" lvl="0" indent="0" algn="ctr">
                        <a:buNone/>
                      </a:pPr>
                      <a:r>
                        <a:rPr sz="1400" b="1" i="0" u="none" strike="noStrike" dirty="0">
                          <a:solidFill>
                            <a:srgbClr val="000000"/>
                          </a:solidFill>
                          <a:latin typeface="Open Sans"/>
                        </a:rPr>
                        <a:t>Σχολή Καλών Τεχνών**</a:t>
                      </a:r>
                    </a:p>
                  </a:txBody>
                  <a:tcPr marL="508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3%</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18%</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extLst>
                  <a:ext uri="{0D108BD9-81ED-4DB2-BD59-A6C34878D82A}">
                    <a16:rowId xmlns:a16="http://schemas.microsoft.com/office/drawing/2014/main" xmlns="" val="10009"/>
                  </a:ext>
                </a:extLst>
              </a:tr>
              <a:tr h="375497">
                <a:tc>
                  <a:txBody>
                    <a:bodyPr/>
                    <a:lstStyle/>
                    <a:p>
                      <a:pPr marL="0" lvl="0" indent="0" algn="ctr">
                        <a:buNone/>
                      </a:pPr>
                      <a:r>
                        <a:rPr sz="1400" b="1" i="0" u="none" strike="noStrike" dirty="0">
                          <a:solidFill>
                            <a:srgbClr val="000000"/>
                          </a:solidFill>
                          <a:latin typeface="Open Sans"/>
                        </a:rPr>
                        <a:t>Παιδαγωγική Σχολή*</a:t>
                      </a:r>
                    </a:p>
                  </a:txBody>
                  <a:tcPr marL="508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2%</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9%</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8%</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8%</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7%</a:t>
                      </a:r>
                    </a:p>
                  </a:txBody>
                  <a:tcPr marL="12700" marR="12700" marT="22087" marB="22087" anchor="ctr">
                    <a:lnL>
                      <a:noFill/>
                    </a:lnL>
                    <a:lnR>
                      <a:noFill/>
                    </a:lnR>
                    <a:lnT>
                      <a:noFill/>
                    </a:lnT>
                    <a:lnB>
                      <a:noFill/>
                    </a:lnB>
                    <a:solidFill>
                      <a:srgbClr val="FFFFFF"/>
                    </a:solidFill>
                  </a:tcPr>
                </a:tc>
                <a:extLst>
                  <a:ext uri="{0D108BD9-81ED-4DB2-BD59-A6C34878D82A}">
                    <a16:rowId xmlns:a16="http://schemas.microsoft.com/office/drawing/2014/main" xmlns="" val="10010"/>
                  </a:ext>
                </a:extLst>
              </a:tr>
              <a:tr h="375497">
                <a:tc>
                  <a:txBody>
                    <a:bodyPr/>
                    <a:lstStyle/>
                    <a:p>
                      <a:pPr marL="0" lvl="0" indent="0" algn="ctr">
                        <a:buNone/>
                      </a:pPr>
                      <a:r>
                        <a:rPr sz="1400" b="1" i="0" u="none" strike="noStrike" dirty="0">
                          <a:solidFill>
                            <a:srgbClr val="000000"/>
                          </a:solidFill>
                          <a:latin typeface="Open Sans"/>
                        </a:rPr>
                        <a:t>Σχολή Επιστημών Φυσικής Αγωγής &amp; Αθλητισμού**</a:t>
                      </a:r>
                    </a:p>
                  </a:txBody>
                  <a:tcPr marL="508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9%</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5%</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7%</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2087" marB="22087"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2087" marB="22087" anchor="ctr">
                    <a:lnL>
                      <a:noFill/>
                    </a:lnL>
                    <a:lnR>
                      <a:noFill/>
                    </a:lnR>
                    <a:lnT>
                      <a:noFill/>
                    </a:lnT>
                    <a:lnB>
                      <a:noFill/>
                    </a:lnB>
                    <a:solidFill>
                      <a:srgbClr val="E8EBF6"/>
                    </a:solidFill>
                  </a:tcPr>
                </a:tc>
                <a:extLst>
                  <a:ext uri="{0D108BD9-81ED-4DB2-BD59-A6C34878D82A}">
                    <a16:rowId xmlns:a16="http://schemas.microsoft.com/office/drawing/2014/main" xmlns="" val="10011"/>
                  </a:ext>
                </a:extLst>
              </a:tr>
              <a:tr h="667153">
                <a:tc>
                  <a:txBody>
                    <a:bodyPr/>
                    <a:lstStyle/>
                    <a:p>
                      <a:pPr marL="0" lvl="0" indent="0" algn="ctr">
                        <a:buNone/>
                      </a:pPr>
                      <a:r>
                        <a:rPr sz="1400" b="1" i="0" u="none" strike="noStrike" dirty="0">
                          <a:solidFill>
                            <a:srgbClr val="000000"/>
                          </a:solidFill>
                          <a:latin typeface="Open Sans"/>
                        </a:rPr>
                        <a:t>Σχολή Γεωπονίας, Δασολογίας &amp; Φυσικού Περιβάλλοντος**</a:t>
                      </a:r>
                    </a:p>
                  </a:txBody>
                  <a:tcPr marL="508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2%</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7%</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3%</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6%</a:t>
                      </a:r>
                    </a:p>
                  </a:txBody>
                  <a:tcPr marL="12700" marR="12700" marT="22087" marB="22087"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3%</a:t>
                      </a:r>
                    </a:p>
                  </a:txBody>
                  <a:tcPr marL="12700" marR="12700" marT="22087" marB="22087" anchor="ctr">
                    <a:lnL>
                      <a:noFill/>
                    </a:lnL>
                    <a:lnR>
                      <a:noFill/>
                    </a:lnR>
                    <a:lnT>
                      <a:noFill/>
                    </a:lnT>
                    <a:lnB>
                      <a:noFill/>
                    </a:lnB>
                    <a:solidFill>
                      <a:srgbClr val="FFFFFF"/>
                    </a:solidFill>
                  </a:tcPr>
                </a:tc>
                <a:extLst>
                  <a:ext uri="{0D108BD9-81ED-4DB2-BD59-A6C34878D82A}">
                    <a16:rowId xmlns:a16="http://schemas.microsoft.com/office/drawing/2014/main" xmlns="" val="10012"/>
                  </a:ext>
                </a:extLst>
              </a:tr>
            </a:tbl>
          </a:graphicData>
        </a:graphic>
      </p:graphicFrame>
      <p:sp>
        <p:nvSpPr>
          <p:cNvPr id="10"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1" name="10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261635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“Αυτό το Τμήμα ήταν η πρώτη σου επιλογή;”</a:t>
            </a:r>
          </a:p>
        </p:txBody>
      </p:sp>
      <p:graphicFrame>
        <p:nvGraphicFramePr>
          <p:cNvPr id="8" name="Γράφημα 7"/>
          <p:cNvGraphicFramePr>
            <a:graphicFrameLocks/>
          </p:cNvGraphicFramePr>
          <p:nvPr>
            <p:extLst>
              <p:ext uri="{D42A27DB-BD31-4B8C-83A1-F6EECF244321}">
                <p14:modId xmlns:p14="http://schemas.microsoft.com/office/powerpoint/2010/main" xmlns="" val="2305629812"/>
              </p:ext>
            </p:extLst>
          </p:nvPr>
        </p:nvGraphicFramePr>
        <p:xfrm>
          <a:off x="2095500" y="1342465"/>
          <a:ext cx="14097000" cy="6629400"/>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“Αυτό το Τμήμα ήταν η πρώτη σου επιλογή;”</a:t>
            </a:r>
          </a:p>
        </p:txBody>
      </p:sp>
      <p:grpSp>
        <p:nvGrpSpPr>
          <p:cNvPr id="11" name="Group 7"/>
          <p:cNvGrpSpPr/>
          <p:nvPr/>
        </p:nvGrpSpPr>
        <p:grpSpPr>
          <a:xfrm>
            <a:off x="7344602" y="1161808"/>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6 - Αυτό το Τμήμα ήταν η πρώτη σου επιλογή; by Q1 - Το Φύλο σου 2" descr="0159d693-4cf0-45f5-9ee4-0530dd570493 Q6 - Αυτό το Τμήμα ήταν η πρώτη σου επιλογή;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44769851"/>
              </p:ext>
            </p:extLst>
          </p:nvPr>
        </p:nvGraphicFramePr>
        <p:xfrm>
          <a:off x="4886778" y="2672686"/>
          <a:ext cx="7816418" cy="2436301"/>
        </p:xfrm>
        <a:graphic>
          <a:graphicData uri="http://schemas.openxmlformats.org/drawingml/2006/table">
            <a:tbl>
              <a:tblPr firstRow="1" firstCol="1" bandRow="1">
                <a:tableStyleId>{5C22544A-7EE6-4342-B048-85BDC9FD1C3A}</a:tableStyleId>
              </a:tblPr>
              <a:tblGrid>
                <a:gridCol w="1720463">
                  <a:extLst>
                    <a:ext uri="{9D8B030D-6E8A-4147-A177-3AD203B41FA5}">
                      <a16:colId xmlns:a16="http://schemas.microsoft.com/office/drawing/2014/main" xmlns="" val="20000"/>
                    </a:ext>
                  </a:extLst>
                </a:gridCol>
                <a:gridCol w="2031985">
                  <a:extLst>
                    <a:ext uri="{9D8B030D-6E8A-4147-A177-3AD203B41FA5}">
                      <a16:colId xmlns:a16="http://schemas.microsoft.com/office/drawing/2014/main" xmlns="" val="20001"/>
                    </a:ext>
                  </a:extLst>
                </a:gridCol>
                <a:gridCol w="2031985">
                  <a:extLst>
                    <a:ext uri="{9D8B030D-6E8A-4147-A177-3AD203B41FA5}">
                      <a16:colId xmlns:a16="http://schemas.microsoft.com/office/drawing/2014/main" xmlns="" val="20002"/>
                    </a:ext>
                  </a:extLst>
                </a:gridCol>
                <a:gridCol w="2031985">
                  <a:extLst>
                    <a:ext uri="{9D8B030D-6E8A-4147-A177-3AD203B41FA5}">
                      <a16:colId xmlns:a16="http://schemas.microsoft.com/office/drawing/2014/main" xmlns="" val="20003"/>
                    </a:ext>
                  </a:extLst>
                </a:gridCol>
              </a:tblGrid>
              <a:tr h="829379">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812280">
                <a:tc>
                  <a:txBody>
                    <a:bodyPr/>
                    <a:lstStyle/>
                    <a:p>
                      <a:pPr marL="0" lvl="0" indent="0" algn="ctr">
                        <a:buNone/>
                      </a:pPr>
                      <a:r>
                        <a:rPr sz="18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FF"/>
                          </a:solidFill>
                          <a:latin typeface="Open Sans"/>
                        </a:rPr>
                        <a:t>83%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FF0000"/>
                          </a:solidFill>
                          <a:latin typeface="Open Sans"/>
                        </a:rPr>
                        <a:t>74%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77%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794642">
                <a:tc>
                  <a:txBody>
                    <a:bodyPr/>
                    <a:lstStyle/>
                    <a:p>
                      <a:pPr marL="0" lvl="0" indent="0" algn="ctr">
                        <a:buNone/>
                      </a:pPr>
                      <a:r>
                        <a:rPr sz="18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FF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FF"/>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82367" y="6888685"/>
            <a:ext cx="3305633" cy="3398315"/>
          </a:xfrm>
          <a:custGeom>
            <a:avLst/>
            <a:gdLst/>
            <a:ahLst/>
            <a:cxnLst/>
            <a:rect l="l" t="t" r="r" b="b"/>
            <a:pathLst>
              <a:path w="3305633" h="3398315">
                <a:moveTo>
                  <a:pt x="0" y="0"/>
                </a:moveTo>
                <a:lnTo>
                  <a:pt x="3305633" y="0"/>
                </a:lnTo>
                <a:lnTo>
                  <a:pt x="3305633" y="3398315"/>
                </a:lnTo>
                <a:lnTo>
                  <a:pt x="0" y="339831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786379" y="895350"/>
            <a:ext cx="12715243" cy="1226820"/>
          </a:xfrm>
          <a:prstGeom prst="rect">
            <a:avLst/>
          </a:prstGeom>
        </p:spPr>
        <p:txBody>
          <a:bodyPr lIns="0" tIns="0" rIns="0" bIns="0" rtlCol="0" anchor="t">
            <a:spAutoFit/>
          </a:bodyPr>
          <a:lstStyle/>
          <a:p>
            <a:pPr marL="0" lvl="0" indent="0" algn="ctr">
              <a:lnSpc>
                <a:spcPts val="10080"/>
              </a:lnSpc>
              <a:spcBef>
                <a:spcPct val="0"/>
              </a:spcBef>
            </a:pPr>
            <a:r>
              <a:rPr lang="en-US" sz="7200" b="1" i="1">
                <a:solidFill>
                  <a:srgbClr val="450F0F"/>
                </a:solidFill>
                <a:latin typeface="Noto Serif Display Bold Italics"/>
                <a:ea typeface="Noto Serif Display Bold Italics"/>
                <a:cs typeface="Noto Serif Display Bold Italics"/>
                <a:sym typeface="Noto Serif Display Bold Italics"/>
              </a:rPr>
              <a:t>Περιεχόμενα</a:t>
            </a:r>
          </a:p>
        </p:txBody>
      </p:sp>
      <p:grpSp>
        <p:nvGrpSpPr>
          <p:cNvPr id="4" name="Group 4"/>
          <p:cNvGrpSpPr/>
          <p:nvPr/>
        </p:nvGrpSpPr>
        <p:grpSpPr>
          <a:xfrm>
            <a:off x="4526230" y="3115041"/>
            <a:ext cx="1295908" cy="129590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2D2D"/>
            </a:solidFill>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920"/>
                </a:lnSpc>
              </a:pPr>
              <a:r>
                <a:rPr lang="en-US" sz="2800">
                  <a:solidFill>
                    <a:srgbClr val="FFFFFF"/>
                  </a:solidFill>
                  <a:latin typeface="Glacial Indifference"/>
                  <a:ea typeface="Glacial Indifference"/>
                  <a:cs typeface="Glacial Indifference"/>
                  <a:sym typeface="Glacial Indifference"/>
                </a:rPr>
                <a:t>01</a:t>
              </a:r>
            </a:p>
          </p:txBody>
        </p:sp>
      </p:grpSp>
      <p:grpSp>
        <p:nvGrpSpPr>
          <p:cNvPr id="7" name="Group 7"/>
          <p:cNvGrpSpPr/>
          <p:nvPr/>
        </p:nvGrpSpPr>
        <p:grpSpPr>
          <a:xfrm>
            <a:off x="4526230" y="4850331"/>
            <a:ext cx="1295908" cy="129590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2D2D"/>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920"/>
                </a:lnSpc>
              </a:pPr>
              <a:r>
                <a:rPr lang="en-US" sz="2800">
                  <a:solidFill>
                    <a:srgbClr val="FFFFFF"/>
                  </a:solidFill>
                  <a:latin typeface="Glacial Indifference"/>
                  <a:ea typeface="Glacial Indifference"/>
                  <a:cs typeface="Glacial Indifference"/>
                  <a:sym typeface="Glacial Indifference"/>
                </a:rPr>
                <a:t>02</a:t>
              </a:r>
            </a:p>
          </p:txBody>
        </p:sp>
      </p:grpSp>
      <p:grpSp>
        <p:nvGrpSpPr>
          <p:cNvPr id="10" name="Group 10"/>
          <p:cNvGrpSpPr/>
          <p:nvPr/>
        </p:nvGrpSpPr>
        <p:grpSpPr>
          <a:xfrm>
            <a:off x="4526230" y="6585621"/>
            <a:ext cx="1295908" cy="129590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2D2D"/>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920"/>
                </a:lnSpc>
              </a:pPr>
              <a:r>
                <a:rPr lang="en-US" sz="2800">
                  <a:solidFill>
                    <a:srgbClr val="FFFFFF"/>
                  </a:solidFill>
                  <a:latin typeface="Glacial Indifference"/>
                  <a:ea typeface="Glacial Indifference"/>
                  <a:cs typeface="Glacial Indifference"/>
                  <a:sym typeface="Glacial Indifference"/>
                </a:rPr>
                <a:t>03</a:t>
              </a:r>
            </a:p>
          </p:txBody>
        </p:sp>
      </p:grpSp>
      <p:sp>
        <p:nvSpPr>
          <p:cNvPr id="13" name="TextBox 13"/>
          <p:cNvSpPr txBox="1"/>
          <p:nvPr/>
        </p:nvSpPr>
        <p:spPr>
          <a:xfrm>
            <a:off x="6142609" y="3201939"/>
            <a:ext cx="7619161" cy="999461"/>
          </a:xfrm>
          <a:prstGeom prst="rect">
            <a:avLst/>
          </a:prstGeom>
        </p:spPr>
        <p:txBody>
          <a:bodyPr lIns="0" tIns="0" rIns="0" bIns="0" rtlCol="0" anchor="t">
            <a:spAutoFit/>
          </a:bodyPr>
          <a:lstStyle/>
          <a:p>
            <a:pPr algn="l">
              <a:lnSpc>
                <a:spcPts val="7319"/>
              </a:lnSpc>
            </a:pPr>
            <a:r>
              <a:rPr lang="en-US" sz="5228">
                <a:solidFill>
                  <a:srgbClr val="450F0F"/>
                </a:solidFill>
                <a:latin typeface="Calibri (MS)"/>
                <a:ea typeface="Calibri (MS)"/>
                <a:cs typeface="Calibri (MS)"/>
                <a:sym typeface="Calibri (MS)"/>
              </a:rPr>
              <a:t>Ταυτότητα Έρευνας</a:t>
            </a:r>
          </a:p>
        </p:txBody>
      </p:sp>
      <p:sp>
        <p:nvSpPr>
          <p:cNvPr id="14" name="TextBox 14"/>
          <p:cNvSpPr txBox="1"/>
          <p:nvPr/>
        </p:nvSpPr>
        <p:spPr>
          <a:xfrm>
            <a:off x="6142609" y="4937229"/>
            <a:ext cx="7619161" cy="999461"/>
          </a:xfrm>
          <a:prstGeom prst="rect">
            <a:avLst/>
          </a:prstGeom>
        </p:spPr>
        <p:txBody>
          <a:bodyPr lIns="0" tIns="0" rIns="0" bIns="0" rtlCol="0" anchor="t">
            <a:spAutoFit/>
          </a:bodyPr>
          <a:lstStyle/>
          <a:p>
            <a:pPr algn="l">
              <a:lnSpc>
                <a:spcPts val="7319"/>
              </a:lnSpc>
            </a:pPr>
            <a:r>
              <a:rPr lang="en-US" sz="5228">
                <a:solidFill>
                  <a:srgbClr val="450F0F"/>
                </a:solidFill>
                <a:latin typeface="Calibri (MS)"/>
                <a:ea typeface="Calibri (MS)"/>
                <a:cs typeface="Calibri (MS)"/>
                <a:sym typeface="Calibri (MS)"/>
              </a:rPr>
              <a:t>Δημογραφικά</a:t>
            </a:r>
          </a:p>
        </p:txBody>
      </p:sp>
      <p:sp>
        <p:nvSpPr>
          <p:cNvPr id="15" name="TextBox 15"/>
          <p:cNvSpPr txBox="1"/>
          <p:nvPr/>
        </p:nvSpPr>
        <p:spPr>
          <a:xfrm>
            <a:off x="6142609" y="6679135"/>
            <a:ext cx="7619161" cy="879087"/>
          </a:xfrm>
          <a:prstGeom prst="rect">
            <a:avLst/>
          </a:prstGeom>
        </p:spPr>
        <p:txBody>
          <a:bodyPr lIns="0" tIns="0" rIns="0" bIns="0" rtlCol="0" anchor="t">
            <a:spAutoFit/>
          </a:bodyPr>
          <a:lstStyle/>
          <a:p>
            <a:pPr algn="l">
              <a:lnSpc>
                <a:spcPts val="7319"/>
              </a:lnSpc>
            </a:pPr>
            <a:r>
              <a:rPr lang="el-GR" sz="5228" dirty="0" smtClean="0">
                <a:solidFill>
                  <a:srgbClr val="450F0F"/>
                </a:solidFill>
                <a:latin typeface="Calibri (MS)"/>
                <a:ea typeface="Calibri (MS)"/>
                <a:cs typeface="Calibri (MS)"/>
                <a:sym typeface="Calibri (MS)"/>
              </a:rPr>
              <a:t>Αποτελέσματα – </a:t>
            </a:r>
            <a:r>
              <a:rPr lang="en-US" sz="5228" dirty="0" err="1" smtClean="0">
                <a:solidFill>
                  <a:srgbClr val="450F0F"/>
                </a:solidFill>
                <a:latin typeface="Calibri (MS)"/>
                <a:ea typeface="Calibri (MS)"/>
                <a:cs typeface="Calibri (MS)"/>
                <a:sym typeface="Calibri (MS)"/>
              </a:rPr>
              <a:t>Αναλύσεις</a:t>
            </a:r>
            <a:endParaRPr lang="en-US" sz="5228" dirty="0">
              <a:solidFill>
                <a:srgbClr val="450F0F"/>
              </a:solidFill>
              <a:latin typeface="Calibri (MS)"/>
              <a:ea typeface="Calibri (MS)"/>
              <a:cs typeface="Calibri (MS)"/>
              <a:sym typeface="Calibri (MS)"/>
            </a:endParaRPr>
          </a:p>
        </p:txBody>
      </p:sp>
      <p:sp>
        <p:nvSpPr>
          <p:cNvPr id="16" name="Freeform 16"/>
          <p:cNvSpPr/>
          <p:nvPr/>
        </p:nvSpPr>
        <p:spPr>
          <a:xfrm>
            <a:off x="0" y="7611848"/>
            <a:ext cx="6314737" cy="2675152"/>
          </a:xfrm>
          <a:custGeom>
            <a:avLst/>
            <a:gdLst/>
            <a:ahLst/>
            <a:cxnLst/>
            <a:rect l="l" t="t" r="r" b="b"/>
            <a:pathLst>
              <a:path w="6314737" h="2675152">
                <a:moveTo>
                  <a:pt x="0" y="0"/>
                </a:moveTo>
                <a:lnTo>
                  <a:pt x="6314737" y="0"/>
                </a:lnTo>
                <a:lnTo>
                  <a:pt x="6314737" y="2675152"/>
                </a:lnTo>
                <a:lnTo>
                  <a:pt x="0" y="2675152"/>
                </a:lnTo>
                <a:lnTo>
                  <a:pt x="0" y="0"/>
                </a:lnTo>
                <a:close/>
              </a:path>
            </a:pathLst>
          </a:custGeom>
          <a:blipFill>
            <a:blip r:embed="rId4" cstate="print">
              <a:alphaModFix amt="39000"/>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5029200" y="8379074"/>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6" cstate="print"/>
            <a:stretch>
              <a:fillRect/>
            </a:stretch>
          </a:blipFill>
        </p:spPr>
      </p:sp>
      <p:pic>
        <p:nvPicPr>
          <p:cNvPr id="21" name="20 - Εικόνα" descr="logo-palmos_darker_small.png"/>
          <p:cNvPicPr>
            <a:picLocks noChangeAspect="1"/>
          </p:cNvPicPr>
          <p:nvPr/>
        </p:nvPicPr>
        <p:blipFill>
          <a:blip r:embed="rId7" cstate="print"/>
          <a:stretch>
            <a:fillRect/>
          </a:stretch>
        </p:blipFill>
        <p:spPr>
          <a:xfrm>
            <a:off x="8830266" y="8648700"/>
            <a:ext cx="3514134" cy="5656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“Αυτό το Τμήμα ήταν η πρώτη σου επιλογή;”</a:t>
            </a:r>
          </a:p>
        </p:txBody>
      </p:sp>
      <p:grpSp>
        <p:nvGrpSpPr>
          <p:cNvPr id="11" name="Group 7"/>
          <p:cNvGrpSpPr/>
          <p:nvPr/>
        </p:nvGrpSpPr>
        <p:grpSpPr>
          <a:xfrm>
            <a:off x="7459523" y="115114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6 - Αυτό το Τμήμα ήταν η πρώτη σου επιλογή; by Q2 - Η ηλικία σου: 2 2" descr="9e0c2e27-e569-4e2c-8075-11c0b7173abc Q6 - Αυτό το Τμήμα ήταν η πρώτη σου επιλογή;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747798709"/>
              </p:ext>
            </p:extLst>
          </p:nvPr>
        </p:nvGraphicFramePr>
        <p:xfrm>
          <a:off x="4648200" y="2809167"/>
          <a:ext cx="9067799" cy="3025048"/>
        </p:xfrm>
        <a:graphic>
          <a:graphicData uri="http://schemas.openxmlformats.org/drawingml/2006/table">
            <a:tbl>
              <a:tblPr firstRow="1" firstCol="1" bandRow="1">
                <a:tableStyleId>{5C22544A-7EE6-4342-B048-85BDC9FD1C3A}</a:tableStyleId>
              </a:tblPr>
              <a:tblGrid>
                <a:gridCol w="1589471">
                  <a:extLst>
                    <a:ext uri="{9D8B030D-6E8A-4147-A177-3AD203B41FA5}">
                      <a16:colId xmlns:a16="http://schemas.microsoft.com/office/drawing/2014/main" xmlns="" val="20000"/>
                    </a:ext>
                  </a:extLst>
                </a:gridCol>
                <a:gridCol w="1869582">
                  <a:extLst>
                    <a:ext uri="{9D8B030D-6E8A-4147-A177-3AD203B41FA5}">
                      <a16:colId xmlns:a16="http://schemas.microsoft.com/office/drawing/2014/main" xmlns="" val="20001"/>
                    </a:ext>
                  </a:extLst>
                </a:gridCol>
                <a:gridCol w="1869582">
                  <a:extLst>
                    <a:ext uri="{9D8B030D-6E8A-4147-A177-3AD203B41FA5}">
                      <a16:colId xmlns:a16="http://schemas.microsoft.com/office/drawing/2014/main" xmlns="" val="20002"/>
                    </a:ext>
                  </a:extLst>
                </a:gridCol>
                <a:gridCol w="1869582">
                  <a:extLst>
                    <a:ext uri="{9D8B030D-6E8A-4147-A177-3AD203B41FA5}">
                      <a16:colId xmlns:a16="http://schemas.microsoft.com/office/drawing/2014/main" xmlns="" val="20003"/>
                    </a:ext>
                  </a:extLst>
                </a:gridCol>
                <a:gridCol w="1869582">
                  <a:extLst>
                    <a:ext uri="{9D8B030D-6E8A-4147-A177-3AD203B41FA5}">
                      <a16:colId xmlns:a16="http://schemas.microsoft.com/office/drawing/2014/main" xmlns="" val="20004"/>
                    </a:ext>
                  </a:extLst>
                </a:gridCol>
              </a:tblGrid>
              <a:tr h="1029874">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1008573">
                <a:tc>
                  <a:txBody>
                    <a:bodyPr/>
                    <a:lstStyle/>
                    <a:p>
                      <a:pPr marL="0" lvl="0" indent="0" algn="ctr">
                        <a:buNone/>
                      </a:pPr>
                      <a:r>
                        <a:rPr sz="18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77%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78%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75%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77%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986601">
                <a:tc>
                  <a:txBody>
                    <a:bodyPr/>
                    <a:lstStyle/>
                    <a:p>
                      <a:pPr marL="0" lvl="0" indent="0" algn="ctr">
                        <a:buNone/>
                      </a:pPr>
                      <a:r>
                        <a:rPr sz="18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“Αυτό το Τμήμα ήταν η πρώτη σου επιλογή;”</a:t>
            </a:r>
          </a:p>
        </p:txBody>
      </p:sp>
      <p:grpSp>
        <p:nvGrpSpPr>
          <p:cNvPr id="11" name="Group 7"/>
          <p:cNvGrpSpPr/>
          <p:nvPr/>
        </p:nvGrpSpPr>
        <p:grpSpPr>
          <a:xfrm>
            <a:off x="3732809" y="985837"/>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6 - Αυτό το Τμήμα ήταν η πρώτη σου επιλογή; by Q3 - Τόπος προέλευσης / Τόπος μόνιμης κατοικίας της οικογένειάς σου:" descr="62705514-ccde-4c07-bd9b-70f910aa7bc4 Q6 - Αυτό το Τμήμα ήταν η πρώτη σου επιλογή;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286921504"/>
              </p:ext>
            </p:extLst>
          </p:nvPr>
        </p:nvGraphicFramePr>
        <p:xfrm>
          <a:off x="5105400" y="2509551"/>
          <a:ext cx="8229599" cy="2295015"/>
        </p:xfrm>
        <a:graphic>
          <a:graphicData uri="http://schemas.openxmlformats.org/drawingml/2006/table">
            <a:tbl>
              <a:tblPr firstRow="1" firstCol="1" bandRow="1">
                <a:tableStyleId>{5C22544A-7EE6-4342-B048-85BDC9FD1C3A}</a:tableStyleId>
              </a:tblPr>
              <a:tblGrid>
                <a:gridCol w="1811408">
                  <a:extLst>
                    <a:ext uri="{9D8B030D-6E8A-4147-A177-3AD203B41FA5}">
                      <a16:colId xmlns:a16="http://schemas.microsoft.com/office/drawing/2014/main" xmlns="" val="20000"/>
                    </a:ext>
                  </a:extLst>
                </a:gridCol>
                <a:gridCol w="2139397">
                  <a:extLst>
                    <a:ext uri="{9D8B030D-6E8A-4147-A177-3AD203B41FA5}">
                      <a16:colId xmlns:a16="http://schemas.microsoft.com/office/drawing/2014/main" xmlns="" val="20001"/>
                    </a:ext>
                  </a:extLst>
                </a:gridCol>
                <a:gridCol w="2139397">
                  <a:extLst>
                    <a:ext uri="{9D8B030D-6E8A-4147-A177-3AD203B41FA5}">
                      <a16:colId xmlns:a16="http://schemas.microsoft.com/office/drawing/2014/main" xmlns="" val="20002"/>
                    </a:ext>
                  </a:extLst>
                </a:gridCol>
                <a:gridCol w="2139397">
                  <a:extLst>
                    <a:ext uri="{9D8B030D-6E8A-4147-A177-3AD203B41FA5}">
                      <a16:colId xmlns:a16="http://schemas.microsoft.com/office/drawing/2014/main" xmlns="" val="20003"/>
                    </a:ext>
                  </a:extLst>
                </a:gridCol>
              </a:tblGrid>
              <a:tr h="1087028">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10424">
                <a:tc>
                  <a:txBody>
                    <a:bodyPr/>
                    <a:lstStyle/>
                    <a:p>
                      <a:pPr marL="0" lvl="0" indent="0" algn="ctr">
                        <a:buNone/>
                      </a:pPr>
                      <a:r>
                        <a:rPr sz="18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FF"/>
                          </a:solidFill>
                          <a:latin typeface="Open Sans"/>
                        </a:rPr>
                        <a:t>81%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FF0000"/>
                          </a:solidFill>
                          <a:latin typeface="Open Sans"/>
                        </a:rPr>
                        <a:t>70%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77%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97563">
                <a:tc>
                  <a:txBody>
                    <a:bodyPr/>
                    <a:lstStyle/>
                    <a:p>
                      <a:pPr marL="0" lvl="0" indent="0" algn="ctr">
                        <a:buNone/>
                      </a:pPr>
                      <a:r>
                        <a:rPr sz="18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“Αυτό το Τμήμα ήταν η πρώτη σου επιλογή;”</a:t>
            </a:r>
          </a:p>
        </p:txBody>
      </p:sp>
      <p:grpSp>
        <p:nvGrpSpPr>
          <p:cNvPr id="14" name="Group 7"/>
          <p:cNvGrpSpPr/>
          <p:nvPr/>
        </p:nvGrpSpPr>
        <p:grpSpPr>
          <a:xfrm>
            <a:off x="5216157" y="1053209"/>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6 - Αυτό το Τμήμα ήταν η πρώτη σου επιλογή; by Σχολή Φοίτησης" descr="b5ab7758-2f06-466a-bb76-be24240c5e54 Q6 - Αυτό το Τμήμα ήταν η πρώτη σου επιλογή;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429774901"/>
              </p:ext>
            </p:extLst>
          </p:nvPr>
        </p:nvGraphicFramePr>
        <p:xfrm>
          <a:off x="690705" y="2509551"/>
          <a:ext cx="16759095" cy="3479723"/>
        </p:xfrm>
        <a:graphic>
          <a:graphicData uri="http://schemas.openxmlformats.org/drawingml/2006/table">
            <a:tbl>
              <a:tblPr firstRow="1" firstCol="1" bandRow="1">
                <a:tableStyleId>{5C22544A-7EE6-4342-B048-85BDC9FD1C3A}</a:tableStyleId>
              </a:tblPr>
              <a:tblGrid>
                <a:gridCol w="1101999">
                  <a:extLst>
                    <a:ext uri="{9D8B030D-6E8A-4147-A177-3AD203B41FA5}">
                      <a16:colId xmlns:a16="http://schemas.microsoft.com/office/drawing/2014/main" xmlns="" val="20000"/>
                    </a:ext>
                  </a:extLst>
                </a:gridCol>
                <a:gridCol w="1304758">
                  <a:extLst>
                    <a:ext uri="{9D8B030D-6E8A-4147-A177-3AD203B41FA5}">
                      <a16:colId xmlns:a16="http://schemas.microsoft.com/office/drawing/2014/main" xmlns="" val="20001"/>
                    </a:ext>
                  </a:extLst>
                </a:gridCol>
                <a:gridCol w="1304758">
                  <a:extLst>
                    <a:ext uri="{9D8B030D-6E8A-4147-A177-3AD203B41FA5}">
                      <a16:colId xmlns:a16="http://schemas.microsoft.com/office/drawing/2014/main" xmlns="" val="20002"/>
                    </a:ext>
                  </a:extLst>
                </a:gridCol>
                <a:gridCol w="1304758">
                  <a:extLst>
                    <a:ext uri="{9D8B030D-6E8A-4147-A177-3AD203B41FA5}">
                      <a16:colId xmlns:a16="http://schemas.microsoft.com/office/drawing/2014/main" xmlns="" val="20003"/>
                    </a:ext>
                  </a:extLst>
                </a:gridCol>
                <a:gridCol w="1304758">
                  <a:extLst>
                    <a:ext uri="{9D8B030D-6E8A-4147-A177-3AD203B41FA5}">
                      <a16:colId xmlns:a16="http://schemas.microsoft.com/office/drawing/2014/main" xmlns="" val="20004"/>
                    </a:ext>
                  </a:extLst>
                </a:gridCol>
                <a:gridCol w="1304758">
                  <a:extLst>
                    <a:ext uri="{9D8B030D-6E8A-4147-A177-3AD203B41FA5}">
                      <a16:colId xmlns:a16="http://schemas.microsoft.com/office/drawing/2014/main" xmlns="" val="20005"/>
                    </a:ext>
                  </a:extLst>
                </a:gridCol>
                <a:gridCol w="1304758">
                  <a:extLst>
                    <a:ext uri="{9D8B030D-6E8A-4147-A177-3AD203B41FA5}">
                      <a16:colId xmlns:a16="http://schemas.microsoft.com/office/drawing/2014/main" xmlns="" val="20006"/>
                    </a:ext>
                  </a:extLst>
                </a:gridCol>
                <a:gridCol w="1304758">
                  <a:extLst>
                    <a:ext uri="{9D8B030D-6E8A-4147-A177-3AD203B41FA5}">
                      <a16:colId xmlns:a16="http://schemas.microsoft.com/office/drawing/2014/main" xmlns="" val="20007"/>
                    </a:ext>
                  </a:extLst>
                </a:gridCol>
                <a:gridCol w="1304758">
                  <a:extLst>
                    <a:ext uri="{9D8B030D-6E8A-4147-A177-3AD203B41FA5}">
                      <a16:colId xmlns:a16="http://schemas.microsoft.com/office/drawing/2014/main" xmlns="" val="20008"/>
                    </a:ext>
                  </a:extLst>
                </a:gridCol>
                <a:gridCol w="1304758">
                  <a:extLst>
                    <a:ext uri="{9D8B030D-6E8A-4147-A177-3AD203B41FA5}">
                      <a16:colId xmlns:a16="http://schemas.microsoft.com/office/drawing/2014/main" xmlns="" val="20009"/>
                    </a:ext>
                  </a:extLst>
                </a:gridCol>
                <a:gridCol w="1304758">
                  <a:extLst>
                    <a:ext uri="{9D8B030D-6E8A-4147-A177-3AD203B41FA5}">
                      <a16:colId xmlns:a16="http://schemas.microsoft.com/office/drawing/2014/main" xmlns="" val="20010"/>
                    </a:ext>
                  </a:extLst>
                </a:gridCol>
                <a:gridCol w="1466516">
                  <a:extLst>
                    <a:ext uri="{9D8B030D-6E8A-4147-A177-3AD203B41FA5}">
                      <a16:colId xmlns:a16="http://schemas.microsoft.com/office/drawing/2014/main" xmlns="" val="20011"/>
                    </a:ext>
                  </a:extLst>
                </a:gridCol>
                <a:gridCol w="1143000">
                  <a:extLst>
                    <a:ext uri="{9D8B030D-6E8A-4147-A177-3AD203B41FA5}">
                      <a16:colId xmlns:a16="http://schemas.microsoft.com/office/drawing/2014/main" xmlns="" val="20012"/>
                    </a:ext>
                  </a:extLst>
                </a:gridCol>
              </a:tblGrid>
              <a:tr h="2304108">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94087">
                <a:tc>
                  <a:txBody>
                    <a:bodyPr/>
                    <a:lstStyle/>
                    <a:p>
                      <a:pPr marL="0" lvl="0" indent="0" algn="ctr">
                        <a:buNone/>
                      </a:pPr>
                      <a:r>
                        <a:rPr sz="16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82%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81%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67%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94%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53%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84%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82%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93%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75%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94%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77%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81528">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58%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267657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“Γιατί επέλεξες κυρίως αυτό το Τμήμα;”</a:t>
            </a:r>
          </a:p>
        </p:txBody>
      </p:sp>
      <p:graphicFrame>
        <p:nvGraphicFramePr>
          <p:cNvPr id="8" name="Chart 13"/>
          <p:cNvGraphicFramePr>
            <a:graphicFrameLocks/>
          </p:cNvGraphicFramePr>
          <p:nvPr>
            <p:extLst>
              <p:ext uri="{D42A27DB-BD31-4B8C-83A1-F6EECF244321}">
                <p14:modId xmlns:p14="http://schemas.microsoft.com/office/powerpoint/2010/main" xmlns="" val="1364243317"/>
              </p:ext>
            </p:extLst>
          </p:nvPr>
        </p:nvGraphicFramePr>
        <p:xfrm>
          <a:off x="2514600" y="1811570"/>
          <a:ext cx="13639800" cy="6470718"/>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“Γιατί επέλεξες κυρίως αυτό το Τμήμα;”</a:t>
            </a:r>
          </a:p>
        </p:txBody>
      </p:sp>
      <p:grpSp>
        <p:nvGrpSpPr>
          <p:cNvPr id="11" name="Group 7"/>
          <p:cNvGrpSpPr/>
          <p:nvPr/>
        </p:nvGrpSpPr>
        <p:grpSpPr>
          <a:xfrm>
            <a:off x="7344602" y="1161808"/>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7 - Γιατί επέλεξες κυρίως αυτό το Τμήμα; by Q1 - Το Φύλο σου 2" descr="da7b7544-a449-47b2-ac8a-0a5f8914795d Q7 - Γιατί επέλεξες κυρίως αυτό το Τμήμα;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222118645"/>
              </p:ext>
            </p:extLst>
          </p:nvPr>
        </p:nvGraphicFramePr>
        <p:xfrm>
          <a:off x="4038600" y="2679731"/>
          <a:ext cx="10210799" cy="4048750"/>
        </p:xfrm>
        <a:graphic>
          <a:graphicData uri="http://schemas.openxmlformats.org/drawingml/2006/table">
            <a:tbl>
              <a:tblPr firstRow="1" firstCol="1" bandRow="1">
                <a:tableStyleId>{5C22544A-7EE6-4342-B048-85BDC9FD1C3A}</a:tableStyleId>
              </a:tblPr>
              <a:tblGrid>
                <a:gridCol w="6528035">
                  <a:extLst>
                    <a:ext uri="{9D8B030D-6E8A-4147-A177-3AD203B41FA5}">
                      <a16:colId xmlns:a16="http://schemas.microsoft.com/office/drawing/2014/main" xmlns="" val="20000"/>
                    </a:ext>
                  </a:extLst>
                </a:gridCol>
                <a:gridCol w="1227588">
                  <a:extLst>
                    <a:ext uri="{9D8B030D-6E8A-4147-A177-3AD203B41FA5}">
                      <a16:colId xmlns:a16="http://schemas.microsoft.com/office/drawing/2014/main" xmlns="" val="20001"/>
                    </a:ext>
                  </a:extLst>
                </a:gridCol>
                <a:gridCol w="1227588">
                  <a:extLst>
                    <a:ext uri="{9D8B030D-6E8A-4147-A177-3AD203B41FA5}">
                      <a16:colId xmlns:a16="http://schemas.microsoft.com/office/drawing/2014/main" xmlns="" val="20002"/>
                    </a:ext>
                  </a:extLst>
                </a:gridCol>
                <a:gridCol w="1227588">
                  <a:extLst>
                    <a:ext uri="{9D8B030D-6E8A-4147-A177-3AD203B41FA5}">
                      <a16:colId xmlns:a16="http://schemas.microsoft.com/office/drawing/2014/main" xmlns="" val="20003"/>
                    </a:ext>
                  </a:extLst>
                </a:gridCol>
              </a:tblGrid>
              <a:tr h="485585">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75529">
                <a:tc>
                  <a:txBody>
                    <a:bodyPr/>
                    <a:lstStyle/>
                    <a:p>
                      <a:pPr marL="0" lvl="0" indent="0" algn="ctr">
                        <a:buNone/>
                      </a:pPr>
                      <a:r>
                        <a:rPr sz="1600" b="1" i="0" u="none" strike="noStrike" dirty="0">
                          <a:solidFill>
                            <a:srgbClr val="000000"/>
                          </a:solidFill>
                          <a:latin typeface="Open Sans"/>
                        </a:rPr>
                        <a:t>Από επιστημονικό </a:t>
                      </a:r>
                      <a:r>
                        <a:rPr sz="1600" b="1" i="0" u="none" strike="noStrike" dirty="0" err="1">
                          <a:solidFill>
                            <a:srgbClr val="000000"/>
                          </a:solidFill>
                          <a:latin typeface="Open Sans"/>
                        </a:rPr>
                        <a:t>ενδιαφέρον</a:t>
                      </a:r>
                      <a:r>
                        <a:rPr sz="1600" b="1" i="0" u="none" strike="noStrike" dirty="0">
                          <a:solidFill>
                            <a:srgbClr val="000000"/>
                          </a:solidFill>
                          <a:latin typeface="Open Sans"/>
                        </a:rPr>
                        <a:t>/</a:t>
                      </a:r>
                      <a:r>
                        <a:rPr sz="1600" b="1" i="0" u="none" strike="noStrike" dirty="0" err="1">
                          <a:solidFill>
                            <a:srgbClr val="000000"/>
                          </a:solidFill>
                          <a:latin typeface="Open Sans"/>
                        </a:rPr>
                        <a:t>περιεχόμενο</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σπουδών</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63%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65470">
                <a:tc>
                  <a:txBody>
                    <a:bodyPr/>
                    <a:lstStyle/>
                    <a:p>
                      <a:pPr marL="0" lvl="0" indent="0" algn="ctr">
                        <a:buNone/>
                      </a:pPr>
                      <a:r>
                        <a:rPr sz="1600" b="1" i="0" u="none" strike="noStrike" dirty="0">
                          <a:solidFill>
                            <a:srgbClr val="000000"/>
                          </a:solidFill>
                          <a:latin typeface="Open Sans"/>
                        </a:rPr>
                        <a:t>Για την επαγγελματική </a:t>
                      </a:r>
                      <a:r>
                        <a:rPr sz="1600" b="1" i="0" u="none" strike="noStrike" dirty="0" err="1">
                          <a:solidFill>
                            <a:srgbClr val="000000"/>
                          </a:solidFill>
                          <a:latin typeface="Open Sans"/>
                        </a:rPr>
                        <a:t>της</a:t>
                      </a:r>
                      <a:r>
                        <a:rPr sz="1600" b="1" i="0" u="none" strike="noStrike" dirty="0">
                          <a:solidFill>
                            <a:srgbClr val="000000"/>
                          </a:solidFill>
                          <a:latin typeface="Open Sans"/>
                        </a:rPr>
                        <a:t> </a:t>
                      </a:r>
                      <a:r>
                        <a:rPr sz="1600" b="1" i="0" u="none" strike="noStrike" dirty="0" err="1" smtClean="0">
                          <a:solidFill>
                            <a:srgbClr val="000000"/>
                          </a:solidFill>
                          <a:latin typeface="Open Sans"/>
                        </a:rPr>
                        <a:t>προοπτική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65470">
                <a:tc>
                  <a:txBody>
                    <a:bodyPr/>
                    <a:lstStyle/>
                    <a:p>
                      <a:pPr marL="0" lvl="0" indent="0" algn="ctr">
                        <a:buNone/>
                      </a:pPr>
                      <a:r>
                        <a:rPr sz="1600" b="1" i="0" u="none" strike="noStrike" dirty="0">
                          <a:solidFill>
                            <a:srgbClr val="000000"/>
                          </a:solidFill>
                          <a:latin typeface="Open Sans"/>
                        </a:rPr>
                        <a:t>Λόγω βαθμολογίας και σειράς προτίμησης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μηχανογραφικό</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65470">
                <a:tc>
                  <a:txBody>
                    <a:bodyPr/>
                    <a:lstStyle/>
                    <a:p>
                      <a:pPr marL="0" lvl="0" indent="0" algn="ctr">
                        <a:buNone/>
                      </a:pPr>
                      <a:r>
                        <a:rPr sz="1600" b="1" i="0" u="none" strike="noStrike" dirty="0" err="1" smtClean="0">
                          <a:solidFill>
                            <a:srgbClr val="000000"/>
                          </a:solidFill>
                          <a:latin typeface="Open Sans"/>
                        </a:rPr>
                        <a:t>Τυχ</a:t>
                      </a:r>
                      <a:r>
                        <a:rPr sz="1600" b="1" i="0" u="none" strike="noStrike" dirty="0" smtClean="0">
                          <a:solidFill>
                            <a:srgbClr val="000000"/>
                          </a:solidFill>
                          <a:latin typeface="Open Sans"/>
                        </a:rPr>
                        <a:t>αί</a:t>
                      </a:r>
                      <a:r>
                        <a:rPr lang="el-GR" sz="1600" b="1" i="0" u="none" strike="noStrike" dirty="0" smtClean="0">
                          <a:solidFill>
                            <a:srgbClr val="000000"/>
                          </a:solidFill>
                          <a:latin typeface="Open Sans"/>
                        </a:rPr>
                        <a:t>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760286">
                <a:tc>
                  <a:txBody>
                    <a:bodyPr/>
                    <a:lstStyle/>
                    <a:p>
                      <a:pPr marL="0" lvl="0" indent="0" algn="ctr">
                        <a:buNone/>
                      </a:pPr>
                      <a:r>
                        <a:rPr sz="1600" b="1" i="0" u="none" strike="noStrike" dirty="0">
                          <a:solidFill>
                            <a:srgbClr val="000000"/>
                          </a:solidFill>
                          <a:latin typeface="Open Sans"/>
                        </a:rPr>
                        <a:t>Για λόγους οικογενειακής παράδοσης (π.χ. σπουδές/επάγγελμα γονιών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65470">
                <a:tc>
                  <a:txBody>
                    <a:bodyPr/>
                    <a:lstStyle/>
                    <a:p>
                      <a:pPr marL="0" lvl="0" indent="0" algn="ctr">
                        <a:buNone/>
                      </a:pPr>
                      <a:r>
                        <a:rPr sz="1600" b="1" i="0" u="none" strike="noStrike" dirty="0">
                          <a:solidFill>
                            <a:srgbClr val="000000"/>
                          </a:solidFill>
                          <a:latin typeface="Open Sans"/>
                        </a:rPr>
                        <a:t>Άλλος λόγος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65470">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“Γιατί επέλεξες κυρίως αυτό το Τμήμα;”</a:t>
            </a:r>
          </a:p>
        </p:txBody>
      </p:sp>
      <p:grpSp>
        <p:nvGrpSpPr>
          <p:cNvPr id="11" name="Group 7"/>
          <p:cNvGrpSpPr/>
          <p:nvPr/>
        </p:nvGrpSpPr>
        <p:grpSpPr>
          <a:xfrm>
            <a:off x="7459523" y="115114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7 - Γιατί επέλεξες κυρίως αυτό το Τμήμα; by Q2 - Η ηλικία σου: 2 2" descr="1b1ead18-9b4f-407a-9d3b-8da271893a09 Q7 - Γιατί επέλεξες κυρίως αυτό το Τμήμα;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621002289"/>
              </p:ext>
            </p:extLst>
          </p:nvPr>
        </p:nvGraphicFramePr>
        <p:xfrm>
          <a:off x="3110106" y="2669019"/>
          <a:ext cx="12055043" cy="4181520"/>
        </p:xfrm>
        <a:graphic>
          <a:graphicData uri="http://schemas.openxmlformats.org/drawingml/2006/table">
            <a:tbl>
              <a:tblPr firstRow="1" firstCol="1" bandRow="1">
                <a:tableStyleId>{5C22544A-7EE6-4342-B048-85BDC9FD1C3A}</a:tableStyleId>
              </a:tblPr>
              <a:tblGrid>
                <a:gridCol w="6875707">
                  <a:extLst>
                    <a:ext uri="{9D8B030D-6E8A-4147-A177-3AD203B41FA5}">
                      <a16:colId xmlns:a16="http://schemas.microsoft.com/office/drawing/2014/main" xmlns="" val="20000"/>
                    </a:ext>
                  </a:extLst>
                </a:gridCol>
                <a:gridCol w="1294834">
                  <a:extLst>
                    <a:ext uri="{9D8B030D-6E8A-4147-A177-3AD203B41FA5}">
                      <a16:colId xmlns:a16="http://schemas.microsoft.com/office/drawing/2014/main" xmlns="" val="20001"/>
                    </a:ext>
                  </a:extLst>
                </a:gridCol>
                <a:gridCol w="1294834">
                  <a:extLst>
                    <a:ext uri="{9D8B030D-6E8A-4147-A177-3AD203B41FA5}">
                      <a16:colId xmlns:a16="http://schemas.microsoft.com/office/drawing/2014/main" xmlns="" val="20002"/>
                    </a:ext>
                  </a:extLst>
                </a:gridCol>
                <a:gridCol w="1294834">
                  <a:extLst>
                    <a:ext uri="{9D8B030D-6E8A-4147-A177-3AD203B41FA5}">
                      <a16:colId xmlns:a16="http://schemas.microsoft.com/office/drawing/2014/main" xmlns="" val="20003"/>
                    </a:ext>
                  </a:extLst>
                </a:gridCol>
                <a:gridCol w="1294834">
                  <a:extLst>
                    <a:ext uri="{9D8B030D-6E8A-4147-A177-3AD203B41FA5}">
                      <a16:colId xmlns:a16="http://schemas.microsoft.com/office/drawing/2014/main" xmlns="" val="20004"/>
                    </a:ext>
                  </a:extLst>
                </a:gridCol>
              </a:tblGrid>
              <a:tr h="501509">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91123">
                <a:tc>
                  <a:txBody>
                    <a:bodyPr/>
                    <a:lstStyle/>
                    <a:p>
                      <a:pPr marL="0" lvl="0" indent="0" algn="ctr">
                        <a:buNone/>
                      </a:pPr>
                      <a:r>
                        <a:rPr sz="1600" b="1" i="0" u="none" strike="noStrike" dirty="0">
                          <a:solidFill>
                            <a:srgbClr val="000000"/>
                          </a:solidFill>
                          <a:latin typeface="Open Sans"/>
                        </a:rPr>
                        <a:t>Από επιστημονικό </a:t>
                      </a:r>
                      <a:r>
                        <a:rPr sz="1600" b="1" i="0" u="none" strike="noStrike" dirty="0" err="1">
                          <a:solidFill>
                            <a:srgbClr val="000000"/>
                          </a:solidFill>
                          <a:latin typeface="Open Sans"/>
                        </a:rPr>
                        <a:t>ενδιαφέρον</a:t>
                      </a:r>
                      <a:r>
                        <a:rPr sz="1600" b="1" i="0" u="none" strike="noStrike" dirty="0">
                          <a:solidFill>
                            <a:srgbClr val="000000"/>
                          </a:solidFill>
                          <a:latin typeface="Open Sans"/>
                        </a:rPr>
                        <a:t>/</a:t>
                      </a:r>
                      <a:r>
                        <a:rPr sz="1600" b="1" i="0" u="none" strike="noStrike" dirty="0" err="1">
                          <a:solidFill>
                            <a:srgbClr val="000000"/>
                          </a:solidFill>
                          <a:latin typeface="Open Sans"/>
                        </a:rPr>
                        <a:t>περιεχόμενο</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σπουδών</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63%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80734">
                <a:tc>
                  <a:txBody>
                    <a:bodyPr/>
                    <a:lstStyle/>
                    <a:p>
                      <a:pPr marL="0" lvl="0" indent="0" algn="ctr">
                        <a:buNone/>
                      </a:pPr>
                      <a:r>
                        <a:rPr sz="1600" b="1" i="0" u="none" strike="noStrike" dirty="0">
                          <a:solidFill>
                            <a:srgbClr val="000000"/>
                          </a:solidFill>
                          <a:latin typeface="Open Sans"/>
                        </a:rPr>
                        <a:t>Για την επαγγελματική </a:t>
                      </a:r>
                      <a:r>
                        <a:rPr sz="1600" b="1" i="0" u="none" strike="noStrike" dirty="0" err="1">
                          <a:solidFill>
                            <a:srgbClr val="000000"/>
                          </a:solidFill>
                          <a:latin typeface="Open Sans"/>
                        </a:rPr>
                        <a:t>της</a:t>
                      </a:r>
                      <a:r>
                        <a:rPr sz="1600" b="1" i="0" u="none" strike="noStrike" dirty="0">
                          <a:solidFill>
                            <a:srgbClr val="000000"/>
                          </a:solidFill>
                          <a:latin typeface="Open Sans"/>
                        </a:rPr>
                        <a:t> </a:t>
                      </a:r>
                      <a:r>
                        <a:rPr sz="1600" b="1" i="0" u="none" strike="noStrike" dirty="0" err="1" smtClean="0">
                          <a:solidFill>
                            <a:srgbClr val="000000"/>
                          </a:solidFill>
                          <a:latin typeface="Open Sans"/>
                        </a:rPr>
                        <a:t>προοπτική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80734">
                <a:tc>
                  <a:txBody>
                    <a:bodyPr/>
                    <a:lstStyle/>
                    <a:p>
                      <a:pPr marL="0" lvl="0" indent="0" algn="ctr">
                        <a:buNone/>
                      </a:pPr>
                      <a:r>
                        <a:rPr sz="1600" b="1" i="0" u="none" strike="noStrike" dirty="0">
                          <a:solidFill>
                            <a:srgbClr val="000000"/>
                          </a:solidFill>
                          <a:latin typeface="Open Sans"/>
                        </a:rPr>
                        <a:t>Λόγω βαθμολογίας και σειράς προτίμησης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μηχανογραφικό</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80734">
                <a:tc>
                  <a:txBody>
                    <a:bodyPr/>
                    <a:lstStyle/>
                    <a:p>
                      <a:pPr marL="0" lvl="0" indent="0" algn="ctr">
                        <a:buNone/>
                      </a:pPr>
                      <a:r>
                        <a:rPr sz="1600" b="1" i="0" u="none" strike="noStrike" dirty="0" err="1" smtClean="0">
                          <a:solidFill>
                            <a:srgbClr val="000000"/>
                          </a:solidFill>
                          <a:latin typeface="Open Sans"/>
                        </a:rPr>
                        <a:t>Τυχ</a:t>
                      </a:r>
                      <a:r>
                        <a:rPr sz="1600" b="1" i="0" u="none" strike="noStrike" dirty="0" smtClean="0">
                          <a:solidFill>
                            <a:srgbClr val="000000"/>
                          </a:solidFill>
                          <a:latin typeface="Open Sans"/>
                        </a:rPr>
                        <a:t>αί</a:t>
                      </a:r>
                      <a:r>
                        <a:rPr lang="el-GR" sz="1600" b="1" i="0" u="none" strike="noStrike" dirty="0" smtClean="0">
                          <a:solidFill>
                            <a:srgbClr val="000000"/>
                          </a:solidFill>
                          <a:latin typeface="Open Sans"/>
                        </a:rPr>
                        <a:t>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785218">
                <a:tc>
                  <a:txBody>
                    <a:bodyPr/>
                    <a:lstStyle/>
                    <a:p>
                      <a:pPr marL="0" lvl="0" indent="0" algn="ctr">
                        <a:buNone/>
                      </a:pPr>
                      <a:r>
                        <a:rPr sz="1600" b="1" i="0" u="none" strike="noStrike" dirty="0">
                          <a:solidFill>
                            <a:srgbClr val="000000"/>
                          </a:solidFill>
                          <a:latin typeface="Open Sans"/>
                        </a:rPr>
                        <a:t>Για λόγους οικογενειακής παράδοσης (π.χ. σπουδές/επάγγελμα γονιών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80734">
                <a:tc>
                  <a:txBody>
                    <a:bodyPr/>
                    <a:lstStyle/>
                    <a:p>
                      <a:pPr marL="0" lvl="0" indent="0" algn="ctr">
                        <a:buNone/>
                      </a:pPr>
                      <a:r>
                        <a:rPr sz="1600" b="1" i="0" u="none" strike="noStrike" dirty="0">
                          <a:solidFill>
                            <a:srgbClr val="000000"/>
                          </a:solidFill>
                          <a:latin typeface="Open Sans"/>
                        </a:rPr>
                        <a:t>Άλλος λόγος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80734">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“Γιατί επέλεξες κυρίως αυτό το Τμήμα;”</a:t>
            </a:r>
          </a:p>
        </p:txBody>
      </p:sp>
      <p:grpSp>
        <p:nvGrpSpPr>
          <p:cNvPr id="11" name="Group 7"/>
          <p:cNvGrpSpPr/>
          <p:nvPr/>
        </p:nvGrpSpPr>
        <p:grpSpPr>
          <a:xfrm>
            <a:off x="3732809" y="985837"/>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7 - Γιατί επέλεξες κυρίως αυτό το Τμήμα; by Q3 - Τόπος προέλευσης / Τόπος μόνιμης κατοικίας της οικογένειάς σου:" descr="c914449b-be89-4e9c-b155-8bf73a07c2e5 Q7 - Γιατί επέλεξες κυρίως αυτό το Τμήμα;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204985383"/>
              </p:ext>
            </p:extLst>
          </p:nvPr>
        </p:nvGraphicFramePr>
        <p:xfrm>
          <a:off x="3124200" y="2652799"/>
          <a:ext cx="11865436" cy="3957459"/>
        </p:xfrm>
        <a:graphic>
          <a:graphicData uri="http://schemas.openxmlformats.org/drawingml/2006/table">
            <a:tbl>
              <a:tblPr firstRow="1" firstCol="1" bandRow="1">
                <a:tableStyleId>{5C22544A-7EE6-4342-B048-85BDC9FD1C3A}</a:tableStyleId>
              </a:tblPr>
              <a:tblGrid>
                <a:gridCol w="7585888">
                  <a:extLst>
                    <a:ext uri="{9D8B030D-6E8A-4147-A177-3AD203B41FA5}">
                      <a16:colId xmlns:a16="http://schemas.microsoft.com/office/drawing/2014/main" xmlns="" val="20000"/>
                    </a:ext>
                  </a:extLst>
                </a:gridCol>
                <a:gridCol w="1426516">
                  <a:extLst>
                    <a:ext uri="{9D8B030D-6E8A-4147-A177-3AD203B41FA5}">
                      <a16:colId xmlns:a16="http://schemas.microsoft.com/office/drawing/2014/main" xmlns="" val="20001"/>
                    </a:ext>
                  </a:extLst>
                </a:gridCol>
                <a:gridCol w="1426516">
                  <a:extLst>
                    <a:ext uri="{9D8B030D-6E8A-4147-A177-3AD203B41FA5}">
                      <a16:colId xmlns:a16="http://schemas.microsoft.com/office/drawing/2014/main" xmlns="" val="20002"/>
                    </a:ext>
                  </a:extLst>
                </a:gridCol>
                <a:gridCol w="1426516">
                  <a:extLst>
                    <a:ext uri="{9D8B030D-6E8A-4147-A177-3AD203B41FA5}">
                      <a16:colId xmlns:a16="http://schemas.microsoft.com/office/drawing/2014/main" xmlns="" val="20003"/>
                    </a:ext>
                  </a:extLst>
                </a:gridCol>
              </a:tblGrid>
              <a:tr h="759791">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26995">
                <a:tc>
                  <a:txBody>
                    <a:bodyPr/>
                    <a:lstStyle/>
                    <a:p>
                      <a:pPr marL="0" lvl="0" indent="0" algn="ctr">
                        <a:buNone/>
                      </a:pPr>
                      <a:r>
                        <a:rPr sz="1600" b="1" i="0" u="none" strike="noStrike" dirty="0">
                          <a:solidFill>
                            <a:srgbClr val="000000"/>
                          </a:solidFill>
                          <a:latin typeface="Open Sans"/>
                        </a:rPr>
                        <a:t>Από επιστημονικό </a:t>
                      </a:r>
                      <a:r>
                        <a:rPr sz="1600" b="1" i="0" u="none" strike="noStrike" dirty="0" err="1">
                          <a:solidFill>
                            <a:srgbClr val="000000"/>
                          </a:solidFill>
                          <a:latin typeface="Open Sans"/>
                        </a:rPr>
                        <a:t>ενδιαφέρον</a:t>
                      </a:r>
                      <a:r>
                        <a:rPr sz="1600" b="1" i="0" u="none" strike="noStrike" dirty="0">
                          <a:solidFill>
                            <a:srgbClr val="000000"/>
                          </a:solidFill>
                          <a:latin typeface="Open Sans"/>
                        </a:rPr>
                        <a:t>/</a:t>
                      </a:r>
                      <a:r>
                        <a:rPr sz="1600" b="1" i="0" u="none" strike="noStrike" dirty="0" err="1">
                          <a:solidFill>
                            <a:srgbClr val="000000"/>
                          </a:solidFill>
                          <a:latin typeface="Open Sans"/>
                        </a:rPr>
                        <a:t>περιεχόμενο</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σπουδών</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63%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17687">
                <a:tc>
                  <a:txBody>
                    <a:bodyPr/>
                    <a:lstStyle/>
                    <a:p>
                      <a:pPr marL="0" lvl="0" indent="0" algn="ctr">
                        <a:buNone/>
                      </a:pPr>
                      <a:r>
                        <a:rPr sz="1600" b="1" i="0" u="none" strike="noStrike" dirty="0">
                          <a:solidFill>
                            <a:srgbClr val="000000"/>
                          </a:solidFill>
                          <a:latin typeface="Open Sans"/>
                        </a:rPr>
                        <a:t>Για την επαγγελματική </a:t>
                      </a:r>
                      <a:r>
                        <a:rPr sz="1600" b="1" i="0" u="none" strike="noStrike" dirty="0" err="1">
                          <a:solidFill>
                            <a:srgbClr val="000000"/>
                          </a:solidFill>
                          <a:latin typeface="Open Sans"/>
                        </a:rPr>
                        <a:t>της</a:t>
                      </a:r>
                      <a:r>
                        <a:rPr sz="1600" b="1" i="0" u="none" strike="noStrike" dirty="0">
                          <a:solidFill>
                            <a:srgbClr val="000000"/>
                          </a:solidFill>
                          <a:latin typeface="Open Sans"/>
                        </a:rPr>
                        <a:t> </a:t>
                      </a:r>
                      <a:r>
                        <a:rPr sz="1600" b="1" i="0" u="none" strike="noStrike" dirty="0" err="1" smtClean="0">
                          <a:solidFill>
                            <a:srgbClr val="000000"/>
                          </a:solidFill>
                          <a:latin typeface="Open Sans"/>
                        </a:rPr>
                        <a:t>προοπτική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17687">
                <a:tc>
                  <a:txBody>
                    <a:bodyPr/>
                    <a:lstStyle/>
                    <a:p>
                      <a:pPr marL="0" lvl="0" indent="0" algn="ctr">
                        <a:buNone/>
                      </a:pPr>
                      <a:r>
                        <a:rPr sz="1600" b="1" i="0" u="none" strike="noStrike" dirty="0">
                          <a:solidFill>
                            <a:srgbClr val="000000"/>
                          </a:solidFill>
                          <a:latin typeface="Open Sans"/>
                        </a:rPr>
                        <a:t>Λόγω βαθμολογίας και σειράς προτίμησης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μηχανογραφικό</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17687">
                <a:tc>
                  <a:txBody>
                    <a:bodyPr/>
                    <a:lstStyle/>
                    <a:p>
                      <a:pPr marL="0" lvl="0" indent="0" algn="ctr">
                        <a:buNone/>
                      </a:pPr>
                      <a:r>
                        <a:rPr sz="1600" b="1" i="0" u="none" strike="noStrike" dirty="0" err="1" smtClean="0">
                          <a:solidFill>
                            <a:srgbClr val="000000"/>
                          </a:solidFill>
                          <a:latin typeface="Open Sans"/>
                        </a:rPr>
                        <a:t>Τυχ</a:t>
                      </a:r>
                      <a:r>
                        <a:rPr sz="1600" b="1" i="0" u="none" strike="noStrike" dirty="0" smtClean="0">
                          <a:solidFill>
                            <a:srgbClr val="000000"/>
                          </a:solidFill>
                          <a:latin typeface="Open Sans"/>
                        </a:rPr>
                        <a:t>αία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682238">
                <a:tc>
                  <a:txBody>
                    <a:bodyPr/>
                    <a:lstStyle/>
                    <a:p>
                      <a:pPr marL="0" lvl="0" indent="0" algn="ctr">
                        <a:buNone/>
                      </a:pPr>
                      <a:r>
                        <a:rPr sz="1600" b="1" i="0" u="none" strike="noStrike" dirty="0">
                          <a:solidFill>
                            <a:srgbClr val="000000"/>
                          </a:solidFill>
                          <a:latin typeface="Open Sans"/>
                        </a:rPr>
                        <a:t>Για λόγους οικογενειακής παράδοσης (π.χ. σπουδές/επάγγελμα γονιών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17687">
                <a:tc>
                  <a:txBody>
                    <a:bodyPr/>
                    <a:lstStyle/>
                    <a:p>
                      <a:pPr marL="0" lvl="0" indent="0" algn="ctr">
                        <a:buNone/>
                      </a:pPr>
                      <a:r>
                        <a:rPr sz="1600" b="1" i="0" u="none" strike="noStrike" dirty="0">
                          <a:solidFill>
                            <a:srgbClr val="000000"/>
                          </a:solidFill>
                          <a:latin typeface="Open Sans"/>
                        </a:rPr>
                        <a:t>Άλλος λόγος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17687">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Γι</a:t>
            </a:r>
            <a:r>
              <a:rPr lang="en-US" sz="4800" b="1" dirty="0">
                <a:solidFill>
                  <a:srgbClr val="450F0F"/>
                </a:solidFill>
                <a:latin typeface="Calibri (MS) Bold"/>
                <a:ea typeface="Calibri (MS) Bold"/>
                <a:cs typeface="Calibri (MS) Bold"/>
                <a:sym typeface="Calibri (MS) Bold"/>
              </a:rPr>
              <a:t>ατί επέλεξες κυρίως αυτό το Τμήμα;”</a:t>
            </a:r>
          </a:p>
        </p:txBody>
      </p:sp>
      <p:grpSp>
        <p:nvGrpSpPr>
          <p:cNvPr id="14" name="Group 7"/>
          <p:cNvGrpSpPr/>
          <p:nvPr/>
        </p:nvGrpSpPr>
        <p:grpSpPr>
          <a:xfrm>
            <a:off x="5216157" y="1053209"/>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7 - Γιατί επέλεξες κυρίως αυτό το Τμήμα; by Σχολή Φοίτησης" descr="04c5f638-c1f9-496a-9967-9a37d0e0acef Q7 - Γιατί επέλεξες κυρίως αυτό το Τμήμα;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946469938"/>
              </p:ext>
            </p:extLst>
          </p:nvPr>
        </p:nvGraphicFramePr>
        <p:xfrm>
          <a:off x="381000" y="2377379"/>
          <a:ext cx="17449802" cy="5747761"/>
        </p:xfrm>
        <a:graphic>
          <a:graphicData uri="http://schemas.openxmlformats.org/drawingml/2006/table">
            <a:tbl>
              <a:tblPr firstRow="1" firstCol="1" bandRow="1">
                <a:tableStyleId>{5C22544A-7EE6-4342-B048-85BDC9FD1C3A}</a:tableStyleId>
              </a:tblPr>
              <a:tblGrid>
                <a:gridCol w="1733618">
                  <a:extLst>
                    <a:ext uri="{9D8B030D-6E8A-4147-A177-3AD203B41FA5}">
                      <a16:colId xmlns:a16="http://schemas.microsoft.com/office/drawing/2014/main" xmlns="" val="20000"/>
                    </a:ext>
                  </a:extLst>
                </a:gridCol>
                <a:gridCol w="1309682">
                  <a:extLst>
                    <a:ext uri="{9D8B030D-6E8A-4147-A177-3AD203B41FA5}">
                      <a16:colId xmlns:a16="http://schemas.microsoft.com/office/drawing/2014/main" xmlns="" val="20001"/>
                    </a:ext>
                  </a:extLst>
                </a:gridCol>
                <a:gridCol w="1309682">
                  <a:extLst>
                    <a:ext uri="{9D8B030D-6E8A-4147-A177-3AD203B41FA5}">
                      <a16:colId xmlns:a16="http://schemas.microsoft.com/office/drawing/2014/main" xmlns="" val="20002"/>
                    </a:ext>
                  </a:extLst>
                </a:gridCol>
                <a:gridCol w="1309682">
                  <a:extLst>
                    <a:ext uri="{9D8B030D-6E8A-4147-A177-3AD203B41FA5}">
                      <a16:colId xmlns:a16="http://schemas.microsoft.com/office/drawing/2014/main" xmlns="" val="20003"/>
                    </a:ext>
                  </a:extLst>
                </a:gridCol>
                <a:gridCol w="1309682">
                  <a:extLst>
                    <a:ext uri="{9D8B030D-6E8A-4147-A177-3AD203B41FA5}">
                      <a16:colId xmlns:a16="http://schemas.microsoft.com/office/drawing/2014/main" xmlns="" val="20004"/>
                    </a:ext>
                  </a:extLst>
                </a:gridCol>
                <a:gridCol w="1309682">
                  <a:extLst>
                    <a:ext uri="{9D8B030D-6E8A-4147-A177-3AD203B41FA5}">
                      <a16:colId xmlns:a16="http://schemas.microsoft.com/office/drawing/2014/main" xmlns="" val="20005"/>
                    </a:ext>
                  </a:extLst>
                </a:gridCol>
                <a:gridCol w="1309682">
                  <a:extLst>
                    <a:ext uri="{9D8B030D-6E8A-4147-A177-3AD203B41FA5}">
                      <a16:colId xmlns:a16="http://schemas.microsoft.com/office/drawing/2014/main" xmlns="" val="20006"/>
                    </a:ext>
                  </a:extLst>
                </a:gridCol>
                <a:gridCol w="1309682">
                  <a:extLst>
                    <a:ext uri="{9D8B030D-6E8A-4147-A177-3AD203B41FA5}">
                      <a16:colId xmlns:a16="http://schemas.microsoft.com/office/drawing/2014/main" xmlns="" val="20007"/>
                    </a:ext>
                  </a:extLst>
                </a:gridCol>
                <a:gridCol w="1309682">
                  <a:extLst>
                    <a:ext uri="{9D8B030D-6E8A-4147-A177-3AD203B41FA5}">
                      <a16:colId xmlns:a16="http://schemas.microsoft.com/office/drawing/2014/main" xmlns="" val="20008"/>
                    </a:ext>
                  </a:extLst>
                </a:gridCol>
                <a:gridCol w="1309682">
                  <a:extLst>
                    <a:ext uri="{9D8B030D-6E8A-4147-A177-3AD203B41FA5}">
                      <a16:colId xmlns:a16="http://schemas.microsoft.com/office/drawing/2014/main" xmlns="" val="20009"/>
                    </a:ext>
                  </a:extLst>
                </a:gridCol>
                <a:gridCol w="1309682">
                  <a:extLst>
                    <a:ext uri="{9D8B030D-6E8A-4147-A177-3AD203B41FA5}">
                      <a16:colId xmlns:a16="http://schemas.microsoft.com/office/drawing/2014/main" xmlns="" val="20010"/>
                    </a:ext>
                  </a:extLst>
                </a:gridCol>
                <a:gridCol w="1476362">
                  <a:extLst>
                    <a:ext uri="{9D8B030D-6E8A-4147-A177-3AD203B41FA5}">
                      <a16:colId xmlns:a16="http://schemas.microsoft.com/office/drawing/2014/main" xmlns="" val="20011"/>
                    </a:ext>
                  </a:extLst>
                </a:gridCol>
                <a:gridCol w="1143002">
                  <a:extLst>
                    <a:ext uri="{9D8B030D-6E8A-4147-A177-3AD203B41FA5}">
                      <a16:colId xmlns:a16="http://schemas.microsoft.com/office/drawing/2014/main" xmlns="" val="20012"/>
                    </a:ext>
                  </a:extLst>
                </a:gridCol>
              </a:tblGrid>
              <a:tr h="1342171">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971651">
                <a:tc>
                  <a:txBody>
                    <a:bodyPr/>
                    <a:lstStyle/>
                    <a:p>
                      <a:pPr marL="0" lvl="0" indent="0" algn="ctr">
                        <a:buNone/>
                      </a:pPr>
                      <a:r>
                        <a:rPr sz="1200" b="1" i="0" u="none" strike="noStrike" dirty="0">
                          <a:solidFill>
                            <a:srgbClr val="000000"/>
                          </a:solidFill>
                          <a:latin typeface="Open Sans"/>
                        </a:rPr>
                        <a:t>Από επιστημονικό </a:t>
                      </a:r>
                      <a:r>
                        <a:rPr sz="1200" b="1" i="0" u="none" strike="noStrike" dirty="0" err="1">
                          <a:solidFill>
                            <a:srgbClr val="000000"/>
                          </a:solidFill>
                          <a:latin typeface="Open Sans"/>
                        </a:rPr>
                        <a:t>ενδι</a:t>
                      </a:r>
                      <a:r>
                        <a:rPr sz="1200" b="1" i="0" u="none" strike="noStrike" dirty="0">
                          <a:solidFill>
                            <a:srgbClr val="000000"/>
                          </a:solidFill>
                          <a:latin typeface="Open Sans"/>
                        </a:rPr>
                        <a:t>αφέρον</a:t>
                      </a:r>
                      <a:r>
                        <a:rPr sz="1200" b="1" i="0" u="none" strike="noStrike" dirty="0" smtClean="0">
                          <a:solidFill>
                            <a:srgbClr val="000000"/>
                          </a:solidFill>
                          <a:latin typeface="Open Sans"/>
                        </a:rPr>
                        <a:t>/</a:t>
                      </a:r>
                      <a:r>
                        <a:rPr lang="el-GR" sz="1200" b="1" i="0" u="none" strike="noStrike" dirty="0" smtClean="0">
                          <a:solidFill>
                            <a:srgbClr val="000000"/>
                          </a:solidFill>
                          <a:latin typeface="Open Sans"/>
                        </a:rPr>
                        <a:t> </a:t>
                      </a:r>
                      <a:r>
                        <a:rPr sz="1200" b="1" i="0" u="none" strike="noStrike" dirty="0" err="1" smtClean="0">
                          <a:solidFill>
                            <a:srgbClr val="000000"/>
                          </a:solidFill>
                          <a:latin typeface="Open Sans"/>
                        </a:rPr>
                        <a:t>περιεχόμενο</a:t>
                      </a:r>
                      <a:r>
                        <a:rPr sz="1200" b="1" i="0" u="none" strike="noStrike" dirty="0" smtClean="0">
                          <a:solidFill>
                            <a:srgbClr val="000000"/>
                          </a:solidFill>
                          <a:latin typeface="Open Sans"/>
                        </a:rPr>
                        <a:t> </a:t>
                      </a:r>
                      <a:r>
                        <a:rPr sz="1200" b="1" i="0" u="none" strike="noStrike" dirty="0" err="1" smtClean="0">
                          <a:solidFill>
                            <a:srgbClr val="000000"/>
                          </a:solidFill>
                          <a:latin typeface="Open Sans"/>
                        </a:rPr>
                        <a:t>σπουδών</a:t>
                      </a:r>
                      <a:endParaRPr sz="12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FF"/>
                          </a:solidFill>
                          <a:latin typeface="Open Sans"/>
                        </a:rPr>
                        <a:t>77%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48%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58%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50%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1" i="0" u="none" strike="noStrike" dirty="0">
                          <a:solidFill>
                            <a:srgbClr val="000000"/>
                          </a:solidFill>
                          <a:latin typeface="Open Sans"/>
                        </a:rPr>
                        <a:t>63%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601134">
                <a:tc>
                  <a:txBody>
                    <a:bodyPr/>
                    <a:lstStyle/>
                    <a:p>
                      <a:pPr marL="0" lvl="0" indent="0" algn="ctr">
                        <a:buNone/>
                      </a:pPr>
                      <a:r>
                        <a:rPr sz="1200" b="1" i="0" u="none" strike="noStrike" dirty="0">
                          <a:solidFill>
                            <a:srgbClr val="000000"/>
                          </a:solidFill>
                          <a:latin typeface="Open Sans"/>
                        </a:rPr>
                        <a:t>Για την επαγγελματική </a:t>
                      </a:r>
                      <a:r>
                        <a:rPr sz="1200" b="1" i="0" u="none" strike="noStrike" dirty="0" err="1">
                          <a:solidFill>
                            <a:srgbClr val="000000"/>
                          </a:solidFill>
                          <a:latin typeface="Open Sans"/>
                        </a:rPr>
                        <a:t>της</a:t>
                      </a:r>
                      <a:r>
                        <a:rPr sz="1200" b="1" i="0" u="none" strike="noStrike" dirty="0">
                          <a:solidFill>
                            <a:srgbClr val="000000"/>
                          </a:solidFill>
                          <a:latin typeface="Open Sans"/>
                        </a:rPr>
                        <a:t> </a:t>
                      </a:r>
                      <a:r>
                        <a:rPr sz="1200" b="1" i="0" u="none" strike="noStrike" dirty="0" err="1" smtClean="0">
                          <a:solidFill>
                            <a:srgbClr val="000000"/>
                          </a:solidFill>
                          <a:latin typeface="Open Sans"/>
                        </a:rPr>
                        <a:t>προοπτική</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966542">
                <a:tc>
                  <a:txBody>
                    <a:bodyPr/>
                    <a:lstStyle/>
                    <a:p>
                      <a:pPr marL="0" lvl="0" indent="0" algn="ctr">
                        <a:buNone/>
                      </a:pPr>
                      <a:r>
                        <a:rPr sz="1200" b="1" i="0" u="none" strike="noStrike" dirty="0">
                          <a:solidFill>
                            <a:srgbClr val="000000"/>
                          </a:solidFill>
                          <a:latin typeface="Open Sans"/>
                        </a:rPr>
                        <a:t>Λόγω βαθμολογίας και σειράς προτίμησης </a:t>
                      </a:r>
                      <a:r>
                        <a:rPr sz="1200" b="1" i="0" u="none" strike="noStrike" dirty="0" err="1">
                          <a:solidFill>
                            <a:srgbClr val="000000"/>
                          </a:solidFill>
                          <a:latin typeface="Open Sans"/>
                        </a:rPr>
                        <a:t>στο</a:t>
                      </a:r>
                      <a:r>
                        <a:rPr sz="1200" b="1" i="0" u="none" strike="noStrike" dirty="0">
                          <a:solidFill>
                            <a:srgbClr val="000000"/>
                          </a:solidFill>
                          <a:latin typeface="Open Sans"/>
                        </a:rPr>
                        <a:t> </a:t>
                      </a:r>
                      <a:r>
                        <a:rPr sz="1200" b="1" i="0" u="none" strike="noStrike" dirty="0" err="1" smtClean="0">
                          <a:solidFill>
                            <a:srgbClr val="000000"/>
                          </a:solidFill>
                          <a:latin typeface="Open Sans"/>
                        </a:rPr>
                        <a:t>μηχανογραφικό</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235726">
                <a:tc>
                  <a:txBody>
                    <a:bodyPr/>
                    <a:lstStyle/>
                    <a:p>
                      <a:pPr marL="0" lvl="0" indent="0" algn="ctr">
                        <a:buNone/>
                      </a:pPr>
                      <a:r>
                        <a:rPr sz="1200" b="1" i="0" u="none" strike="noStrike" dirty="0" err="1" smtClean="0">
                          <a:solidFill>
                            <a:srgbClr val="000000"/>
                          </a:solidFill>
                          <a:latin typeface="Open Sans"/>
                        </a:rPr>
                        <a:t>Τυχ</a:t>
                      </a:r>
                      <a:r>
                        <a:rPr sz="1200" b="1" i="0" u="none" strike="noStrike" dirty="0" smtClean="0">
                          <a:solidFill>
                            <a:srgbClr val="000000"/>
                          </a:solidFill>
                          <a:latin typeface="Open Sans"/>
                        </a:rPr>
                        <a:t>αία</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1149245">
                <a:tc>
                  <a:txBody>
                    <a:bodyPr/>
                    <a:lstStyle/>
                    <a:p>
                      <a:pPr marL="0" lvl="0" indent="0" algn="ctr">
                        <a:buNone/>
                      </a:pPr>
                      <a:r>
                        <a:rPr sz="1200" b="1" i="0" u="none" strike="noStrike" dirty="0">
                          <a:solidFill>
                            <a:srgbClr val="000000"/>
                          </a:solidFill>
                          <a:latin typeface="Open Sans"/>
                        </a:rPr>
                        <a:t>Για λόγους οικογενειακής παράδοσης (π.χ. σπουδές/επάγγελμα γονιών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35726">
                <a:tc>
                  <a:txBody>
                    <a:bodyPr/>
                    <a:lstStyle/>
                    <a:p>
                      <a:pPr marL="0" lvl="0" indent="0" algn="ctr">
                        <a:buNone/>
                      </a:pPr>
                      <a:r>
                        <a:rPr sz="1200" b="1" i="0" u="none" strike="noStrike" dirty="0">
                          <a:solidFill>
                            <a:srgbClr val="000000"/>
                          </a:solidFill>
                          <a:latin typeface="Open Sans"/>
                        </a:rPr>
                        <a:t>Άλλος λόγος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235726">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2224973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028700" y="581025"/>
            <a:ext cx="16068418" cy="1333698"/>
          </a:xfrm>
          <a:prstGeom prst="rect">
            <a:avLst/>
          </a:prstGeom>
        </p:spPr>
        <p:txBody>
          <a:bodyPr lIns="0" tIns="0" rIns="0" bIns="0" rtlCol="0" anchor="t">
            <a:spAutoFit/>
          </a:bodyPr>
          <a:lstStyle/>
          <a:p>
            <a:pPr algn="ctr">
              <a:lnSpc>
                <a:spcPts val="5759"/>
              </a:lnSpc>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Τι</a:t>
            </a:r>
            <a:r>
              <a:rPr lang="en-US" sz="4800" b="1" dirty="0">
                <a:solidFill>
                  <a:srgbClr val="450F0F"/>
                </a:solidFill>
                <a:latin typeface="Calibri (MS) Bold"/>
                <a:ea typeface="Calibri (MS) Bold"/>
                <a:cs typeface="Calibri (MS) Bold"/>
                <a:sym typeface="Calibri (MS) Bold"/>
              </a:rPr>
              <a:t> π</a:t>
            </a:r>
            <a:r>
              <a:rPr lang="en-US" sz="4800" b="1" dirty="0" err="1">
                <a:solidFill>
                  <a:srgbClr val="450F0F"/>
                </a:solidFill>
                <a:latin typeface="Calibri (MS) Bold"/>
                <a:ea typeface="Calibri (MS) Bold"/>
                <a:cs typeface="Calibri (MS) Bold"/>
                <a:sym typeface="Calibri (MS) Bold"/>
              </a:rPr>
              <a:t>εριμένεις</a:t>
            </a:r>
            <a:r>
              <a:rPr lang="en-US" sz="4800" b="1" dirty="0">
                <a:solidFill>
                  <a:srgbClr val="450F0F"/>
                </a:solidFill>
                <a:latin typeface="Calibri (MS) Bold"/>
                <a:ea typeface="Calibri (MS) Bold"/>
                <a:cs typeface="Calibri (MS) Bold"/>
                <a:sym typeface="Calibri (MS) Bold"/>
              </a:rPr>
              <a:t> από </a:t>
            </a:r>
            <a:r>
              <a:rPr lang="en-US" sz="4800" b="1" dirty="0" err="1">
                <a:solidFill>
                  <a:srgbClr val="450F0F"/>
                </a:solidFill>
                <a:latin typeface="Calibri (MS) Bold"/>
                <a:ea typeface="Calibri (MS) Bold"/>
                <a:cs typeface="Calibri (MS) Bold"/>
                <a:sym typeface="Calibri (MS) Bold"/>
              </a:rPr>
              <a:t>το</a:t>
            </a:r>
            <a:r>
              <a:rPr lang="en-US" sz="4800" b="1" dirty="0">
                <a:solidFill>
                  <a:srgbClr val="450F0F"/>
                </a:solidFill>
                <a:latin typeface="Calibri (MS) Bold"/>
                <a:ea typeface="Calibri (MS) Bold"/>
                <a:cs typeface="Calibri (MS) Bold"/>
                <a:sym typeface="Calibri (MS) Bold"/>
              </a:rPr>
              <a:t> Πα</a:t>
            </a:r>
            <a:r>
              <a:rPr lang="en-US" sz="4800" b="1" dirty="0" err="1">
                <a:solidFill>
                  <a:srgbClr val="450F0F"/>
                </a:solidFill>
                <a:latin typeface="Calibri (MS) Bold"/>
                <a:ea typeface="Calibri (MS) Bold"/>
                <a:cs typeface="Calibri (MS) Bold"/>
                <a:sym typeface="Calibri (MS) Bold"/>
              </a:rPr>
              <a:t>νε</a:t>
            </a:r>
            <a:r>
              <a:rPr lang="en-US" sz="4800" b="1" dirty="0">
                <a:solidFill>
                  <a:srgbClr val="450F0F"/>
                </a:solidFill>
                <a:latin typeface="Calibri (MS) Bold"/>
                <a:ea typeface="Calibri (MS) Bold"/>
                <a:cs typeface="Calibri (MS) Bold"/>
                <a:sym typeface="Calibri (MS) Bold"/>
              </a:rPr>
              <a:t>πιστήμιό σου τα επόμενα χρόνια; ”</a:t>
            </a:r>
          </a:p>
          <a:p>
            <a:pPr marL="0" lvl="0" indent="0" algn="ctr">
              <a:lnSpc>
                <a:spcPts val="4560"/>
              </a:lnSpc>
              <a:spcBef>
                <a:spcPct val="0"/>
              </a:spcBef>
            </a:pPr>
            <a:r>
              <a:rPr lang="en-US" sz="2800" b="1" dirty="0">
                <a:solidFill>
                  <a:srgbClr val="450F0F"/>
                </a:solidFill>
                <a:latin typeface="Calibri (MS) Bold"/>
                <a:ea typeface="Calibri (MS) Bold"/>
                <a:cs typeface="Calibri (MS) Bold"/>
                <a:sym typeface="Calibri (MS) Bold"/>
              </a:rPr>
              <a:t>(επ</a:t>
            </a:r>
            <a:r>
              <a:rPr lang="en-US" sz="2800" b="1" dirty="0" err="1">
                <a:solidFill>
                  <a:srgbClr val="450F0F"/>
                </a:solidFill>
                <a:latin typeface="Calibri (MS) Bold"/>
                <a:ea typeface="Calibri (MS) Bold"/>
                <a:cs typeface="Calibri (MS) Bold"/>
                <a:sym typeface="Calibri (MS) Bold"/>
              </a:rPr>
              <a:t>ίλεξε</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μέχρι</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τρεις</a:t>
            </a:r>
            <a:r>
              <a:rPr lang="en-US" sz="2800" b="1" dirty="0">
                <a:solidFill>
                  <a:srgbClr val="450F0F"/>
                </a:solidFill>
                <a:latin typeface="Calibri (MS) Bold"/>
                <a:ea typeface="Calibri (MS) Bold"/>
                <a:cs typeface="Calibri (MS) Bold"/>
                <a:sym typeface="Calibri (MS) Bold"/>
              </a:rPr>
              <a:t> απα</a:t>
            </a:r>
            <a:r>
              <a:rPr lang="en-US" sz="2800" b="1" dirty="0" err="1">
                <a:solidFill>
                  <a:srgbClr val="450F0F"/>
                </a:solidFill>
                <a:latin typeface="Calibri (MS) Bold"/>
                <a:ea typeface="Calibri (MS) Bold"/>
                <a:cs typeface="Calibri (MS) Bold"/>
                <a:sym typeface="Calibri (MS) Bold"/>
              </a:rPr>
              <a:t>ντήσεις</a:t>
            </a:r>
            <a:r>
              <a:rPr lang="en-US" sz="2800" b="1" dirty="0">
                <a:solidFill>
                  <a:srgbClr val="450F0F"/>
                </a:solidFill>
                <a:latin typeface="Calibri (MS) Bold"/>
                <a:ea typeface="Calibri (MS) Bold"/>
                <a:cs typeface="Calibri (MS) Bold"/>
                <a:sym typeface="Calibri (MS) Bold"/>
              </a:rPr>
              <a:t>)</a:t>
            </a:r>
          </a:p>
        </p:txBody>
      </p:sp>
      <p:graphicFrame>
        <p:nvGraphicFramePr>
          <p:cNvPr id="8" name="Chart 13"/>
          <p:cNvGraphicFramePr>
            <a:graphicFrameLocks/>
          </p:cNvGraphicFramePr>
          <p:nvPr>
            <p:extLst>
              <p:ext uri="{D42A27DB-BD31-4B8C-83A1-F6EECF244321}">
                <p14:modId xmlns:p14="http://schemas.microsoft.com/office/powerpoint/2010/main" xmlns="" val="2335553173"/>
              </p:ext>
            </p:extLst>
          </p:nvPr>
        </p:nvGraphicFramePr>
        <p:xfrm>
          <a:off x="2743200" y="2215218"/>
          <a:ext cx="13792200" cy="6272615"/>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028700" y="581025"/>
            <a:ext cx="16068418" cy="1333698"/>
          </a:xfrm>
          <a:prstGeom prst="rect">
            <a:avLst/>
          </a:prstGeom>
        </p:spPr>
        <p:txBody>
          <a:bodyPr lIns="0" tIns="0" rIns="0" bIns="0" rtlCol="0" anchor="t">
            <a:spAutoFit/>
          </a:bodyPr>
          <a:lstStyle/>
          <a:p>
            <a:pPr algn="ctr">
              <a:lnSpc>
                <a:spcPts val="5759"/>
              </a:lnSpc>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Τι</a:t>
            </a:r>
            <a:r>
              <a:rPr lang="en-US" sz="4800" b="1" dirty="0">
                <a:solidFill>
                  <a:srgbClr val="450F0F"/>
                </a:solidFill>
                <a:latin typeface="Calibri (MS) Bold"/>
                <a:ea typeface="Calibri (MS) Bold"/>
                <a:cs typeface="Calibri (MS) Bold"/>
                <a:sym typeface="Calibri (MS) Bold"/>
              </a:rPr>
              <a:t> π</a:t>
            </a:r>
            <a:r>
              <a:rPr lang="en-US" sz="4800" b="1" dirty="0" err="1">
                <a:solidFill>
                  <a:srgbClr val="450F0F"/>
                </a:solidFill>
                <a:latin typeface="Calibri (MS) Bold"/>
                <a:ea typeface="Calibri (MS) Bold"/>
                <a:cs typeface="Calibri (MS) Bold"/>
                <a:sym typeface="Calibri (MS) Bold"/>
              </a:rPr>
              <a:t>εριμένεις</a:t>
            </a:r>
            <a:r>
              <a:rPr lang="en-US" sz="4800" b="1" dirty="0">
                <a:solidFill>
                  <a:srgbClr val="450F0F"/>
                </a:solidFill>
                <a:latin typeface="Calibri (MS) Bold"/>
                <a:ea typeface="Calibri (MS) Bold"/>
                <a:cs typeface="Calibri (MS) Bold"/>
                <a:sym typeface="Calibri (MS) Bold"/>
              </a:rPr>
              <a:t> από </a:t>
            </a:r>
            <a:r>
              <a:rPr lang="en-US" sz="4800" b="1" dirty="0" err="1">
                <a:solidFill>
                  <a:srgbClr val="450F0F"/>
                </a:solidFill>
                <a:latin typeface="Calibri (MS) Bold"/>
                <a:ea typeface="Calibri (MS) Bold"/>
                <a:cs typeface="Calibri (MS) Bold"/>
                <a:sym typeface="Calibri (MS) Bold"/>
              </a:rPr>
              <a:t>το</a:t>
            </a:r>
            <a:r>
              <a:rPr lang="en-US" sz="4800" b="1" dirty="0">
                <a:solidFill>
                  <a:srgbClr val="450F0F"/>
                </a:solidFill>
                <a:latin typeface="Calibri (MS) Bold"/>
                <a:ea typeface="Calibri (MS) Bold"/>
                <a:cs typeface="Calibri (MS) Bold"/>
                <a:sym typeface="Calibri (MS) Bold"/>
              </a:rPr>
              <a:t> Πα</a:t>
            </a:r>
            <a:r>
              <a:rPr lang="en-US" sz="4800" b="1" dirty="0" err="1">
                <a:solidFill>
                  <a:srgbClr val="450F0F"/>
                </a:solidFill>
                <a:latin typeface="Calibri (MS) Bold"/>
                <a:ea typeface="Calibri (MS) Bold"/>
                <a:cs typeface="Calibri (MS) Bold"/>
                <a:sym typeface="Calibri (MS) Bold"/>
              </a:rPr>
              <a:t>νε</a:t>
            </a:r>
            <a:r>
              <a:rPr lang="en-US" sz="4800" b="1" dirty="0">
                <a:solidFill>
                  <a:srgbClr val="450F0F"/>
                </a:solidFill>
                <a:latin typeface="Calibri (MS) Bold"/>
                <a:ea typeface="Calibri (MS) Bold"/>
                <a:cs typeface="Calibri (MS) Bold"/>
                <a:sym typeface="Calibri (MS) Bold"/>
              </a:rPr>
              <a:t>πιστήμιό σου τα επόμενα χρόνια; ”</a:t>
            </a:r>
          </a:p>
          <a:p>
            <a:pPr marL="0" lvl="0" indent="0" algn="ctr">
              <a:lnSpc>
                <a:spcPts val="4560"/>
              </a:lnSpc>
              <a:spcBef>
                <a:spcPct val="0"/>
              </a:spcBef>
            </a:pPr>
            <a:r>
              <a:rPr lang="en-US" sz="2800" b="1" dirty="0">
                <a:solidFill>
                  <a:srgbClr val="450F0F"/>
                </a:solidFill>
                <a:latin typeface="Calibri (MS) Bold"/>
                <a:ea typeface="Calibri (MS) Bold"/>
                <a:cs typeface="Calibri (MS) Bold"/>
                <a:sym typeface="Calibri (MS) Bold"/>
              </a:rPr>
              <a:t>(επ</a:t>
            </a:r>
            <a:r>
              <a:rPr lang="en-US" sz="2800" b="1" dirty="0" err="1">
                <a:solidFill>
                  <a:srgbClr val="450F0F"/>
                </a:solidFill>
                <a:latin typeface="Calibri (MS) Bold"/>
                <a:ea typeface="Calibri (MS) Bold"/>
                <a:cs typeface="Calibri (MS) Bold"/>
                <a:sym typeface="Calibri (MS) Bold"/>
              </a:rPr>
              <a:t>ίλεξε</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μέχρι</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τρεις</a:t>
            </a:r>
            <a:r>
              <a:rPr lang="en-US" sz="2800" b="1" dirty="0">
                <a:solidFill>
                  <a:srgbClr val="450F0F"/>
                </a:solidFill>
                <a:latin typeface="Calibri (MS) Bold"/>
                <a:ea typeface="Calibri (MS) Bold"/>
                <a:cs typeface="Calibri (MS) Bold"/>
                <a:sym typeface="Calibri (MS) Bold"/>
              </a:rPr>
              <a:t> απα</a:t>
            </a:r>
            <a:r>
              <a:rPr lang="en-US" sz="2800" b="1" dirty="0" err="1">
                <a:solidFill>
                  <a:srgbClr val="450F0F"/>
                </a:solidFill>
                <a:latin typeface="Calibri (MS) Bold"/>
                <a:ea typeface="Calibri (MS) Bold"/>
                <a:cs typeface="Calibri (MS) Bold"/>
                <a:sym typeface="Calibri (MS) Bold"/>
              </a:rPr>
              <a:t>ντήσεις</a:t>
            </a:r>
            <a:r>
              <a:rPr lang="en-US" sz="2800" b="1" dirty="0">
                <a:solidFill>
                  <a:srgbClr val="450F0F"/>
                </a:solidFill>
                <a:latin typeface="Calibri (MS) Bold"/>
                <a:ea typeface="Calibri (MS) Bold"/>
                <a:cs typeface="Calibri (MS) Bold"/>
                <a:sym typeface="Calibri (MS) Bold"/>
              </a:rPr>
              <a:t>)</a:t>
            </a:r>
          </a:p>
        </p:txBody>
      </p:sp>
      <p:grpSp>
        <p:nvGrpSpPr>
          <p:cNvPr id="11" name="Group 7"/>
          <p:cNvGrpSpPr/>
          <p:nvPr/>
        </p:nvGrpSpPr>
        <p:grpSpPr>
          <a:xfrm>
            <a:off x="7341554" y="1790700"/>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8 - Τι περιμένεις από το Πανεπιστήμιό σου τα επόμενα χρόνια; (επίλεξε μέχρι τρεις απαντήσεις) by Q1 - Το Φύλο σου 2" descr="f21ba88e-341a-4a5c-bcbd-34e3cf38d19d Q8 - Τι περιμένεις από το Πανεπιστήμιό σου τα επόμενα χρόνια; (επίλεξε μέχρι τρεις απαντήσεις)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300219942"/>
              </p:ext>
            </p:extLst>
          </p:nvPr>
        </p:nvGraphicFramePr>
        <p:xfrm>
          <a:off x="3021058" y="3213424"/>
          <a:ext cx="12009944" cy="4168144"/>
        </p:xfrm>
        <a:graphic>
          <a:graphicData uri="http://schemas.openxmlformats.org/drawingml/2006/table">
            <a:tbl>
              <a:tblPr firstRow="1" firstCol="1" bandRow="1">
                <a:tableStyleId>{5C22544A-7EE6-4342-B048-85BDC9FD1C3A}</a:tableStyleId>
              </a:tblPr>
              <a:tblGrid>
                <a:gridCol w="6058886">
                  <a:extLst>
                    <a:ext uri="{9D8B030D-6E8A-4147-A177-3AD203B41FA5}">
                      <a16:colId xmlns:a16="http://schemas.microsoft.com/office/drawing/2014/main" xmlns="" val="20000"/>
                    </a:ext>
                  </a:extLst>
                </a:gridCol>
                <a:gridCol w="1983686">
                  <a:extLst>
                    <a:ext uri="{9D8B030D-6E8A-4147-A177-3AD203B41FA5}">
                      <a16:colId xmlns:a16="http://schemas.microsoft.com/office/drawing/2014/main" xmlns="" val="20001"/>
                    </a:ext>
                  </a:extLst>
                </a:gridCol>
                <a:gridCol w="1983686">
                  <a:extLst>
                    <a:ext uri="{9D8B030D-6E8A-4147-A177-3AD203B41FA5}">
                      <a16:colId xmlns:a16="http://schemas.microsoft.com/office/drawing/2014/main" xmlns="" val="20002"/>
                    </a:ext>
                  </a:extLst>
                </a:gridCol>
                <a:gridCol w="1983686">
                  <a:extLst>
                    <a:ext uri="{9D8B030D-6E8A-4147-A177-3AD203B41FA5}">
                      <a16:colId xmlns:a16="http://schemas.microsoft.com/office/drawing/2014/main" xmlns="" val="20003"/>
                    </a:ext>
                  </a:extLst>
                </a:gridCol>
              </a:tblGrid>
              <a:tr h="393196">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385053">
                <a:tc>
                  <a:txBody>
                    <a:bodyPr/>
                    <a:lstStyle/>
                    <a:p>
                      <a:pPr marL="0" lvl="0" indent="0" algn="ctr">
                        <a:buNone/>
                      </a:pPr>
                      <a:r>
                        <a:rPr sz="1600" b="1" i="0" u="none" strike="noStrike" dirty="0">
                          <a:solidFill>
                            <a:srgbClr val="000000"/>
                          </a:solidFill>
                          <a:latin typeface="Open Sans"/>
                        </a:rPr>
                        <a:t>Ανάπτυξη </a:t>
                      </a:r>
                      <a:r>
                        <a:rPr sz="1600" b="1" i="0" u="none" strike="noStrike" dirty="0" err="1">
                          <a:solidFill>
                            <a:srgbClr val="000000"/>
                          </a:solidFill>
                          <a:latin typeface="Open Sans"/>
                        </a:rPr>
                        <a:t>πρακτικών</a:t>
                      </a:r>
                      <a:r>
                        <a:rPr sz="1600" b="1" i="0" u="none" strike="noStrike" dirty="0">
                          <a:solidFill>
                            <a:srgbClr val="000000"/>
                          </a:solidFill>
                          <a:latin typeface="Open Sans"/>
                        </a:rPr>
                        <a:t> </a:t>
                      </a:r>
                      <a:r>
                        <a:rPr sz="1600" b="1" i="0" u="none" strike="noStrike" dirty="0" err="1" smtClean="0">
                          <a:solidFill>
                            <a:srgbClr val="000000"/>
                          </a:solidFill>
                          <a:latin typeface="Open Sans"/>
                        </a:rPr>
                        <a:t>δεξιοτήτων</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376655">
                <a:tc>
                  <a:txBody>
                    <a:bodyPr/>
                    <a:lstStyle/>
                    <a:p>
                      <a:pPr marL="0" lvl="0" indent="0" algn="ctr">
                        <a:buNone/>
                      </a:pPr>
                      <a:r>
                        <a:rPr sz="1600" b="1" i="0" u="none" strike="noStrike" dirty="0">
                          <a:solidFill>
                            <a:srgbClr val="000000"/>
                          </a:solidFill>
                          <a:latin typeface="Open Sans"/>
                        </a:rPr>
                        <a:t>Απόκτηση </a:t>
                      </a:r>
                      <a:r>
                        <a:rPr sz="1600" b="1" i="0" u="none" strike="noStrike" dirty="0" err="1">
                          <a:solidFill>
                            <a:srgbClr val="000000"/>
                          </a:solidFill>
                          <a:latin typeface="Open Sans"/>
                        </a:rPr>
                        <a:t>θεωρητικών</a:t>
                      </a:r>
                      <a:r>
                        <a:rPr sz="1600" b="1" i="0" u="none" strike="noStrike" dirty="0">
                          <a:solidFill>
                            <a:srgbClr val="000000"/>
                          </a:solidFill>
                          <a:latin typeface="Open Sans"/>
                        </a:rPr>
                        <a:t> </a:t>
                      </a:r>
                      <a:r>
                        <a:rPr sz="1600" b="1" i="0" u="none" strike="noStrike" dirty="0" err="1" smtClean="0">
                          <a:solidFill>
                            <a:srgbClr val="000000"/>
                          </a:solidFill>
                          <a:latin typeface="Open Sans"/>
                        </a:rPr>
                        <a:t>γνώσεων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376655">
                <a:tc>
                  <a:txBody>
                    <a:bodyPr/>
                    <a:lstStyle/>
                    <a:p>
                      <a:pPr marL="0" lvl="0" indent="0" algn="ctr">
                        <a:buNone/>
                      </a:pPr>
                      <a:r>
                        <a:rPr sz="1600" b="1" i="0" u="none" strike="noStrike" dirty="0" err="1">
                          <a:solidFill>
                            <a:srgbClr val="000000"/>
                          </a:solidFill>
                          <a:latin typeface="Open Sans"/>
                        </a:rPr>
                        <a:t>Πρακτική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εμπειρία</a:t>
                      </a:r>
                      <a:r>
                        <a:rPr sz="1600" b="1" i="0" u="none" strike="noStrike" dirty="0" smtClean="0">
                          <a:solidFill>
                            <a:srgbClr val="000000"/>
                          </a:solidFill>
                          <a:latin typeface="Open Sans"/>
                        </a:rPr>
                        <a:t>/</a:t>
                      </a:r>
                      <a:r>
                        <a:rPr sz="1600" b="1" i="0" u="none" strike="noStrike" dirty="0" err="1" smtClean="0">
                          <a:solidFill>
                            <a:srgbClr val="000000"/>
                          </a:solidFill>
                          <a:latin typeface="Open Sans"/>
                        </a:rPr>
                        <a:t>Εργαστήρια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376655">
                <a:tc>
                  <a:txBody>
                    <a:bodyPr/>
                    <a:lstStyle/>
                    <a:p>
                      <a:pPr marL="0" lvl="0" indent="0" algn="ctr">
                        <a:buNone/>
                      </a:pPr>
                      <a:r>
                        <a:rPr sz="1600" b="1" i="0" u="none" strike="noStrike" dirty="0" err="1">
                          <a:solidFill>
                            <a:srgbClr val="000000"/>
                          </a:solidFill>
                          <a:latin typeface="Open Sans"/>
                        </a:rPr>
                        <a:t>Επαγγελματική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αποκατάσταση</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376655">
                <a:tc>
                  <a:txBody>
                    <a:bodyPr/>
                    <a:lstStyle/>
                    <a:p>
                      <a:pPr marL="0" lvl="0" indent="0" algn="ctr">
                        <a:buNone/>
                      </a:pP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ζωή</a:t>
                      </a:r>
                      <a:r>
                        <a:rPr sz="1600" b="1" i="0" u="none" strike="noStrike" dirty="0" smtClean="0">
                          <a:solidFill>
                            <a:srgbClr val="000000"/>
                          </a:solidFill>
                          <a:latin typeface="Open Sans"/>
                        </a:rPr>
                        <a:t>/</a:t>
                      </a:r>
                      <a:r>
                        <a:rPr sz="1600" b="1" i="0" u="none" strike="noStrike" dirty="0" err="1" smtClean="0">
                          <a:solidFill>
                            <a:srgbClr val="000000"/>
                          </a:solidFill>
                          <a:latin typeface="Open Sans"/>
                        </a:rPr>
                        <a:t>Φιλίες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376655">
                <a:tc>
                  <a:txBody>
                    <a:bodyPr/>
                    <a:lstStyle/>
                    <a:p>
                      <a:pPr marL="0" lvl="0" indent="0" algn="ctr">
                        <a:buNone/>
                      </a:pPr>
                      <a:r>
                        <a:rPr sz="1600" b="1" i="0" u="none" strike="noStrike" dirty="0" err="1">
                          <a:solidFill>
                            <a:srgbClr val="000000"/>
                          </a:solidFill>
                          <a:latin typeface="Open Sans"/>
                        </a:rPr>
                        <a:t>Διεθνείς</a:t>
                      </a:r>
                      <a:r>
                        <a:rPr sz="1600" b="1" i="0" u="none" strike="noStrike" dirty="0">
                          <a:solidFill>
                            <a:srgbClr val="000000"/>
                          </a:solidFill>
                          <a:latin typeface="Open Sans"/>
                        </a:rPr>
                        <a:t> </a:t>
                      </a:r>
                      <a:r>
                        <a:rPr sz="1600" b="1" i="0" u="none" strike="noStrike" dirty="0" err="1" smtClean="0">
                          <a:solidFill>
                            <a:srgbClr val="000000"/>
                          </a:solidFill>
                          <a:latin typeface="Open Sans"/>
                        </a:rPr>
                        <a:t>εμπειρίες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376655">
                <a:tc>
                  <a:txBody>
                    <a:bodyPr/>
                    <a:lstStyle/>
                    <a:p>
                      <a:pPr marL="0" lvl="0" indent="0" algn="ctr">
                        <a:buNone/>
                      </a:pPr>
                      <a:r>
                        <a:rPr sz="1600" b="1" i="0" u="none" strike="noStrike" dirty="0">
                          <a:solidFill>
                            <a:srgbClr val="000000"/>
                          </a:solidFill>
                          <a:latin typeface="Open Sans"/>
                        </a:rPr>
                        <a:t>Εφόδια για </a:t>
                      </a:r>
                      <a:r>
                        <a:rPr sz="1600" b="1" i="0" u="none" strike="noStrike" dirty="0" err="1">
                          <a:solidFill>
                            <a:srgbClr val="000000"/>
                          </a:solidFill>
                          <a:latin typeface="Open Sans"/>
                        </a:rPr>
                        <a:t>μεταπτυχιακές</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σπουδές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376655">
                <a:tc>
                  <a:txBody>
                    <a:bodyPr/>
                    <a:lstStyle/>
                    <a:p>
                      <a:pPr marL="0" lvl="0" indent="0" algn="ctr">
                        <a:buNone/>
                      </a:pPr>
                      <a:r>
                        <a:rPr sz="1600" b="1" i="0" u="none" strike="noStrike" dirty="0">
                          <a:solidFill>
                            <a:srgbClr val="000000"/>
                          </a:solidFill>
                          <a:latin typeface="Open Sans"/>
                        </a:rPr>
                        <a:t>Συμμετοχή σε </a:t>
                      </a:r>
                      <a:r>
                        <a:rPr sz="1600" b="1" i="0" u="none" strike="noStrike" dirty="0" err="1">
                          <a:solidFill>
                            <a:srgbClr val="000000"/>
                          </a:solidFill>
                          <a:latin typeface="Open Sans"/>
                        </a:rPr>
                        <a:t>ερευνητικά</a:t>
                      </a:r>
                      <a:r>
                        <a:rPr sz="1600" b="1" i="0" u="none" strike="noStrike" dirty="0">
                          <a:solidFill>
                            <a:srgbClr val="000000"/>
                          </a:solidFill>
                          <a:latin typeface="Open Sans"/>
                        </a:rPr>
                        <a:t> </a:t>
                      </a:r>
                      <a:r>
                        <a:rPr sz="1600" b="1" i="0" u="none" strike="noStrike" dirty="0" err="1" smtClean="0">
                          <a:solidFill>
                            <a:srgbClr val="000000"/>
                          </a:solidFill>
                          <a:latin typeface="Open Sans"/>
                        </a:rPr>
                        <a:t>προγράμματα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376655">
                <a:tc>
                  <a:txBody>
                    <a:bodyPr/>
                    <a:lstStyle/>
                    <a:p>
                      <a:pPr marL="0" lvl="0" indent="0" algn="ctr">
                        <a:buNone/>
                      </a:pPr>
                      <a:r>
                        <a:rPr sz="1600" b="1" i="0" u="none" strike="noStrike" dirty="0" err="1">
                          <a:solidFill>
                            <a:srgbClr val="000000"/>
                          </a:solidFill>
                          <a:latin typeface="Open Sans"/>
                        </a:rPr>
                        <a:t>Άλλο</a:t>
                      </a:r>
                      <a:r>
                        <a:rPr sz="1600" b="1" i="0" u="none" strike="noStrike" dirty="0">
                          <a:solidFill>
                            <a:srgbClr val="000000"/>
                          </a:solidFill>
                          <a:latin typeface="Open Sans"/>
                        </a:rPr>
                        <a:t> </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376655">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82367" y="6888685"/>
            <a:ext cx="3305633" cy="3398315"/>
          </a:xfrm>
          <a:custGeom>
            <a:avLst/>
            <a:gdLst/>
            <a:ahLst/>
            <a:cxnLst/>
            <a:rect l="l" t="t" r="r" b="b"/>
            <a:pathLst>
              <a:path w="3305633" h="3398315">
                <a:moveTo>
                  <a:pt x="0" y="0"/>
                </a:moveTo>
                <a:lnTo>
                  <a:pt x="3305633" y="0"/>
                </a:lnTo>
                <a:lnTo>
                  <a:pt x="3305633" y="3398315"/>
                </a:lnTo>
                <a:lnTo>
                  <a:pt x="0" y="339831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4526230" y="3115041"/>
            <a:ext cx="1295908" cy="129590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2D2D"/>
            </a:solidFill>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920"/>
                </a:lnSpc>
              </a:pPr>
              <a:r>
                <a:rPr lang="en-US" sz="2800">
                  <a:solidFill>
                    <a:srgbClr val="FFFFFF"/>
                  </a:solidFill>
                  <a:latin typeface="Glacial Indifference"/>
                  <a:ea typeface="Glacial Indifference"/>
                  <a:cs typeface="Glacial Indifference"/>
                  <a:sym typeface="Glacial Indifference"/>
                </a:rPr>
                <a:t>01</a:t>
              </a:r>
            </a:p>
          </p:txBody>
        </p:sp>
      </p:grpSp>
      <p:sp>
        <p:nvSpPr>
          <p:cNvPr id="13" name="TextBox 13"/>
          <p:cNvSpPr txBox="1"/>
          <p:nvPr/>
        </p:nvSpPr>
        <p:spPr>
          <a:xfrm>
            <a:off x="6142609" y="3201939"/>
            <a:ext cx="7619161" cy="999461"/>
          </a:xfrm>
          <a:prstGeom prst="rect">
            <a:avLst/>
          </a:prstGeom>
        </p:spPr>
        <p:txBody>
          <a:bodyPr lIns="0" tIns="0" rIns="0" bIns="0" rtlCol="0" anchor="t">
            <a:spAutoFit/>
          </a:bodyPr>
          <a:lstStyle/>
          <a:p>
            <a:pPr algn="l">
              <a:lnSpc>
                <a:spcPts val="7319"/>
              </a:lnSpc>
            </a:pPr>
            <a:r>
              <a:rPr lang="en-US" sz="5228">
                <a:solidFill>
                  <a:srgbClr val="450F0F"/>
                </a:solidFill>
                <a:latin typeface="Calibri (MS)"/>
                <a:ea typeface="Calibri (MS)"/>
                <a:cs typeface="Calibri (MS)"/>
                <a:sym typeface="Calibri (MS)"/>
              </a:rPr>
              <a:t>Ταυτότητα Έρευνας</a:t>
            </a:r>
          </a:p>
        </p:txBody>
      </p:sp>
      <p:sp>
        <p:nvSpPr>
          <p:cNvPr id="16" name="Freeform 16"/>
          <p:cNvSpPr/>
          <p:nvPr/>
        </p:nvSpPr>
        <p:spPr>
          <a:xfrm>
            <a:off x="0" y="7611848"/>
            <a:ext cx="6314737" cy="2675152"/>
          </a:xfrm>
          <a:custGeom>
            <a:avLst/>
            <a:gdLst/>
            <a:ahLst/>
            <a:cxnLst/>
            <a:rect l="l" t="t" r="r" b="b"/>
            <a:pathLst>
              <a:path w="6314737" h="2675152">
                <a:moveTo>
                  <a:pt x="0" y="0"/>
                </a:moveTo>
                <a:lnTo>
                  <a:pt x="6314737" y="0"/>
                </a:lnTo>
                <a:lnTo>
                  <a:pt x="6314737" y="2675152"/>
                </a:lnTo>
                <a:lnTo>
                  <a:pt x="0" y="2675152"/>
                </a:lnTo>
                <a:lnTo>
                  <a:pt x="0" y="0"/>
                </a:lnTo>
                <a:close/>
              </a:path>
            </a:pathLst>
          </a:custGeom>
          <a:blipFill>
            <a:blip r:embed="rId4" cstate="print">
              <a:alphaModFix amt="39000"/>
              <a:extLst>
                <a:ext uri="{96DAC541-7B7A-43D3-8B79-37D633B846F1}">
                  <asvg:svgBlip xmlns:asvg="http://schemas.microsoft.com/office/drawing/2016/SVG/main" xmlns="" r:embed="rId5"/>
                </a:ext>
              </a:extLst>
            </a:blip>
            <a:stretch>
              <a:fillRect/>
            </a:stretch>
          </a:blipFill>
        </p:spPr>
      </p:sp>
      <p:sp>
        <p:nvSpPr>
          <p:cNvPr id="11" name="Freeform 18"/>
          <p:cNvSpPr/>
          <p:nvPr/>
        </p:nvSpPr>
        <p:spPr>
          <a:xfrm>
            <a:off x="5029200" y="8379074"/>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6" cstate="print"/>
            <a:stretch>
              <a:fillRect/>
            </a:stretch>
          </a:blipFill>
        </p:spPr>
      </p:sp>
      <p:pic>
        <p:nvPicPr>
          <p:cNvPr id="12" name="11 - Εικόνα" descr="logo-palmos_darker_small.png"/>
          <p:cNvPicPr>
            <a:picLocks noChangeAspect="1"/>
          </p:cNvPicPr>
          <p:nvPr/>
        </p:nvPicPr>
        <p:blipFill>
          <a:blip r:embed="rId7" cstate="print"/>
          <a:stretch>
            <a:fillRect/>
          </a:stretch>
        </p:blipFill>
        <p:spPr>
          <a:xfrm>
            <a:off x="8830266" y="8648700"/>
            <a:ext cx="3514134" cy="565655"/>
          </a:xfrm>
          <a:prstGeom prst="rect">
            <a:avLst/>
          </a:prstGeom>
        </p:spPr>
      </p:pic>
    </p:spTree>
    <p:extLst>
      <p:ext uri="{BB962C8B-B14F-4D97-AF65-F5344CB8AC3E}">
        <p14:creationId xmlns:p14="http://schemas.microsoft.com/office/powerpoint/2010/main" xmlns="" val="85418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028700" y="581025"/>
            <a:ext cx="16068418" cy="1333698"/>
          </a:xfrm>
          <a:prstGeom prst="rect">
            <a:avLst/>
          </a:prstGeom>
        </p:spPr>
        <p:txBody>
          <a:bodyPr lIns="0" tIns="0" rIns="0" bIns="0" rtlCol="0" anchor="t">
            <a:spAutoFit/>
          </a:bodyPr>
          <a:lstStyle/>
          <a:p>
            <a:pPr algn="ctr">
              <a:lnSpc>
                <a:spcPts val="5759"/>
              </a:lnSpc>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Τι</a:t>
            </a:r>
            <a:r>
              <a:rPr lang="en-US" sz="4800" b="1" dirty="0">
                <a:solidFill>
                  <a:srgbClr val="450F0F"/>
                </a:solidFill>
                <a:latin typeface="Calibri (MS) Bold"/>
                <a:ea typeface="Calibri (MS) Bold"/>
                <a:cs typeface="Calibri (MS) Bold"/>
                <a:sym typeface="Calibri (MS) Bold"/>
              </a:rPr>
              <a:t> π</a:t>
            </a:r>
            <a:r>
              <a:rPr lang="en-US" sz="4800" b="1" dirty="0" err="1">
                <a:solidFill>
                  <a:srgbClr val="450F0F"/>
                </a:solidFill>
                <a:latin typeface="Calibri (MS) Bold"/>
                <a:ea typeface="Calibri (MS) Bold"/>
                <a:cs typeface="Calibri (MS) Bold"/>
                <a:sym typeface="Calibri (MS) Bold"/>
              </a:rPr>
              <a:t>εριμένεις</a:t>
            </a:r>
            <a:r>
              <a:rPr lang="en-US" sz="4800" b="1" dirty="0">
                <a:solidFill>
                  <a:srgbClr val="450F0F"/>
                </a:solidFill>
                <a:latin typeface="Calibri (MS) Bold"/>
                <a:ea typeface="Calibri (MS) Bold"/>
                <a:cs typeface="Calibri (MS) Bold"/>
                <a:sym typeface="Calibri (MS) Bold"/>
              </a:rPr>
              <a:t> από </a:t>
            </a:r>
            <a:r>
              <a:rPr lang="en-US" sz="4800" b="1" dirty="0" err="1">
                <a:solidFill>
                  <a:srgbClr val="450F0F"/>
                </a:solidFill>
                <a:latin typeface="Calibri (MS) Bold"/>
                <a:ea typeface="Calibri (MS) Bold"/>
                <a:cs typeface="Calibri (MS) Bold"/>
                <a:sym typeface="Calibri (MS) Bold"/>
              </a:rPr>
              <a:t>το</a:t>
            </a:r>
            <a:r>
              <a:rPr lang="en-US" sz="4800" b="1" dirty="0">
                <a:solidFill>
                  <a:srgbClr val="450F0F"/>
                </a:solidFill>
                <a:latin typeface="Calibri (MS) Bold"/>
                <a:ea typeface="Calibri (MS) Bold"/>
                <a:cs typeface="Calibri (MS) Bold"/>
                <a:sym typeface="Calibri (MS) Bold"/>
              </a:rPr>
              <a:t> Πα</a:t>
            </a:r>
            <a:r>
              <a:rPr lang="en-US" sz="4800" b="1" dirty="0" err="1">
                <a:solidFill>
                  <a:srgbClr val="450F0F"/>
                </a:solidFill>
                <a:latin typeface="Calibri (MS) Bold"/>
                <a:ea typeface="Calibri (MS) Bold"/>
                <a:cs typeface="Calibri (MS) Bold"/>
                <a:sym typeface="Calibri (MS) Bold"/>
              </a:rPr>
              <a:t>νε</a:t>
            </a:r>
            <a:r>
              <a:rPr lang="en-US" sz="4800" b="1" dirty="0">
                <a:solidFill>
                  <a:srgbClr val="450F0F"/>
                </a:solidFill>
                <a:latin typeface="Calibri (MS) Bold"/>
                <a:ea typeface="Calibri (MS) Bold"/>
                <a:cs typeface="Calibri (MS) Bold"/>
                <a:sym typeface="Calibri (MS) Bold"/>
              </a:rPr>
              <a:t>πιστήμιό σου τα επόμενα χρόνια; ”</a:t>
            </a:r>
          </a:p>
          <a:p>
            <a:pPr marL="0" lvl="0" indent="0" algn="ctr">
              <a:lnSpc>
                <a:spcPts val="4560"/>
              </a:lnSpc>
              <a:spcBef>
                <a:spcPct val="0"/>
              </a:spcBef>
            </a:pPr>
            <a:r>
              <a:rPr lang="en-US" sz="2800" b="1" dirty="0">
                <a:solidFill>
                  <a:srgbClr val="450F0F"/>
                </a:solidFill>
                <a:latin typeface="Calibri (MS) Bold"/>
                <a:ea typeface="Calibri (MS) Bold"/>
                <a:cs typeface="Calibri (MS) Bold"/>
                <a:sym typeface="Calibri (MS) Bold"/>
              </a:rPr>
              <a:t>(επ</a:t>
            </a:r>
            <a:r>
              <a:rPr lang="en-US" sz="2800" b="1" dirty="0" err="1">
                <a:solidFill>
                  <a:srgbClr val="450F0F"/>
                </a:solidFill>
                <a:latin typeface="Calibri (MS) Bold"/>
                <a:ea typeface="Calibri (MS) Bold"/>
                <a:cs typeface="Calibri (MS) Bold"/>
                <a:sym typeface="Calibri (MS) Bold"/>
              </a:rPr>
              <a:t>ίλεξε</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μέχρι</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τρεις</a:t>
            </a:r>
            <a:r>
              <a:rPr lang="en-US" sz="2800" b="1" dirty="0">
                <a:solidFill>
                  <a:srgbClr val="450F0F"/>
                </a:solidFill>
                <a:latin typeface="Calibri (MS) Bold"/>
                <a:ea typeface="Calibri (MS) Bold"/>
                <a:cs typeface="Calibri (MS) Bold"/>
                <a:sym typeface="Calibri (MS) Bold"/>
              </a:rPr>
              <a:t> απα</a:t>
            </a:r>
            <a:r>
              <a:rPr lang="en-US" sz="2800" b="1" dirty="0" err="1">
                <a:solidFill>
                  <a:srgbClr val="450F0F"/>
                </a:solidFill>
                <a:latin typeface="Calibri (MS) Bold"/>
                <a:ea typeface="Calibri (MS) Bold"/>
                <a:cs typeface="Calibri (MS) Bold"/>
                <a:sym typeface="Calibri (MS) Bold"/>
              </a:rPr>
              <a:t>ντήσεις</a:t>
            </a:r>
            <a:r>
              <a:rPr lang="en-US" sz="2800" b="1" dirty="0">
                <a:solidFill>
                  <a:srgbClr val="450F0F"/>
                </a:solidFill>
                <a:latin typeface="Calibri (MS) Bold"/>
                <a:ea typeface="Calibri (MS) Bold"/>
                <a:cs typeface="Calibri (MS) Bold"/>
                <a:sym typeface="Calibri (MS) Bold"/>
              </a:rPr>
              <a:t>)</a:t>
            </a:r>
          </a:p>
        </p:txBody>
      </p:sp>
      <p:grpSp>
        <p:nvGrpSpPr>
          <p:cNvPr id="11" name="Group 7"/>
          <p:cNvGrpSpPr/>
          <p:nvPr/>
        </p:nvGrpSpPr>
        <p:grpSpPr>
          <a:xfrm>
            <a:off x="7378432" y="171450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8 - Τι περιμένεις από το Πανεπιστήμιό σου τα επόμενα χρόνια; (επίλεξε μέχρι τρεις απαντήσεις) by Q2 - Η ηλικία σου: 2 2" descr="c591e714-a840-4566-9f6c-d5b1a1f096e0 Q8 - Τι περιμένεις από το Πανεπιστήμιό σου τα επόμενα χρόνια; (επίλεξε μέχρι τρεις απαντήσεις)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4265006175"/>
              </p:ext>
            </p:extLst>
          </p:nvPr>
        </p:nvGraphicFramePr>
        <p:xfrm>
          <a:off x="3065282" y="3205389"/>
          <a:ext cx="11963400" cy="4544908"/>
        </p:xfrm>
        <a:graphic>
          <a:graphicData uri="http://schemas.openxmlformats.org/drawingml/2006/table">
            <a:tbl>
              <a:tblPr firstRow="1" firstCol="1" bandRow="1">
                <a:tableStyleId>{5C22544A-7EE6-4342-B048-85BDC9FD1C3A}</a:tableStyleId>
              </a:tblPr>
              <a:tblGrid>
                <a:gridCol w="5183196">
                  <a:extLst>
                    <a:ext uri="{9D8B030D-6E8A-4147-A177-3AD203B41FA5}">
                      <a16:colId xmlns:a16="http://schemas.microsoft.com/office/drawing/2014/main" xmlns="" val="20000"/>
                    </a:ext>
                  </a:extLst>
                </a:gridCol>
                <a:gridCol w="1695051">
                  <a:extLst>
                    <a:ext uri="{9D8B030D-6E8A-4147-A177-3AD203B41FA5}">
                      <a16:colId xmlns:a16="http://schemas.microsoft.com/office/drawing/2014/main" xmlns="" val="20001"/>
                    </a:ext>
                  </a:extLst>
                </a:gridCol>
                <a:gridCol w="1695051">
                  <a:extLst>
                    <a:ext uri="{9D8B030D-6E8A-4147-A177-3AD203B41FA5}">
                      <a16:colId xmlns:a16="http://schemas.microsoft.com/office/drawing/2014/main" xmlns="" val="20002"/>
                    </a:ext>
                  </a:extLst>
                </a:gridCol>
                <a:gridCol w="1695051">
                  <a:extLst>
                    <a:ext uri="{9D8B030D-6E8A-4147-A177-3AD203B41FA5}">
                      <a16:colId xmlns:a16="http://schemas.microsoft.com/office/drawing/2014/main" xmlns="" val="20003"/>
                    </a:ext>
                  </a:extLst>
                </a:gridCol>
                <a:gridCol w="1695051">
                  <a:extLst>
                    <a:ext uri="{9D8B030D-6E8A-4147-A177-3AD203B41FA5}">
                      <a16:colId xmlns:a16="http://schemas.microsoft.com/office/drawing/2014/main" xmlns="" val="20004"/>
                    </a:ext>
                  </a:extLst>
                </a:gridCol>
              </a:tblGrid>
              <a:tr h="428523">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19635">
                <a:tc>
                  <a:txBody>
                    <a:bodyPr/>
                    <a:lstStyle/>
                    <a:p>
                      <a:pPr marL="0" lvl="0" indent="0" algn="ctr">
                        <a:buNone/>
                      </a:pPr>
                      <a:r>
                        <a:rPr sz="1600" b="1" i="0" u="none" strike="noStrike" dirty="0">
                          <a:solidFill>
                            <a:srgbClr val="000000"/>
                          </a:solidFill>
                          <a:latin typeface="Open Sans"/>
                        </a:rPr>
                        <a:t>Ανάπτυξη </a:t>
                      </a:r>
                      <a:r>
                        <a:rPr sz="1600" b="1" i="0" u="none" strike="noStrike" dirty="0" err="1">
                          <a:solidFill>
                            <a:srgbClr val="000000"/>
                          </a:solidFill>
                          <a:latin typeface="Open Sans"/>
                        </a:rPr>
                        <a:t>πρακτικών</a:t>
                      </a:r>
                      <a:r>
                        <a:rPr sz="1600" b="1" i="0" u="none" strike="noStrike" dirty="0">
                          <a:solidFill>
                            <a:srgbClr val="000000"/>
                          </a:solidFill>
                          <a:latin typeface="Open Sans"/>
                        </a:rPr>
                        <a:t> </a:t>
                      </a:r>
                      <a:r>
                        <a:rPr sz="1600" b="1" i="0" u="none" strike="noStrike" dirty="0" err="1" smtClean="0">
                          <a:solidFill>
                            <a:srgbClr val="000000"/>
                          </a:solidFill>
                          <a:latin typeface="Open Sans"/>
                        </a:rPr>
                        <a:t>δεξιοτήτων</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50%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10750">
                <a:tc>
                  <a:txBody>
                    <a:bodyPr/>
                    <a:lstStyle/>
                    <a:p>
                      <a:pPr marL="0" lvl="0" indent="0" algn="ctr">
                        <a:buNone/>
                      </a:pPr>
                      <a:r>
                        <a:rPr sz="1600" b="1" i="0" u="none" strike="noStrike" dirty="0">
                          <a:solidFill>
                            <a:srgbClr val="000000"/>
                          </a:solidFill>
                          <a:latin typeface="Open Sans"/>
                        </a:rPr>
                        <a:t>Απόκτηση </a:t>
                      </a:r>
                      <a:r>
                        <a:rPr sz="1600" b="1" i="0" u="none" strike="noStrike" dirty="0" err="1">
                          <a:solidFill>
                            <a:srgbClr val="000000"/>
                          </a:solidFill>
                          <a:latin typeface="Open Sans"/>
                        </a:rPr>
                        <a:t>θεωρητικών</a:t>
                      </a:r>
                      <a:r>
                        <a:rPr sz="1600" b="1" i="0" u="none" strike="noStrike" dirty="0">
                          <a:solidFill>
                            <a:srgbClr val="000000"/>
                          </a:solidFill>
                          <a:latin typeface="Open Sans"/>
                        </a:rPr>
                        <a:t> </a:t>
                      </a:r>
                      <a:r>
                        <a:rPr sz="1600" b="1" i="0" u="none" strike="noStrike" dirty="0" err="1" smtClean="0">
                          <a:solidFill>
                            <a:srgbClr val="000000"/>
                          </a:solidFill>
                          <a:latin typeface="Open Sans"/>
                        </a:rPr>
                        <a:t>γνώσεων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66%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10750">
                <a:tc>
                  <a:txBody>
                    <a:bodyPr/>
                    <a:lstStyle/>
                    <a:p>
                      <a:pPr marL="0" lvl="0" indent="0" algn="ctr">
                        <a:buNone/>
                      </a:pPr>
                      <a:r>
                        <a:rPr sz="1600" b="1" i="0" u="none" strike="noStrike" dirty="0" err="1">
                          <a:solidFill>
                            <a:srgbClr val="000000"/>
                          </a:solidFill>
                          <a:latin typeface="Open Sans"/>
                        </a:rPr>
                        <a:t>Πρακτική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εμπειρία</a:t>
                      </a:r>
                      <a:r>
                        <a:rPr sz="1600" b="1" i="0" u="none" strike="noStrike" dirty="0" smtClean="0">
                          <a:solidFill>
                            <a:srgbClr val="000000"/>
                          </a:solidFill>
                          <a:latin typeface="Open Sans"/>
                        </a:rPr>
                        <a:t>/</a:t>
                      </a:r>
                      <a:r>
                        <a:rPr sz="1600" b="1" i="0" u="none" strike="noStrike" dirty="0" err="1" smtClean="0">
                          <a:solidFill>
                            <a:srgbClr val="000000"/>
                          </a:solidFill>
                          <a:latin typeface="Open Sans"/>
                        </a:rPr>
                        <a:t>Εργαστήρια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49%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10750">
                <a:tc>
                  <a:txBody>
                    <a:bodyPr/>
                    <a:lstStyle/>
                    <a:p>
                      <a:pPr marL="0" lvl="0" indent="0" algn="ctr">
                        <a:buNone/>
                      </a:pPr>
                      <a:r>
                        <a:rPr sz="1600" b="1" i="0" u="none" strike="noStrike" dirty="0" err="1">
                          <a:solidFill>
                            <a:srgbClr val="000000"/>
                          </a:solidFill>
                          <a:latin typeface="Open Sans"/>
                        </a:rPr>
                        <a:t>Επαγγελματική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αποκατάσταση</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10750">
                <a:tc>
                  <a:txBody>
                    <a:bodyPr/>
                    <a:lstStyle/>
                    <a:p>
                      <a:pPr marL="0" lvl="0" indent="0" algn="ctr">
                        <a:buNone/>
                      </a:pP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ζωή</a:t>
                      </a:r>
                      <a:r>
                        <a:rPr sz="1600" b="1" i="0" u="none" strike="noStrike" dirty="0" smtClean="0">
                          <a:solidFill>
                            <a:srgbClr val="000000"/>
                          </a:solidFill>
                          <a:latin typeface="Open Sans"/>
                        </a:rPr>
                        <a:t>/</a:t>
                      </a:r>
                      <a:r>
                        <a:rPr sz="1600" b="1" i="0" u="none" strike="noStrike" dirty="0" err="1" smtClean="0">
                          <a:solidFill>
                            <a:srgbClr val="000000"/>
                          </a:solidFill>
                          <a:latin typeface="Open Sans"/>
                        </a:rPr>
                        <a:t>Φιλίες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10750">
                <a:tc>
                  <a:txBody>
                    <a:bodyPr/>
                    <a:lstStyle/>
                    <a:p>
                      <a:pPr marL="0" lvl="0" indent="0" algn="ctr">
                        <a:buNone/>
                      </a:pPr>
                      <a:r>
                        <a:rPr sz="1600" b="1" i="0" u="none" strike="noStrike" dirty="0" err="1">
                          <a:solidFill>
                            <a:srgbClr val="000000"/>
                          </a:solidFill>
                          <a:latin typeface="Open Sans"/>
                        </a:rPr>
                        <a:t>Διεθνείς</a:t>
                      </a:r>
                      <a:r>
                        <a:rPr sz="1600" b="1" i="0" u="none" strike="noStrike" dirty="0">
                          <a:solidFill>
                            <a:srgbClr val="000000"/>
                          </a:solidFill>
                          <a:latin typeface="Open Sans"/>
                        </a:rPr>
                        <a:t> </a:t>
                      </a:r>
                      <a:r>
                        <a:rPr sz="1600" b="1" i="0" u="none" strike="noStrike" dirty="0" err="1" smtClean="0">
                          <a:solidFill>
                            <a:srgbClr val="000000"/>
                          </a:solidFill>
                          <a:latin typeface="Open Sans"/>
                        </a:rPr>
                        <a:t>εμπειρίες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10750">
                <a:tc>
                  <a:txBody>
                    <a:bodyPr/>
                    <a:lstStyle/>
                    <a:p>
                      <a:pPr marL="0" lvl="0" indent="0" algn="ctr">
                        <a:buNone/>
                      </a:pPr>
                      <a:r>
                        <a:rPr sz="1600" b="1" i="0" u="none" strike="noStrike" dirty="0">
                          <a:solidFill>
                            <a:srgbClr val="000000"/>
                          </a:solidFill>
                          <a:latin typeface="Open Sans"/>
                        </a:rPr>
                        <a:t>Εφόδια για </a:t>
                      </a:r>
                      <a:r>
                        <a:rPr sz="1600" b="1" i="0" u="none" strike="noStrike" dirty="0" err="1">
                          <a:solidFill>
                            <a:srgbClr val="000000"/>
                          </a:solidFill>
                          <a:latin typeface="Open Sans"/>
                        </a:rPr>
                        <a:t>μεταπτυχιακές</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σπουδές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410750">
                <a:tc>
                  <a:txBody>
                    <a:bodyPr/>
                    <a:lstStyle/>
                    <a:p>
                      <a:pPr marL="0" lvl="0" indent="0" algn="ctr">
                        <a:buNone/>
                      </a:pPr>
                      <a:r>
                        <a:rPr sz="1600" b="1" i="0" u="none" strike="noStrike" dirty="0">
                          <a:solidFill>
                            <a:srgbClr val="000000"/>
                          </a:solidFill>
                          <a:latin typeface="Open Sans"/>
                        </a:rPr>
                        <a:t>Συμμετοχή σε </a:t>
                      </a:r>
                      <a:r>
                        <a:rPr sz="1600" b="1" i="0" u="none" strike="noStrike" dirty="0" err="1">
                          <a:solidFill>
                            <a:srgbClr val="000000"/>
                          </a:solidFill>
                          <a:latin typeface="Open Sans"/>
                        </a:rPr>
                        <a:t>ερευνητικά</a:t>
                      </a:r>
                      <a:r>
                        <a:rPr sz="1600" b="1" i="0" u="none" strike="noStrike" dirty="0">
                          <a:solidFill>
                            <a:srgbClr val="000000"/>
                          </a:solidFill>
                          <a:latin typeface="Open Sans"/>
                        </a:rPr>
                        <a:t> </a:t>
                      </a:r>
                      <a:r>
                        <a:rPr sz="1600" b="1" i="0" u="none" strike="noStrike" dirty="0" err="1" smtClean="0">
                          <a:solidFill>
                            <a:srgbClr val="000000"/>
                          </a:solidFill>
                          <a:latin typeface="Open Sans"/>
                        </a:rPr>
                        <a:t>προγράμματα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410750">
                <a:tc>
                  <a:txBody>
                    <a:bodyPr/>
                    <a:lstStyle/>
                    <a:p>
                      <a:pPr marL="0" lvl="0" indent="0" algn="ctr">
                        <a:buNone/>
                      </a:pPr>
                      <a:r>
                        <a:rPr sz="1600" b="1" i="0" u="none" strike="noStrike" dirty="0" err="1">
                          <a:solidFill>
                            <a:srgbClr val="000000"/>
                          </a:solidFill>
                          <a:latin typeface="Open Sans"/>
                        </a:rPr>
                        <a:t>Άλλο</a:t>
                      </a:r>
                      <a:r>
                        <a:rPr sz="1600" b="1" i="0" u="none" strike="noStrike" dirty="0">
                          <a:solidFill>
                            <a:srgbClr val="000000"/>
                          </a:solidFill>
                          <a:latin typeface="Open Sans"/>
                        </a:rPr>
                        <a:t> </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410750">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028700" y="581025"/>
            <a:ext cx="16068418" cy="1333698"/>
          </a:xfrm>
          <a:prstGeom prst="rect">
            <a:avLst/>
          </a:prstGeom>
        </p:spPr>
        <p:txBody>
          <a:bodyPr lIns="0" tIns="0" rIns="0" bIns="0" rtlCol="0" anchor="t">
            <a:spAutoFit/>
          </a:bodyPr>
          <a:lstStyle/>
          <a:p>
            <a:pPr algn="ctr">
              <a:lnSpc>
                <a:spcPts val="5759"/>
              </a:lnSpc>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Τι</a:t>
            </a:r>
            <a:r>
              <a:rPr lang="en-US" sz="4800" b="1" dirty="0">
                <a:solidFill>
                  <a:srgbClr val="450F0F"/>
                </a:solidFill>
                <a:latin typeface="Calibri (MS) Bold"/>
                <a:ea typeface="Calibri (MS) Bold"/>
                <a:cs typeface="Calibri (MS) Bold"/>
                <a:sym typeface="Calibri (MS) Bold"/>
              </a:rPr>
              <a:t> π</a:t>
            </a:r>
            <a:r>
              <a:rPr lang="en-US" sz="4800" b="1" dirty="0" err="1">
                <a:solidFill>
                  <a:srgbClr val="450F0F"/>
                </a:solidFill>
                <a:latin typeface="Calibri (MS) Bold"/>
                <a:ea typeface="Calibri (MS) Bold"/>
                <a:cs typeface="Calibri (MS) Bold"/>
                <a:sym typeface="Calibri (MS) Bold"/>
              </a:rPr>
              <a:t>εριμένεις</a:t>
            </a:r>
            <a:r>
              <a:rPr lang="en-US" sz="4800" b="1" dirty="0">
                <a:solidFill>
                  <a:srgbClr val="450F0F"/>
                </a:solidFill>
                <a:latin typeface="Calibri (MS) Bold"/>
                <a:ea typeface="Calibri (MS) Bold"/>
                <a:cs typeface="Calibri (MS) Bold"/>
                <a:sym typeface="Calibri (MS) Bold"/>
              </a:rPr>
              <a:t> από </a:t>
            </a:r>
            <a:r>
              <a:rPr lang="en-US" sz="4800" b="1" dirty="0" err="1">
                <a:solidFill>
                  <a:srgbClr val="450F0F"/>
                </a:solidFill>
                <a:latin typeface="Calibri (MS) Bold"/>
                <a:ea typeface="Calibri (MS) Bold"/>
                <a:cs typeface="Calibri (MS) Bold"/>
                <a:sym typeface="Calibri (MS) Bold"/>
              </a:rPr>
              <a:t>το</a:t>
            </a:r>
            <a:r>
              <a:rPr lang="en-US" sz="4800" b="1" dirty="0">
                <a:solidFill>
                  <a:srgbClr val="450F0F"/>
                </a:solidFill>
                <a:latin typeface="Calibri (MS) Bold"/>
                <a:ea typeface="Calibri (MS) Bold"/>
                <a:cs typeface="Calibri (MS) Bold"/>
                <a:sym typeface="Calibri (MS) Bold"/>
              </a:rPr>
              <a:t> Πα</a:t>
            </a:r>
            <a:r>
              <a:rPr lang="en-US" sz="4800" b="1" dirty="0" err="1">
                <a:solidFill>
                  <a:srgbClr val="450F0F"/>
                </a:solidFill>
                <a:latin typeface="Calibri (MS) Bold"/>
                <a:ea typeface="Calibri (MS) Bold"/>
                <a:cs typeface="Calibri (MS) Bold"/>
                <a:sym typeface="Calibri (MS) Bold"/>
              </a:rPr>
              <a:t>νε</a:t>
            </a:r>
            <a:r>
              <a:rPr lang="en-US" sz="4800" b="1" dirty="0">
                <a:solidFill>
                  <a:srgbClr val="450F0F"/>
                </a:solidFill>
                <a:latin typeface="Calibri (MS) Bold"/>
                <a:ea typeface="Calibri (MS) Bold"/>
                <a:cs typeface="Calibri (MS) Bold"/>
                <a:sym typeface="Calibri (MS) Bold"/>
              </a:rPr>
              <a:t>πιστήμιό σου τα επόμενα χρόνια; ”</a:t>
            </a:r>
          </a:p>
          <a:p>
            <a:pPr marL="0" lvl="0" indent="0" algn="ctr">
              <a:lnSpc>
                <a:spcPts val="4560"/>
              </a:lnSpc>
              <a:spcBef>
                <a:spcPct val="0"/>
              </a:spcBef>
            </a:pPr>
            <a:r>
              <a:rPr lang="en-US" sz="2800" b="1" dirty="0">
                <a:solidFill>
                  <a:srgbClr val="450F0F"/>
                </a:solidFill>
                <a:latin typeface="Calibri (MS) Bold"/>
                <a:ea typeface="Calibri (MS) Bold"/>
                <a:cs typeface="Calibri (MS) Bold"/>
                <a:sym typeface="Calibri (MS) Bold"/>
              </a:rPr>
              <a:t>(επ</a:t>
            </a:r>
            <a:r>
              <a:rPr lang="en-US" sz="2800" b="1" dirty="0" err="1">
                <a:solidFill>
                  <a:srgbClr val="450F0F"/>
                </a:solidFill>
                <a:latin typeface="Calibri (MS) Bold"/>
                <a:ea typeface="Calibri (MS) Bold"/>
                <a:cs typeface="Calibri (MS) Bold"/>
                <a:sym typeface="Calibri (MS) Bold"/>
              </a:rPr>
              <a:t>ίλεξε</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μέχρι</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τρεις</a:t>
            </a:r>
            <a:r>
              <a:rPr lang="en-US" sz="2800" b="1" dirty="0">
                <a:solidFill>
                  <a:srgbClr val="450F0F"/>
                </a:solidFill>
                <a:latin typeface="Calibri (MS) Bold"/>
                <a:ea typeface="Calibri (MS) Bold"/>
                <a:cs typeface="Calibri (MS) Bold"/>
                <a:sym typeface="Calibri (MS) Bold"/>
              </a:rPr>
              <a:t> απα</a:t>
            </a:r>
            <a:r>
              <a:rPr lang="en-US" sz="2800" b="1" dirty="0" err="1">
                <a:solidFill>
                  <a:srgbClr val="450F0F"/>
                </a:solidFill>
                <a:latin typeface="Calibri (MS) Bold"/>
                <a:ea typeface="Calibri (MS) Bold"/>
                <a:cs typeface="Calibri (MS) Bold"/>
                <a:sym typeface="Calibri (MS) Bold"/>
              </a:rPr>
              <a:t>ντήσεις</a:t>
            </a:r>
            <a:r>
              <a:rPr lang="en-US" sz="2800" b="1" dirty="0">
                <a:solidFill>
                  <a:srgbClr val="450F0F"/>
                </a:solidFill>
                <a:latin typeface="Calibri (MS) Bold"/>
                <a:ea typeface="Calibri (MS) Bold"/>
                <a:cs typeface="Calibri (MS) Bold"/>
                <a:sym typeface="Calibri (MS) Bold"/>
              </a:rPr>
              <a:t>)</a:t>
            </a:r>
          </a:p>
        </p:txBody>
      </p:sp>
      <p:grpSp>
        <p:nvGrpSpPr>
          <p:cNvPr id="11" name="Group 7"/>
          <p:cNvGrpSpPr/>
          <p:nvPr/>
        </p:nvGrpSpPr>
        <p:grpSpPr>
          <a:xfrm>
            <a:off x="3732809" y="1773244"/>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8 - Τι περιμένεις από το Πανεπιστήμιό σου τα επόμενα χρόνια; (επίλεξε μέχρι τρεις απαντήσεις) by Q3 - Τόπος προέλευσης / Τόπος μόνιμης κατοικίας της οικογένειάς σου:" descr="8765b8d7-595a-40fe-94da-d79093413dd1 Q8 - Τι περιμένεις από το Πανεπιστήμιό σου τα επόμενα χρόνια; (επίλεξε μέχρι τρεις απαντήσεις)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872066956"/>
              </p:ext>
            </p:extLst>
          </p:nvPr>
        </p:nvGraphicFramePr>
        <p:xfrm>
          <a:off x="3350916" y="3410636"/>
          <a:ext cx="11592261" cy="4191460"/>
        </p:xfrm>
        <a:graphic>
          <a:graphicData uri="http://schemas.openxmlformats.org/drawingml/2006/table">
            <a:tbl>
              <a:tblPr firstRow="1" firstCol="1" bandRow="1">
                <a:tableStyleId>{5C22544A-7EE6-4342-B048-85BDC9FD1C3A}</a:tableStyleId>
              </a:tblPr>
              <a:tblGrid>
                <a:gridCol w="5848170">
                  <a:extLst>
                    <a:ext uri="{9D8B030D-6E8A-4147-A177-3AD203B41FA5}">
                      <a16:colId xmlns:a16="http://schemas.microsoft.com/office/drawing/2014/main" xmlns="" val="20000"/>
                    </a:ext>
                  </a:extLst>
                </a:gridCol>
                <a:gridCol w="1914697">
                  <a:extLst>
                    <a:ext uri="{9D8B030D-6E8A-4147-A177-3AD203B41FA5}">
                      <a16:colId xmlns:a16="http://schemas.microsoft.com/office/drawing/2014/main" xmlns="" val="20001"/>
                    </a:ext>
                  </a:extLst>
                </a:gridCol>
                <a:gridCol w="1914697">
                  <a:extLst>
                    <a:ext uri="{9D8B030D-6E8A-4147-A177-3AD203B41FA5}">
                      <a16:colId xmlns:a16="http://schemas.microsoft.com/office/drawing/2014/main" xmlns="" val="20002"/>
                    </a:ext>
                  </a:extLst>
                </a:gridCol>
                <a:gridCol w="1914697">
                  <a:extLst>
                    <a:ext uri="{9D8B030D-6E8A-4147-A177-3AD203B41FA5}">
                      <a16:colId xmlns:a16="http://schemas.microsoft.com/office/drawing/2014/main" xmlns="" val="20003"/>
                    </a:ext>
                  </a:extLst>
                </a:gridCol>
              </a:tblGrid>
              <a:tr h="64373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361681">
                <a:tc>
                  <a:txBody>
                    <a:bodyPr/>
                    <a:lstStyle/>
                    <a:p>
                      <a:pPr marL="0" lvl="0" indent="0" algn="ctr">
                        <a:buNone/>
                      </a:pPr>
                      <a:r>
                        <a:rPr sz="1600" b="1" i="0" u="none" strike="noStrike" dirty="0">
                          <a:solidFill>
                            <a:srgbClr val="000000"/>
                          </a:solidFill>
                          <a:latin typeface="Open Sans"/>
                        </a:rPr>
                        <a:t>Ανάπτυξη </a:t>
                      </a:r>
                      <a:r>
                        <a:rPr sz="1600" b="1" i="0" u="none" strike="noStrike" dirty="0" err="1">
                          <a:solidFill>
                            <a:srgbClr val="000000"/>
                          </a:solidFill>
                          <a:latin typeface="Open Sans"/>
                        </a:rPr>
                        <a:t>πρακτικών</a:t>
                      </a:r>
                      <a:r>
                        <a:rPr sz="1600" b="1" i="0" u="none" strike="noStrike" dirty="0">
                          <a:solidFill>
                            <a:srgbClr val="000000"/>
                          </a:solidFill>
                          <a:latin typeface="Open Sans"/>
                        </a:rPr>
                        <a:t> </a:t>
                      </a:r>
                      <a:r>
                        <a:rPr sz="1600" b="1" i="0" u="none" strike="noStrike" dirty="0" err="1" smtClean="0">
                          <a:solidFill>
                            <a:srgbClr val="000000"/>
                          </a:solidFill>
                          <a:latin typeface="Open Sans"/>
                        </a:rPr>
                        <a:t>δεξιοτήτων</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354005">
                <a:tc>
                  <a:txBody>
                    <a:bodyPr/>
                    <a:lstStyle/>
                    <a:p>
                      <a:pPr marL="0" lvl="0" indent="0" algn="ctr">
                        <a:buNone/>
                      </a:pPr>
                      <a:r>
                        <a:rPr sz="1600" b="1" i="0" u="none" strike="noStrike" dirty="0">
                          <a:solidFill>
                            <a:srgbClr val="000000"/>
                          </a:solidFill>
                          <a:latin typeface="Open Sans"/>
                        </a:rPr>
                        <a:t>Απόκτηση </a:t>
                      </a:r>
                      <a:r>
                        <a:rPr sz="1600" b="1" i="0" u="none" strike="noStrike" dirty="0" err="1">
                          <a:solidFill>
                            <a:srgbClr val="000000"/>
                          </a:solidFill>
                          <a:latin typeface="Open Sans"/>
                        </a:rPr>
                        <a:t>θεωρητικών</a:t>
                      </a:r>
                      <a:r>
                        <a:rPr sz="1600" b="1" i="0" u="none" strike="noStrike" dirty="0">
                          <a:solidFill>
                            <a:srgbClr val="000000"/>
                          </a:solidFill>
                          <a:latin typeface="Open Sans"/>
                        </a:rPr>
                        <a:t> </a:t>
                      </a:r>
                      <a:r>
                        <a:rPr sz="1600" b="1" i="0" u="none" strike="noStrike" dirty="0" err="1" smtClean="0">
                          <a:solidFill>
                            <a:srgbClr val="000000"/>
                          </a:solidFill>
                          <a:latin typeface="Open Sans"/>
                        </a:rPr>
                        <a:t>γνώσεων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354005">
                <a:tc>
                  <a:txBody>
                    <a:bodyPr/>
                    <a:lstStyle/>
                    <a:p>
                      <a:pPr marL="0" lvl="0" indent="0" algn="ctr">
                        <a:buNone/>
                      </a:pPr>
                      <a:r>
                        <a:rPr sz="1600" b="1" i="0" u="none" strike="noStrike" dirty="0" err="1">
                          <a:solidFill>
                            <a:srgbClr val="000000"/>
                          </a:solidFill>
                          <a:latin typeface="Open Sans"/>
                        </a:rPr>
                        <a:t>Πρακτική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εμπειρία</a:t>
                      </a:r>
                      <a:r>
                        <a:rPr sz="1600" b="1" i="0" u="none" strike="noStrike" dirty="0" smtClean="0">
                          <a:solidFill>
                            <a:srgbClr val="000000"/>
                          </a:solidFill>
                          <a:latin typeface="Open Sans"/>
                        </a:rPr>
                        <a:t>/</a:t>
                      </a:r>
                      <a:r>
                        <a:rPr sz="1600" b="1" i="0" u="none" strike="noStrike" dirty="0" err="1" smtClean="0">
                          <a:solidFill>
                            <a:srgbClr val="000000"/>
                          </a:solidFill>
                          <a:latin typeface="Open Sans"/>
                        </a:rPr>
                        <a:t>Εργαστήρια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354005">
                <a:tc>
                  <a:txBody>
                    <a:bodyPr/>
                    <a:lstStyle/>
                    <a:p>
                      <a:pPr marL="0" lvl="0" indent="0" algn="ctr">
                        <a:buNone/>
                      </a:pPr>
                      <a:r>
                        <a:rPr sz="1600" b="1" i="0" u="none" strike="noStrike" dirty="0" err="1">
                          <a:solidFill>
                            <a:srgbClr val="000000"/>
                          </a:solidFill>
                          <a:latin typeface="Open Sans"/>
                        </a:rPr>
                        <a:t>Επαγγελματική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αποκατάσταση</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354005">
                <a:tc>
                  <a:txBody>
                    <a:bodyPr/>
                    <a:lstStyle/>
                    <a:p>
                      <a:pPr marL="0" lvl="0" indent="0" algn="ctr">
                        <a:buNone/>
                      </a:pPr>
                      <a:r>
                        <a:rPr sz="1600" b="1" i="0" u="none" strike="noStrike" dirty="0" err="1">
                          <a:solidFill>
                            <a:srgbClr val="000000"/>
                          </a:solidFill>
                          <a:latin typeface="Open Sans"/>
                        </a:rPr>
                        <a:t>Φοιτητική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ζωή</a:t>
                      </a:r>
                      <a:r>
                        <a:rPr sz="1600" b="1" i="0" u="none" strike="noStrike" dirty="0" smtClean="0">
                          <a:solidFill>
                            <a:srgbClr val="000000"/>
                          </a:solidFill>
                          <a:latin typeface="Open Sans"/>
                        </a:rPr>
                        <a:t>/</a:t>
                      </a:r>
                      <a:r>
                        <a:rPr sz="1600" b="1" i="0" u="none" strike="noStrike" dirty="0" err="1" smtClean="0">
                          <a:solidFill>
                            <a:srgbClr val="000000"/>
                          </a:solidFill>
                          <a:latin typeface="Open Sans"/>
                        </a:rPr>
                        <a:t>Φιλίες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354005">
                <a:tc>
                  <a:txBody>
                    <a:bodyPr/>
                    <a:lstStyle/>
                    <a:p>
                      <a:pPr marL="0" lvl="0" indent="0" algn="ctr">
                        <a:buNone/>
                      </a:pPr>
                      <a:r>
                        <a:rPr sz="1600" b="1" i="0" u="none" strike="noStrike" dirty="0" err="1">
                          <a:solidFill>
                            <a:srgbClr val="000000"/>
                          </a:solidFill>
                          <a:latin typeface="Open Sans"/>
                        </a:rPr>
                        <a:t>Διεθνείς</a:t>
                      </a:r>
                      <a:r>
                        <a:rPr sz="1600" b="1" i="0" u="none" strike="noStrike" dirty="0">
                          <a:solidFill>
                            <a:srgbClr val="000000"/>
                          </a:solidFill>
                          <a:latin typeface="Open Sans"/>
                        </a:rPr>
                        <a:t> </a:t>
                      </a:r>
                      <a:r>
                        <a:rPr sz="1600" b="1" i="0" u="none" strike="noStrike" dirty="0" err="1" smtClean="0">
                          <a:solidFill>
                            <a:srgbClr val="000000"/>
                          </a:solidFill>
                          <a:latin typeface="Open Sans"/>
                        </a:rPr>
                        <a:t>εμπειρίες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354005">
                <a:tc>
                  <a:txBody>
                    <a:bodyPr/>
                    <a:lstStyle/>
                    <a:p>
                      <a:pPr marL="0" lvl="0" indent="0" algn="ctr">
                        <a:buNone/>
                      </a:pPr>
                      <a:r>
                        <a:rPr sz="1600" b="1" i="0" u="none" strike="noStrike" dirty="0">
                          <a:solidFill>
                            <a:srgbClr val="000000"/>
                          </a:solidFill>
                          <a:latin typeface="Open Sans"/>
                        </a:rPr>
                        <a:t>Εφόδια για </a:t>
                      </a:r>
                      <a:r>
                        <a:rPr sz="1600" b="1" i="0" u="none" strike="noStrike" dirty="0" err="1">
                          <a:solidFill>
                            <a:srgbClr val="000000"/>
                          </a:solidFill>
                          <a:latin typeface="Open Sans"/>
                        </a:rPr>
                        <a:t>μεταπτυχιακές</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σπουδές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354005">
                <a:tc>
                  <a:txBody>
                    <a:bodyPr/>
                    <a:lstStyle/>
                    <a:p>
                      <a:pPr marL="0" lvl="0" indent="0" algn="ctr">
                        <a:buNone/>
                      </a:pPr>
                      <a:r>
                        <a:rPr sz="1600" b="1" i="0" u="none" strike="noStrike" dirty="0">
                          <a:solidFill>
                            <a:srgbClr val="000000"/>
                          </a:solidFill>
                          <a:latin typeface="Open Sans"/>
                        </a:rPr>
                        <a:t>Συμμετοχή σε </a:t>
                      </a:r>
                      <a:r>
                        <a:rPr sz="1600" b="1" i="0" u="none" strike="noStrike" dirty="0" err="1">
                          <a:solidFill>
                            <a:srgbClr val="000000"/>
                          </a:solidFill>
                          <a:latin typeface="Open Sans"/>
                        </a:rPr>
                        <a:t>ερευνητικά</a:t>
                      </a:r>
                      <a:r>
                        <a:rPr sz="1600" b="1" i="0" u="none" strike="noStrike" dirty="0">
                          <a:solidFill>
                            <a:srgbClr val="000000"/>
                          </a:solidFill>
                          <a:latin typeface="Open Sans"/>
                        </a:rPr>
                        <a:t> </a:t>
                      </a:r>
                      <a:r>
                        <a:rPr sz="1600" b="1" i="0" u="none" strike="noStrike" dirty="0" err="1" smtClean="0">
                          <a:solidFill>
                            <a:srgbClr val="000000"/>
                          </a:solidFill>
                          <a:latin typeface="Open Sans"/>
                        </a:rPr>
                        <a:t>προγράμματα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354005">
                <a:tc>
                  <a:txBody>
                    <a:bodyPr/>
                    <a:lstStyle/>
                    <a:p>
                      <a:pPr marL="0" lvl="0" indent="0" algn="ctr">
                        <a:buNone/>
                      </a:pPr>
                      <a:r>
                        <a:rPr sz="1600" b="1" i="0" u="none" strike="noStrike" dirty="0" err="1">
                          <a:solidFill>
                            <a:srgbClr val="000000"/>
                          </a:solidFill>
                          <a:latin typeface="Open Sans"/>
                        </a:rPr>
                        <a:t>Άλλο</a:t>
                      </a:r>
                      <a:r>
                        <a:rPr sz="1600" b="1" i="0" u="none" strike="noStrike" dirty="0">
                          <a:solidFill>
                            <a:srgbClr val="000000"/>
                          </a:solidFill>
                          <a:latin typeface="Open Sans"/>
                        </a:rPr>
                        <a:t> </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354005">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028700" y="581025"/>
            <a:ext cx="16068418" cy="1333698"/>
          </a:xfrm>
          <a:prstGeom prst="rect">
            <a:avLst/>
          </a:prstGeom>
        </p:spPr>
        <p:txBody>
          <a:bodyPr lIns="0" tIns="0" rIns="0" bIns="0" rtlCol="0" anchor="t">
            <a:spAutoFit/>
          </a:bodyPr>
          <a:lstStyle/>
          <a:p>
            <a:pPr algn="ctr">
              <a:lnSpc>
                <a:spcPts val="5759"/>
              </a:lnSpc>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Τι</a:t>
            </a:r>
            <a:r>
              <a:rPr lang="en-US" sz="4800" b="1" dirty="0">
                <a:solidFill>
                  <a:srgbClr val="450F0F"/>
                </a:solidFill>
                <a:latin typeface="Calibri (MS) Bold"/>
                <a:ea typeface="Calibri (MS) Bold"/>
                <a:cs typeface="Calibri (MS) Bold"/>
                <a:sym typeface="Calibri (MS) Bold"/>
              </a:rPr>
              <a:t> π</a:t>
            </a:r>
            <a:r>
              <a:rPr lang="en-US" sz="4800" b="1" dirty="0" err="1">
                <a:solidFill>
                  <a:srgbClr val="450F0F"/>
                </a:solidFill>
                <a:latin typeface="Calibri (MS) Bold"/>
                <a:ea typeface="Calibri (MS) Bold"/>
                <a:cs typeface="Calibri (MS) Bold"/>
                <a:sym typeface="Calibri (MS) Bold"/>
              </a:rPr>
              <a:t>εριμένεις</a:t>
            </a:r>
            <a:r>
              <a:rPr lang="en-US" sz="4800" b="1" dirty="0">
                <a:solidFill>
                  <a:srgbClr val="450F0F"/>
                </a:solidFill>
                <a:latin typeface="Calibri (MS) Bold"/>
                <a:ea typeface="Calibri (MS) Bold"/>
                <a:cs typeface="Calibri (MS) Bold"/>
                <a:sym typeface="Calibri (MS) Bold"/>
              </a:rPr>
              <a:t> από </a:t>
            </a:r>
            <a:r>
              <a:rPr lang="en-US" sz="4800" b="1" dirty="0" err="1">
                <a:solidFill>
                  <a:srgbClr val="450F0F"/>
                </a:solidFill>
                <a:latin typeface="Calibri (MS) Bold"/>
                <a:ea typeface="Calibri (MS) Bold"/>
                <a:cs typeface="Calibri (MS) Bold"/>
                <a:sym typeface="Calibri (MS) Bold"/>
              </a:rPr>
              <a:t>το</a:t>
            </a:r>
            <a:r>
              <a:rPr lang="en-US" sz="4800" b="1" dirty="0">
                <a:solidFill>
                  <a:srgbClr val="450F0F"/>
                </a:solidFill>
                <a:latin typeface="Calibri (MS) Bold"/>
                <a:ea typeface="Calibri (MS) Bold"/>
                <a:cs typeface="Calibri (MS) Bold"/>
                <a:sym typeface="Calibri (MS) Bold"/>
              </a:rPr>
              <a:t> Πα</a:t>
            </a:r>
            <a:r>
              <a:rPr lang="en-US" sz="4800" b="1" dirty="0" err="1">
                <a:solidFill>
                  <a:srgbClr val="450F0F"/>
                </a:solidFill>
                <a:latin typeface="Calibri (MS) Bold"/>
                <a:ea typeface="Calibri (MS) Bold"/>
                <a:cs typeface="Calibri (MS) Bold"/>
                <a:sym typeface="Calibri (MS) Bold"/>
              </a:rPr>
              <a:t>νε</a:t>
            </a:r>
            <a:r>
              <a:rPr lang="en-US" sz="4800" b="1" dirty="0">
                <a:solidFill>
                  <a:srgbClr val="450F0F"/>
                </a:solidFill>
                <a:latin typeface="Calibri (MS) Bold"/>
                <a:ea typeface="Calibri (MS) Bold"/>
                <a:cs typeface="Calibri (MS) Bold"/>
                <a:sym typeface="Calibri (MS) Bold"/>
              </a:rPr>
              <a:t>πιστήμιό σου τα επόμενα χρόνια; ”</a:t>
            </a:r>
          </a:p>
          <a:p>
            <a:pPr marL="0" lvl="0" indent="0" algn="ctr">
              <a:lnSpc>
                <a:spcPts val="4560"/>
              </a:lnSpc>
              <a:spcBef>
                <a:spcPct val="0"/>
              </a:spcBef>
            </a:pPr>
            <a:r>
              <a:rPr lang="en-US" sz="2800" b="1" dirty="0">
                <a:solidFill>
                  <a:srgbClr val="450F0F"/>
                </a:solidFill>
                <a:latin typeface="Calibri (MS) Bold"/>
                <a:ea typeface="Calibri (MS) Bold"/>
                <a:cs typeface="Calibri (MS) Bold"/>
                <a:sym typeface="Calibri (MS) Bold"/>
              </a:rPr>
              <a:t>(επ</a:t>
            </a:r>
            <a:r>
              <a:rPr lang="en-US" sz="2800" b="1" dirty="0" err="1">
                <a:solidFill>
                  <a:srgbClr val="450F0F"/>
                </a:solidFill>
                <a:latin typeface="Calibri (MS) Bold"/>
                <a:ea typeface="Calibri (MS) Bold"/>
                <a:cs typeface="Calibri (MS) Bold"/>
                <a:sym typeface="Calibri (MS) Bold"/>
              </a:rPr>
              <a:t>ίλεξε</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μέχρι</a:t>
            </a:r>
            <a:r>
              <a:rPr lang="en-US" sz="2800" b="1" dirty="0">
                <a:solidFill>
                  <a:srgbClr val="450F0F"/>
                </a:solidFill>
                <a:latin typeface="Calibri (MS) Bold"/>
                <a:ea typeface="Calibri (MS) Bold"/>
                <a:cs typeface="Calibri (MS) Bold"/>
                <a:sym typeface="Calibri (MS) Bold"/>
              </a:rPr>
              <a:t> </a:t>
            </a:r>
            <a:r>
              <a:rPr lang="en-US" sz="2800" b="1" dirty="0" err="1">
                <a:solidFill>
                  <a:srgbClr val="450F0F"/>
                </a:solidFill>
                <a:latin typeface="Calibri (MS) Bold"/>
                <a:ea typeface="Calibri (MS) Bold"/>
                <a:cs typeface="Calibri (MS) Bold"/>
                <a:sym typeface="Calibri (MS) Bold"/>
              </a:rPr>
              <a:t>τρεις</a:t>
            </a:r>
            <a:r>
              <a:rPr lang="en-US" sz="2800" b="1" dirty="0">
                <a:solidFill>
                  <a:srgbClr val="450F0F"/>
                </a:solidFill>
                <a:latin typeface="Calibri (MS) Bold"/>
                <a:ea typeface="Calibri (MS) Bold"/>
                <a:cs typeface="Calibri (MS) Bold"/>
                <a:sym typeface="Calibri (MS) Bold"/>
              </a:rPr>
              <a:t> απα</a:t>
            </a:r>
            <a:r>
              <a:rPr lang="en-US" sz="2800" b="1" dirty="0" err="1">
                <a:solidFill>
                  <a:srgbClr val="450F0F"/>
                </a:solidFill>
                <a:latin typeface="Calibri (MS) Bold"/>
                <a:ea typeface="Calibri (MS) Bold"/>
                <a:cs typeface="Calibri (MS) Bold"/>
                <a:sym typeface="Calibri (MS) Bold"/>
              </a:rPr>
              <a:t>ντήσεις</a:t>
            </a:r>
            <a:r>
              <a:rPr lang="en-US" sz="2800" b="1" dirty="0">
                <a:solidFill>
                  <a:srgbClr val="450F0F"/>
                </a:solidFill>
                <a:latin typeface="Calibri (MS) Bold"/>
                <a:ea typeface="Calibri (MS) Bold"/>
                <a:cs typeface="Calibri (MS) Bold"/>
                <a:sym typeface="Calibri (MS) Bold"/>
              </a:rPr>
              <a:t>)</a:t>
            </a:r>
          </a:p>
        </p:txBody>
      </p:sp>
      <p:grpSp>
        <p:nvGrpSpPr>
          <p:cNvPr id="14" name="Group 7"/>
          <p:cNvGrpSpPr/>
          <p:nvPr/>
        </p:nvGrpSpPr>
        <p:grpSpPr>
          <a:xfrm>
            <a:off x="5334000" y="1562100"/>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8 - Τι περιμένεις από το Πανεπιστήμιό σου τα επόμενα χρόνια; (επίλεξε μέχρι τρεις απαντήσεις) by Σχολή Φοίτησης" descr="f8b93367-b495-4821-b67c-c53ccf8431bd Q8 - Τι περιμένεις από το Πανεπιστήμιό σου τα επόμενα χρόνια; (επίλεξε μέχρι τρεις απαντήσεις)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496858585"/>
              </p:ext>
            </p:extLst>
          </p:nvPr>
        </p:nvGraphicFramePr>
        <p:xfrm>
          <a:off x="381000" y="2933700"/>
          <a:ext cx="17678397" cy="5434822"/>
        </p:xfrm>
        <a:graphic>
          <a:graphicData uri="http://schemas.openxmlformats.org/drawingml/2006/table">
            <a:tbl>
              <a:tblPr firstRow="1" firstCol="1" bandRow="1">
                <a:tableStyleId>{5C22544A-7EE6-4342-B048-85BDC9FD1C3A}</a:tableStyleId>
              </a:tblPr>
              <a:tblGrid>
                <a:gridCol w="1756329">
                  <a:extLst>
                    <a:ext uri="{9D8B030D-6E8A-4147-A177-3AD203B41FA5}">
                      <a16:colId xmlns:a16="http://schemas.microsoft.com/office/drawing/2014/main" xmlns="" val="20000"/>
                    </a:ext>
                  </a:extLst>
                </a:gridCol>
                <a:gridCol w="1326839">
                  <a:extLst>
                    <a:ext uri="{9D8B030D-6E8A-4147-A177-3AD203B41FA5}">
                      <a16:colId xmlns:a16="http://schemas.microsoft.com/office/drawing/2014/main" xmlns="" val="20001"/>
                    </a:ext>
                  </a:extLst>
                </a:gridCol>
                <a:gridCol w="1326839">
                  <a:extLst>
                    <a:ext uri="{9D8B030D-6E8A-4147-A177-3AD203B41FA5}">
                      <a16:colId xmlns:a16="http://schemas.microsoft.com/office/drawing/2014/main" xmlns="" val="20002"/>
                    </a:ext>
                  </a:extLst>
                </a:gridCol>
                <a:gridCol w="1326839">
                  <a:extLst>
                    <a:ext uri="{9D8B030D-6E8A-4147-A177-3AD203B41FA5}">
                      <a16:colId xmlns:a16="http://schemas.microsoft.com/office/drawing/2014/main" xmlns="" val="20003"/>
                    </a:ext>
                  </a:extLst>
                </a:gridCol>
                <a:gridCol w="1326839">
                  <a:extLst>
                    <a:ext uri="{9D8B030D-6E8A-4147-A177-3AD203B41FA5}">
                      <a16:colId xmlns:a16="http://schemas.microsoft.com/office/drawing/2014/main" xmlns="" val="20004"/>
                    </a:ext>
                  </a:extLst>
                </a:gridCol>
                <a:gridCol w="1326839">
                  <a:extLst>
                    <a:ext uri="{9D8B030D-6E8A-4147-A177-3AD203B41FA5}">
                      <a16:colId xmlns:a16="http://schemas.microsoft.com/office/drawing/2014/main" xmlns="" val="20005"/>
                    </a:ext>
                  </a:extLst>
                </a:gridCol>
                <a:gridCol w="1326839">
                  <a:extLst>
                    <a:ext uri="{9D8B030D-6E8A-4147-A177-3AD203B41FA5}">
                      <a16:colId xmlns:a16="http://schemas.microsoft.com/office/drawing/2014/main" xmlns="" val="20006"/>
                    </a:ext>
                  </a:extLst>
                </a:gridCol>
                <a:gridCol w="1326839">
                  <a:extLst>
                    <a:ext uri="{9D8B030D-6E8A-4147-A177-3AD203B41FA5}">
                      <a16:colId xmlns:a16="http://schemas.microsoft.com/office/drawing/2014/main" xmlns="" val="20007"/>
                    </a:ext>
                  </a:extLst>
                </a:gridCol>
                <a:gridCol w="1326839">
                  <a:extLst>
                    <a:ext uri="{9D8B030D-6E8A-4147-A177-3AD203B41FA5}">
                      <a16:colId xmlns:a16="http://schemas.microsoft.com/office/drawing/2014/main" xmlns="" val="20008"/>
                    </a:ext>
                  </a:extLst>
                </a:gridCol>
                <a:gridCol w="1326839">
                  <a:extLst>
                    <a:ext uri="{9D8B030D-6E8A-4147-A177-3AD203B41FA5}">
                      <a16:colId xmlns:a16="http://schemas.microsoft.com/office/drawing/2014/main" xmlns="" val="20009"/>
                    </a:ext>
                  </a:extLst>
                </a:gridCol>
                <a:gridCol w="1326839">
                  <a:extLst>
                    <a:ext uri="{9D8B030D-6E8A-4147-A177-3AD203B41FA5}">
                      <a16:colId xmlns:a16="http://schemas.microsoft.com/office/drawing/2014/main" xmlns="" val="20010"/>
                    </a:ext>
                  </a:extLst>
                </a:gridCol>
                <a:gridCol w="1326839">
                  <a:extLst>
                    <a:ext uri="{9D8B030D-6E8A-4147-A177-3AD203B41FA5}">
                      <a16:colId xmlns:a16="http://schemas.microsoft.com/office/drawing/2014/main" xmlns="" val="20011"/>
                    </a:ext>
                  </a:extLst>
                </a:gridCol>
                <a:gridCol w="1326839">
                  <a:extLst>
                    <a:ext uri="{9D8B030D-6E8A-4147-A177-3AD203B41FA5}">
                      <a16:colId xmlns:a16="http://schemas.microsoft.com/office/drawing/2014/main" xmlns="" val="20012"/>
                    </a:ext>
                  </a:extLst>
                </a:gridCol>
              </a:tblGrid>
              <a:tr h="952822">
                <a:tc>
                  <a:txBody>
                    <a:bodyPr/>
                    <a:lstStyle/>
                    <a:p>
                      <a:pPr marL="0" lvl="0" indent="0" algn="ctr">
                        <a:buNone/>
                      </a:pPr>
                      <a:endParaRPr sz="11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30380">
                <a:tc>
                  <a:txBody>
                    <a:bodyPr/>
                    <a:lstStyle/>
                    <a:p>
                      <a:pPr marL="0" lvl="0" indent="0" algn="ctr">
                        <a:buNone/>
                      </a:pPr>
                      <a:r>
                        <a:rPr sz="1200" b="1" i="0" u="none" strike="noStrike" dirty="0">
                          <a:solidFill>
                            <a:srgbClr val="000000"/>
                          </a:solidFill>
                          <a:latin typeface="Open Sans"/>
                        </a:rPr>
                        <a:t>Ανάπτυξη </a:t>
                      </a:r>
                      <a:r>
                        <a:rPr sz="1200" b="1" i="0" u="none" strike="noStrike" dirty="0" err="1">
                          <a:solidFill>
                            <a:srgbClr val="000000"/>
                          </a:solidFill>
                          <a:latin typeface="Open Sans"/>
                        </a:rPr>
                        <a:t>πρακτικών</a:t>
                      </a:r>
                      <a:r>
                        <a:rPr sz="1200" b="1" i="0" u="none" strike="noStrike" dirty="0">
                          <a:solidFill>
                            <a:srgbClr val="000000"/>
                          </a:solidFill>
                          <a:latin typeface="Open Sans"/>
                        </a:rPr>
                        <a:t> </a:t>
                      </a:r>
                      <a:r>
                        <a:rPr sz="1200" b="1" i="0" u="none" strike="noStrike" dirty="0" err="1" smtClean="0">
                          <a:solidFill>
                            <a:srgbClr val="000000"/>
                          </a:solidFill>
                          <a:latin typeface="Open Sans"/>
                        </a:rPr>
                        <a:t>δεξιοτήτων</a:t>
                      </a:r>
                      <a:endParaRPr sz="12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59%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58%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57%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FF"/>
                          </a:solidFill>
                          <a:latin typeface="Open Sans"/>
                        </a:rPr>
                        <a:t>75%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58%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48%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65896">
                <a:tc>
                  <a:txBody>
                    <a:bodyPr/>
                    <a:lstStyle/>
                    <a:p>
                      <a:pPr marL="0" lvl="0" indent="0" algn="ctr">
                        <a:buNone/>
                      </a:pPr>
                      <a:r>
                        <a:rPr sz="1200" b="1" i="0" u="none" strike="noStrike" dirty="0">
                          <a:solidFill>
                            <a:srgbClr val="000000"/>
                          </a:solidFill>
                          <a:latin typeface="Open Sans"/>
                        </a:rPr>
                        <a:t>Απόκτηση </a:t>
                      </a:r>
                      <a:r>
                        <a:rPr sz="1200" b="1" i="0" u="none" strike="noStrike" dirty="0" err="1">
                          <a:solidFill>
                            <a:srgbClr val="000000"/>
                          </a:solidFill>
                          <a:latin typeface="Open Sans"/>
                        </a:rPr>
                        <a:t>θεωρητικών</a:t>
                      </a:r>
                      <a:r>
                        <a:rPr sz="1200" b="1" i="0" u="none" strike="noStrike" dirty="0">
                          <a:solidFill>
                            <a:srgbClr val="000000"/>
                          </a:solidFill>
                          <a:latin typeface="Open Sans"/>
                        </a:rPr>
                        <a:t> </a:t>
                      </a:r>
                      <a:r>
                        <a:rPr sz="1200" b="1" i="0" u="none" strike="noStrike" dirty="0" err="1" smtClean="0">
                          <a:solidFill>
                            <a:srgbClr val="000000"/>
                          </a:solidFill>
                          <a:latin typeface="Open Sans"/>
                        </a:rPr>
                        <a:t>γνώσεων</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91%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52%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565896">
                <a:tc>
                  <a:txBody>
                    <a:bodyPr/>
                    <a:lstStyle/>
                    <a:p>
                      <a:pPr marL="0" lvl="0" indent="0" algn="ctr">
                        <a:buNone/>
                      </a:pPr>
                      <a:r>
                        <a:rPr sz="1200" b="1" i="0" u="none" strike="noStrike" dirty="0" err="1">
                          <a:solidFill>
                            <a:srgbClr val="000000"/>
                          </a:solidFill>
                          <a:latin typeface="Open Sans"/>
                        </a:rPr>
                        <a:t>Πρακτική</a:t>
                      </a:r>
                      <a:r>
                        <a:rPr sz="1200" b="1" i="0" u="none" strike="noStrike" dirty="0">
                          <a:solidFill>
                            <a:srgbClr val="000000"/>
                          </a:solidFill>
                          <a:latin typeface="Open Sans"/>
                        </a:rPr>
                        <a:t> </a:t>
                      </a:r>
                      <a:r>
                        <a:rPr sz="1200" b="1" i="0" u="none" strike="noStrike" dirty="0" err="1" smtClean="0">
                          <a:solidFill>
                            <a:srgbClr val="000000"/>
                          </a:solidFill>
                          <a:latin typeface="Open Sans"/>
                        </a:rPr>
                        <a:t>εμπειρία</a:t>
                      </a:r>
                      <a:r>
                        <a:rPr sz="1200" b="1" i="0" u="none" strike="noStrike" dirty="0" smtClean="0">
                          <a:solidFill>
                            <a:srgbClr val="000000"/>
                          </a:solidFill>
                          <a:latin typeface="Open Sans"/>
                        </a:rPr>
                        <a:t>/</a:t>
                      </a:r>
                      <a:r>
                        <a:rPr sz="1200" b="1" i="0" u="none" strike="noStrike" dirty="0" err="1" smtClean="0">
                          <a:solidFill>
                            <a:srgbClr val="000000"/>
                          </a:solidFill>
                          <a:latin typeface="Open Sans"/>
                        </a:rPr>
                        <a:t>Εργαστήρια</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62%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55%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54%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394513">
                <a:tc>
                  <a:txBody>
                    <a:bodyPr/>
                    <a:lstStyle/>
                    <a:p>
                      <a:pPr marL="0" lvl="0" indent="0" algn="ctr">
                        <a:buNone/>
                      </a:pPr>
                      <a:r>
                        <a:rPr sz="1200" b="1" i="0" u="none" strike="noStrike" dirty="0" err="1">
                          <a:solidFill>
                            <a:srgbClr val="000000"/>
                          </a:solidFill>
                          <a:latin typeface="Open Sans"/>
                        </a:rPr>
                        <a:t>Επαγγελματική</a:t>
                      </a:r>
                      <a:r>
                        <a:rPr sz="1200" b="1" i="0" u="none" strike="noStrike" dirty="0">
                          <a:solidFill>
                            <a:srgbClr val="000000"/>
                          </a:solidFill>
                          <a:latin typeface="Open Sans"/>
                        </a:rPr>
                        <a:t> </a:t>
                      </a:r>
                      <a:r>
                        <a:rPr sz="1200" b="1" i="0" u="none" strike="noStrike" dirty="0" err="1" smtClean="0">
                          <a:solidFill>
                            <a:srgbClr val="000000"/>
                          </a:solidFill>
                          <a:latin typeface="Open Sans"/>
                        </a:rPr>
                        <a:t>αποκατάσταση</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53%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394513">
                <a:tc>
                  <a:txBody>
                    <a:bodyPr/>
                    <a:lstStyle/>
                    <a:p>
                      <a:pPr marL="0" lvl="0" indent="0" algn="ctr">
                        <a:buNone/>
                      </a:pPr>
                      <a:r>
                        <a:rPr sz="1200" b="1" i="0" u="none" strike="noStrike" dirty="0" err="1">
                          <a:solidFill>
                            <a:srgbClr val="000000"/>
                          </a:solidFill>
                          <a:latin typeface="Open Sans"/>
                        </a:rPr>
                        <a:t>Φοιτητική</a:t>
                      </a:r>
                      <a:r>
                        <a:rPr sz="1200" b="1" i="0" u="none" strike="noStrike" dirty="0">
                          <a:solidFill>
                            <a:srgbClr val="000000"/>
                          </a:solidFill>
                          <a:latin typeface="Open Sans"/>
                        </a:rPr>
                        <a:t> </a:t>
                      </a:r>
                      <a:r>
                        <a:rPr sz="1200" b="1" i="0" u="none" strike="noStrike" dirty="0" err="1" smtClean="0">
                          <a:solidFill>
                            <a:srgbClr val="000000"/>
                          </a:solidFill>
                          <a:latin typeface="Open Sans"/>
                        </a:rPr>
                        <a:t>ζωή</a:t>
                      </a:r>
                      <a:r>
                        <a:rPr sz="1200" b="1" i="0" u="none" strike="noStrike" dirty="0" smtClean="0">
                          <a:solidFill>
                            <a:srgbClr val="000000"/>
                          </a:solidFill>
                          <a:latin typeface="Open Sans"/>
                        </a:rPr>
                        <a:t>/</a:t>
                      </a:r>
                      <a:r>
                        <a:rPr sz="1200" b="1" i="0" u="none" strike="noStrike" dirty="0" err="1" smtClean="0">
                          <a:solidFill>
                            <a:srgbClr val="000000"/>
                          </a:solidFill>
                          <a:latin typeface="Open Sans"/>
                        </a:rPr>
                        <a:t>Φιλίες</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48%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97048">
                <a:tc>
                  <a:txBody>
                    <a:bodyPr/>
                    <a:lstStyle/>
                    <a:p>
                      <a:pPr marL="0" lvl="0" indent="0" algn="ctr">
                        <a:buNone/>
                      </a:pPr>
                      <a:r>
                        <a:rPr sz="1200" b="1" i="0" u="none" strike="noStrike" dirty="0" err="1">
                          <a:solidFill>
                            <a:srgbClr val="000000"/>
                          </a:solidFill>
                          <a:latin typeface="Open Sans"/>
                        </a:rPr>
                        <a:t>Διεθνείς</a:t>
                      </a:r>
                      <a:r>
                        <a:rPr sz="1200" b="1" i="0" u="none" strike="noStrike" dirty="0">
                          <a:solidFill>
                            <a:srgbClr val="000000"/>
                          </a:solidFill>
                          <a:latin typeface="Open Sans"/>
                        </a:rPr>
                        <a:t> </a:t>
                      </a:r>
                      <a:r>
                        <a:rPr sz="1200" b="1" i="0" u="none" strike="noStrike" dirty="0" err="1" smtClean="0">
                          <a:solidFill>
                            <a:srgbClr val="000000"/>
                          </a:solidFill>
                          <a:latin typeface="Open Sans"/>
                        </a:rPr>
                        <a:t>εμπειρίες</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565896">
                <a:tc>
                  <a:txBody>
                    <a:bodyPr/>
                    <a:lstStyle/>
                    <a:p>
                      <a:pPr marL="0" lvl="0" indent="0" algn="ctr">
                        <a:buNone/>
                      </a:pPr>
                      <a:r>
                        <a:rPr sz="1200" b="1" i="0" u="none" strike="noStrike" dirty="0">
                          <a:solidFill>
                            <a:srgbClr val="000000"/>
                          </a:solidFill>
                          <a:latin typeface="Open Sans"/>
                        </a:rPr>
                        <a:t>Εφόδια για </a:t>
                      </a:r>
                      <a:r>
                        <a:rPr sz="1200" b="1" i="0" u="none" strike="noStrike" dirty="0" err="1">
                          <a:solidFill>
                            <a:srgbClr val="000000"/>
                          </a:solidFill>
                          <a:latin typeface="Open Sans"/>
                        </a:rPr>
                        <a:t>μεταπτυχιακές</a:t>
                      </a:r>
                      <a:r>
                        <a:rPr sz="1200" b="1" i="0" u="none" strike="noStrike" dirty="0">
                          <a:solidFill>
                            <a:srgbClr val="000000"/>
                          </a:solidFill>
                          <a:latin typeface="Open Sans"/>
                        </a:rPr>
                        <a:t> </a:t>
                      </a:r>
                      <a:r>
                        <a:rPr sz="1200" b="1" i="0" u="none" strike="noStrike" dirty="0" err="1" smtClean="0">
                          <a:solidFill>
                            <a:srgbClr val="000000"/>
                          </a:solidFill>
                          <a:latin typeface="Open Sans"/>
                        </a:rPr>
                        <a:t>σπουδές</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42%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565896">
                <a:tc>
                  <a:txBody>
                    <a:bodyPr/>
                    <a:lstStyle/>
                    <a:p>
                      <a:pPr marL="0" lvl="0" indent="0" algn="ctr">
                        <a:buNone/>
                      </a:pPr>
                      <a:r>
                        <a:rPr sz="1200" b="1" i="0" u="none" strike="noStrike" dirty="0">
                          <a:solidFill>
                            <a:srgbClr val="000000"/>
                          </a:solidFill>
                          <a:latin typeface="Open Sans"/>
                        </a:rPr>
                        <a:t>Συμμετοχή σε </a:t>
                      </a:r>
                      <a:r>
                        <a:rPr sz="1200" b="1" i="0" u="none" strike="noStrike" dirty="0" err="1">
                          <a:solidFill>
                            <a:srgbClr val="000000"/>
                          </a:solidFill>
                          <a:latin typeface="Open Sans"/>
                        </a:rPr>
                        <a:t>ερευνητικά</a:t>
                      </a:r>
                      <a:r>
                        <a:rPr sz="1200" b="1" i="0" u="none" strike="noStrike" dirty="0">
                          <a:solidFill>
                            <a:srgbClr val="000000"/>
                          </a:solidFill>
                          <a:latin typeface="Open Sans"/>
                        </a:rPr>
                        <a:t> </a:t>
                      </a:r>
                      <a:r>
                        <a:rPr sz="1200" b="1" i="0" u="none" strike="noStrike" dirty="0" err="1" smtClean="0">
                          <a:solidFill>
                            <a:srgbClr val="000000"/>
                          </a:solidFill>
                          <a:latin typeface="Open Sans"/>
                        </a:rPr>
                        <a:t>προγράμματα</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297048">
                <a:tc>
                  <a:txBody>
                    <a:bodyPr/>
                    <a:lstStyle/>
                    <a:p>
                      <a:pPr marL="0" lvl="0" indent="0" algn="ctr">
                        <a:buNone/>
                      </a:pPr>
                      <a:r>
                        <a:rPr sz="1200" b="1" i="0" u="none" strike="noStrike" dirty="0" err="1">
                          <a:solidFill>
                            <a:srgbClr val="000000"/>
                          </a:solidFill>
                          <a:latin typeface="Open Sans"/>
                        </a:rPr>
                        <a:t>Άλλο</a:t>
                      </a:r>
                      <a:r>
                        <a:rPr sz="1200" b="1" i="0" u="none" strike="noStrike" dirty="0">
                          <a:solidFill>
                            <a:srgbClr val="000000"/>
                          </a:solidFill>
                          <a:latin typeface="Open Sans"/>
                        </a:rPr>
                        <a:t> </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23130">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1650072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Γι</a:t>
            </a:r>
            <a:r>
              <a:rPr lang="en-US" sz="4800" b="1" dirty="0">
                <a:solidFill>
                  <a:srgbClr val="450F0F"/>
                </a:solidFill>
                <a:latin typeface="Calibri (MS) Bold"/>
                <a:ea typeface="Calibri (MS) Bold"/>
                <a:cs typeface="Calibri (MS) Bold"/>
                <a:sym typeface="Calibri (MS) Bold"/>
              </a:rPr>
              <a:t>α κάθε μια από τις παρακάτω εκφράσεις, σημείωσε αν συμφωνείς ή διαφωνείς;”</a:t>
            </a:r>
          </a:p>
        </p:txBody>
      </p:sp>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0" name="9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graphicFrame>
        <p:nvGraphicFramePr>
          <p:cNvPr id="11" name="Chart 5"/>
          <p:cNvGraphicFramePr>
            <a:graphicFrameLocks/>
          </p:cNvGraphicFramePr>
          <p:nvPr/>
        </p:nvGraphicFramePr>
        <p:xfrm>
          <a:off x="1981200" y="2324100"/>
          <a:ext cx="14325599" cy="57912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 κάθε μια από τις παρακάτω εκφράσεις, σημείωσε αν συμφωνείς ή διαφωνείς;”</a:t>
            </a:r>
          </a:p>
        </p:txBody>
      </p:sp>
      <p:grpSp>
        <p:nvGrpSpPr>
          <p:cNvPr id="11" name="Group 7"/>
          <p:cNvGrpSpPr/>
          <p:nvPr/>
        </p:nvGrpSpPr>
        <p:grpSpPr>
          <a:xfrm>
            <a:off x="7239000" y="1866900"/>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Q1 - Το Φύλο σου 2" descr="79ed1e68-fc11-407b-8aa4-0e4bedde9c83 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Q1 - Το Φύλο σου 2 Column Spans Count: 0 Row Spans Count: 1 Stats Count: 0 Right Statistics Count: 0 Below Statistics Count: 0"/>
          <p:cNvGraphicFramePr>
            <a:graphicFrameLocks/>
          </p:cNvGraphicFramePr>
          <p:nvPr>
            <p:extLst>
              <p:ext uri="{D42A27DB-BD31-4B8C-83A1-F6EECF244321}">
                <p14:modId xmlns:p14="http://schemas.microsoft.com/office/powerpoint/2010/main" xmlns="" val="1840151910"/>
              </p:ext>
            </p:extLst>
          </p:nvPr>
        </p:nvGraphicFramePr>
        <p:xfrm>
          <a:off x="2132220" y="3217483"/>
          <a:ext cx="13582512" cy="4784928"/>
        </p:xfrm>
        <a:graphic>
          <a:graphicData uri="http://schemas.openxmlformats.org/drawingml/2006/table">
            <a:tbl>
              <a:tblPr firstRow="1" bandRow="1">
                <a:tableStyleId>{5C22544A-7EE6-4342-B048-85BDC9FD1C3A}</a:tableStyleId>
              </a:tblPr>
              <a:tblGrid>
                <a:gridCol w="3526300">
                  <a:extLst>
                    <a:ext uri="{9D8B030D-6E8A-4147-A177-3AD203B41FA5}">
                      <a16:colId xmlns:a16="http://schemas.microsoft.com/office/drawing/2014/main" xmlns="" val="20000"/>
                    </a:ext>
                  </a:extLst>
                </a:gridCol>
                <a:gridCol w="2514053">
                  <a:extLst>
                    <a:ext uri="{9D8B030D-6E8A-4147-A177-3AD203B41FA5}">
                      <a16:colId xmlns:a16="http://schemas.microsoft.com/office/drawing/2014/main" xmlns="" val="20001"/>
                    </a:ext>
                  </a:extLst>
                </a:gridCol>
                <a:gridCol w="2514053">
                  <a:extLst>
                    <a:ext uri="{9D8B030D-6E8A-4147-A177-3AD203B41FA5}">
                      <a16:colId xmlns:a16="http://schemas.microsoft.com/office/drawing/2014/main" xmlns="" val="20002"/>
                    </a:ext>
                  </a:extLst>
                </a:gridCol>
                <a:gridCol w="2514053">
                  <a:extLst>
                    <a:ext uri="{9D8B030D-6E8A-4147-A177-3AD203B41FA5}">
                      <a16:colId xmlns:a16="http://schemas.microsoft.com/office/drawing/2014/main" xmlns="" val="20003"/>
                    </a:ext>
                  </a:extLst>
                </a:gridCol>
                <a:gridCol w="2514053">
                  <a:extLst>
                    <a:ext uri="{9D8B030D-6E8A-4147-A177-3AD203B41FA5}">
                      <a16:colId xmlns:a16="http://schemas.microsoft.com/office/drawing/2014/main" xmlns="" val="20004"/>
                    </a:ext>
                  </a:extLst>
                </a:gridCol>
              </a:tblGrid>
              <a:tr h="288268">
                <a:tc gridSpan="2">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hMerge="1">
                  <a:txBody>
                    <a:bodyPr/>
                    <a:lstStyle/>
                    <a:p>
                      <a:endParaRPr lang="el-GR"/>
                    </a:p>
                  </a:txBody>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282285">
                <a:tc rowSpan="5">
                  <a:txBody>
                    <a:bodyPr/>
                    <a:lstStyle/>
                    <a:p>
                      <a:pPr marL="0" lvl="0" indent="0" algn="ctr">
                        <a:buNone/>
                      </a:pPr>
                      <a:r>
                        <a:rPr sz="1600" b="1" i="0" u="none" strike="noStrike" dirty="0">
                          <a:solidFill>
                            <a:srgbClr val="000000"/>
                          </a:solidFill>
                          <a:latin typeface="Open Sans"/>
                        </a:rPr>
                        <a:t>Νιώθω περήφανος που θα σπουδάσω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Αριστοτέλειο</a:t>
                      </a:r>
                      <a:endParaRPr sz="1600" b="1" i="0" u="none" strike="noStrike" dirty="0">
                        <a:solidFill>
                          <a:srgbClr val="000000"/>
                        </a:solidFill>
                        <a:latin typeface="Open Sans"/>
                      </a:endParaRPr>
                    </a:p>
                  </a:txBody>
                  <a:tcPr marL="50800" marR="12700" marT="27609" marB="27609" anchor="ctr">
                    <a:lnL>
                      <a:noFill/>
                    </a:lnL>
                    <a:lnR w="12700">
                      <a:solidFill>
                        <a:srgbClr val="465FB9"/>
                      </a:solid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w="12700">
                      <a:solidFill>
                        <a:srgbClr val="465FB9"/>
                      </a:solidFill>
                    </a:lnT>
                    <a:lnB>
                      <a:noFill/>
                    </a:lnB>
                    <a:solidFill>
                      <a:srgbClr val="FFFFFF"/>
                    </a:solidFill>
                  </a:tcPr>
                </a:tc>
                <a:tc>
                  <a:txBody>
                    <a:bodyPr/>
                    <a:lstStyle/>
                    <a:p>
                      <a:pPr marL="0" lvl="0" indent="0" algn="ctr">
                        <a:buNone/>
                      </a:pPr>
                      <a:r>
                        <a:rPr sz="1600" b="0" i="0" u="none" strike="noStrike" dirty="0">
                          <a:solidFill>
                            <a:srgbClr val="FF0000"/>
                          </a:solidFill>
                          <a:latin typeface="Open Sans"/>
                        </a:rPr>
                        <a:t>65%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75%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76303">
                <a:tc rowSpan="5">
                  <a:txBody>
                    <a:bodyPr/>
                    <a:lstStyle/>
                    <a:p>
                      <a:pPr marL="0" lvl="0" indent="0" algn="ctr">
                        <a:buNone/>
                      </a:pPr>
                      <a:r>
                        <a:rPr sz="1600" b="1" i="0" u="none" strike="noStrike" dirty="0">
                          <a:solidFill>
                            <a:srgbClr val="000000"/>
                          </a:solidFill>
                          <a:latin typeface="Open Sans"/>
                        </a:rPr>
                        <a:t>Πιστεύω ότι το πτυχίο του Αριστοτελείου θα μου δώσει καλές </a:t>
                      </a:r>
                      <a:r>
                        <a:rPr sz="1600" b="1" i="0" u="none" strike="noStrike" dirty="0" err="1">
                          <a:solidFill>
                            <a:srgbClr val="000000"/>
                          </a:solidFill>
                          <a:latin typeface="Open Sans"/>
                        </a:rPr>
                        <a:t>επαγγελματικές</a:t>
                      </a:r>
                      <a:r>
                        <a:rPr sz="1600" b="1" i="0" u="none" strike="noStrike" dirty="0">
                          <a:solidFill>
                            <a:srgbClr val="000000"/>
                          </a:solidFill>
                          <a:latin typeface="Open Sans"/>
                        </a:rPr>
                        <a:t> </a:t>
                      </a:r>
                      <a:r>
                        <a:rPr sz="1600" b="1" i="0" u="none" strike="noStrike" dirty="0" err="1" smtClean="0">
                          <a:solidFill>
                            <a:srgbClr val="000000"/>
                          </a:solidFill>
                          <a:latin typeface="Open Sans"/>
                        </a:rPr>
                        <a:t>προοπτικές</a:t>
                      </a:r>
                      <a:endParaRPr sz="1600" b="1" i="0" u="none" strike="noStrike" dirty="0">
                        <a:solidFill>
                          <a:srgbClr val="000000"/>
                        </a:solidFill>
                        <a:latin typeface="Open Sans"/>
                      </a:endParaRP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59%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lang="el-GR" sz="1600" b="1" i="0" u="none" strike="noStrike" dirty="0" smtClean="0">
                          <a:solidFill>
                            <a:srgbClr val="000000"/>
                          </a:solidFill>
                          <a:latin typeface="Open Sans"/>
                        </a:rPr>
                        <a:t>2</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r h="276303">
                <a:tc rowSpan="5">
                  <a:txBody>
                    <a:bodyPr/>
                    <a:lstStyle/>
                    <a:p>
                      <a:pPr marL="0" lvl="0" indent="0" algn="ctr">
                        <a:buNone/>
                      </a:pPr>
                      <a:r>
                        <a:rPr sz="1600" b="1" i="0" u="none" strike="noStrike" dirty="0">
                          <a:solidFill>
                            <a:srgbClr val="000000"/>
                          </a:solidFill>
                          <a:latin typeface="Open Sans"/>
                        </a:rPr>
                        <a:t>Ανυπομονώ για τις σπουδές μου στο Αριστοτέλειο</a:t>
                      </a: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2"/>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4"/>
                  </a:ext>
                </a:extLst>
              </a:tr>
              <a:tr h="276303">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5"/>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 κάθε μια από τις παρακάτω εκφράσεις, σημείωσε αν συμφωνείς ή διαφωνείς;”</a:t>
            </a:r>
          </a:p>
        </p:txBody>
      </p:sp>
      <p:grpSp>
        <p:nvGrpSpPr>
          <p:cNvPr id="11" name="Group 7"/>
          <p:cNvGrpSpPr/>
          <p:nvPr/>
        </p:nvGrpSpPr>
        <p:grpSpPr>
          <a:xfrm>
            <a:off x="7459523" y="1876046"/>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Q2 - Η ηλικία σου: 2 2" descr="b506c3b6-7c1e-4a67-b33b-ebcf0182f318 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Q2 - Η ηλικία σου: 2 2 Column Spans Count: 0 Row Spans Count: 1 Stats Count: 0 Right Statistics Count: 0 Below Statistics Count: 0"/>
          <p:cNvGraphicFramePr>
            <a:graphicFrameLocks/>
          </p:cNvGraphicFramePr>
          <p:nvPr>
            <p:extLst>
              <p:ext uri="{D42A27DB-BD31-4B8C-83A1-F6EECF244321}">
                <p14:modId xmlns:p14="http://schemas.microsoft.com/office/powerpoint/2010/main" xmlns="" val="3157372642"/>
              </p:ext>
            </p:extLst>
          </p:nvPr>
        </p:nvGraphicFramePr>
        <p:xfrm>
          <a:off x="597426" y="3298764"/>
          <a:ext cx="16623773" cy="4814720"/>
        </p:xfrm>
        <a:graphic>
          <a:graphicData uri="http://schemas.openxmlformats.org/drawingml/2006/table">
            <a:tbl>
              <a:tblPr firstRow="1" bandRow="1">
                <a:tableStyleId>{5C22544A-7EE6-4342-B048-85BDC9FD1C3A}</a:tableStyleId>
              </a:tblPr>
              <a:tblGrid>
                <a:gridCol w="5264513">
                  <a:extLst>
                    <a:ext uri="{9D8B030D-6E8A-4147-A177-3AD203B41FA5}">
                      <a16:colId xmlns:a16="http://schemas.microsoft.com/office/drawing/2014/main" xmlns="" val="20000"/>
                    </a:ext>
                  </a:extLst>
                </a:gridCol>
                <a:gridCol w="2271852">
                  <a:extLst>
                    <a:ext uri="{9D8B030D-6E8A-4147-A177-3AD203B41FA5}">
                      <a16:colId xmlns:a16="http://schemas.microsoft.com/office/drawing/2014/main" xmlns="" val="20001"/>
                    </a:ext>
                  </a:extLst>
                </a:gridCol>
                <a:gridCol w="2271852">
                  <a:extLst>
                    <a:ext uri="{9D8B030D-6E8A-4147-A177-3AD203B41FA5}">
                      <a16:colId xmlns:a16="http://schemas.microsoft.com/office/drawing/2014/main" xmlns="" val="20002"/>
                    </a:ext>
                  </a:extLst>
                </a:gridCol>
                <a:gridCol w="2271852">
                  <a:extLst>
                    <a:ext uri="{9D8B030D-6E8A-4147-A177-3AD203B41FA5}">
                      <a16:colId xmlns:a16="http://schemas.microsoft.com/office/drawing/2014/main" xmlns="" val="20003"/>
                    </a:ext>
                  </a:extLst>
                </a:gridCol>
                <a:gridCol w="2271852">
                  <a:extLst>
                    <a:ext uri="{9D8B030D-6E8A-4147-A177-3AD203B41FA5}">
                      <a16:colId xmlns:a16="http://schemas.microsoft.com/office/drawing/2014/main" xmlns="" val="20004"/>
                    </a:ext>
                  </a:extLst>
                </a:gridCol>
                <a:gridCol w="2271852">
                  <a:extLst>
                    <a:ext uri="{9D8B030D-6E8A-4147-A177-3AD203B41FA5}">
                      <a16:colId xmlns:a16="http://schemas.microsoft.com/office/drawing/2014/main" xmlns="" val="20005"/>
                    </a:ext>
                  </a:extLst>
                </a:gridCol>
              </a:tblGrid>
              <a:tr h="300920">
                <a:tc gridSpan="2">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hMerge="1">
                  <a:txBody>
                    <a:bodyPr/>
                    <a:lstStyle/>
                    <a:p>
                      <a:endParaRPr lang="el-GR"/>
                    </a:p>
                  </a:txBody>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300920">
                <a:tc rowSpan="5">
                  <a:txBody>
                    <a:bodyPr/>
                    <a:lstStyle/>
                    <a:p>
                      <a:pPr marL="0" lvl="0" indent="0" algn="ctr">
                        <a:buNone/>
                      </a:pPr>
                      <a:r>
                        <a:rPr sz="1600" b="1" i="0" u="none" strike="noStrike" dirty="0">
                          <a:solidFill>
                            <a:srgbClr val="000000"/>
                          </a:solidFill>
                          <a:latin typeface="Open Sans"/>
                        </a:rPr>
                        <a:t>Νιώθω περήφανος που θα σπουδάσω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Αριστοτέλειο</a:t>
                      </a:r>
                      <a:endParaRPr sz="1600" b="1" i="0" u="none" strike="noStrike" dirty="0">
                        <a:solidFill>
                          <a:srgbClr val="000000"/>
                        </a:solidFill>
                        <a:latin typeface="Open Sans"/>
                      </a:endParaRPr>
                    </a:p>
                  </a:txBody>
                  <a:tcPr marL="50800" marR="12700" marT="27609" marB="27609" anchor="ctr">
                    <a:lnL>
                      <a:noFill/>
                    </a:lnL>
                    <a:lnR w="12700">
                      <a:solidFill>
                        <a:srgbClr val="465FB9"/>
                      </a:solid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w="12700">
                      <a:solidFill>
                        <a:srgbClr val="465FB9"/>
                      </a:solid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74%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300920">
                <a:tc rowSpan="5">
                  <a:txBody>
                    <a:bodyPr/>
                    <a:lstStyle/>
                    <a:p>
                      <a:pPr marL="0" lvl="0" indent="0" algn="ctr">
                        <a:buNone/>
                      </a:pPr>
                      <a:r>
                        <a:rPr sz="1600" b="1" i="0" u="none" strike="noStrike" dirty="0">
                          <a:solidFill>
                            <a:srgbClr val="000000"/>
                          </a:solidFill>
                          <a:latin typeface="Open Sans"/>
                        </a:rPr>
                        <a:t>Πιστεύω ότι το πτυχίο του Αριστοτελείου θα μου δώσει καλές </a:t>
                      </a:r>
                      <a:r>
                        <a:rPr sz="1600" b="1" i="0" u="none" strike="noStrike" dirty="0" err="1">
                          <a:solidFill>
                            <a:srgbClr val="000000"/>
                          </a:solidFill>
                          <a:latin typeface="Open Sans"/>
                        </a:rPr>
                        <a:t>επαγγελματικές</a:t>
                      </a:r>
                      <a:r>
                        <a:rPr sz="1600" b="1" i="0" u="none" strike="noStrike" dirty="0">
                          <a:solidFill>
                            <a:srgbClr val="000000"/>
                          </a:solidFill>
                          <a:latin typeface="Open Sans"/>
                        </a:rPr>
                        <a:t> </a:t>
                      </a:r>
                      <a:r>
                        <a:rPr sz="1600" b="1" i="0" u="none" strike="noStrike" dirty="0" err="1" smtClean="0">
                          <a:solidFill>
                            <a:srgbClr val="000000"/>
                          </a:solidFill>
                          <a:latin typeface="Open Sans"/>
                        </a:rPr>
                        <a:t>προοπτικές</a:t>
                      </a:r>
                      <a:endParaRPr sz="1600" b="1" i="0" u="none" strike="noStrike" dirty="0">
                        <a:solidFill>
                          <a:srgbClr val="000000"/>
                        </a:solidFill>
                        <a:latin typeface="Open Sans"/>
                      </a:endParaRP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59%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lang="el-GR" sz="1600" b="1" i="0" u="none" strike="noStrike" dirty="0" smtClean="0">
                          <a:solidFill>
                            <a:srgbClr val="000000"/>
                          </a:solidFill>
                          <a:latin typeface="Open Sans"/>
                        </a:rPr>
                        <a:t>2</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r h="300920">
                <a:tc rowSpan="5">
                  <a:txBody>
                    <a:bodyPr/>
                    <a:lstStyle/>
                    <a:p>
                      <a:pPr marL="0" lvl="0" indent="0" algn="ctr">
                        <a:buNone/>
                      </a:pPr>
                      <a:r>
                        <a:rPr sz="1600" b="1" i="0" u="none" strike="noStrike" dirty="0">
                          <a:solidFill>
                            <a:srgbClr val="000000"/>
                          </a:solidFill>
                          <a:latin typeface="Open Sans"/>
                        </a:rPr>
                        <a:t>Ανυπομονώ για τις σπουδές μου στο Αριστοτέλειο</a:t>
                      </a: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60%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73%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2"/>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4"/>
                  </a:ext>
                </a:extLst>
              </a:tr>
              <a:tr h="300920">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5"/>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“Για κάθε μια από τις παρακάτω εκφράσεις, σημείωσε αν συμφωνείς ή διαφωνείς;”</a:t>
            </a:r>
          </a:p>
        </p:txBody>
      </p:sp>
      <p:grpSp>
        <p:nvGrpSpPr>
          <p:cNvPr id="11" name="Group 7"/>
          <p:cNvGrpSpPr/>
          <p:nvPr/>
        </p:nvGrpSpPr>
        <p:grpSpPr>
          <a:xfrm>
            <a:off x="3729761" y="1866900"/>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Q3 - Τόπος προέλευσης / Τόπος μόνιμης κατοικίας της οικογένειάς σου:" descr="92698679-6566-48b4-a1fd-a83c1214164d 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Q3 - Τόπος προέλευσης / Τόπος μόνιμης κατοικίας της οικογένειάς σου: Column Spans Count: 0 Row Spans Count: 1 Stats Count: 0 Right Statistics Count: 0 Below Statistics Count: 0"/>
          <p:cNvGraphicFramePr>
            <a:graphicFrameLocks/>
          </p:cNvGraphicFramePr>
          <p:nvPr>
            <p:extLst>
              <p:ext uri="{D42A27DB-BD31-4B8C-83A1-F6EECF244321}">
                <p14:modId xmlns:p14="http://schemas.microsoft.com/office/powerpoint/2010/main" xmlns="" val="232095074"/>
              </p:ext>
            </p:extLst>
          </p:nvPr>
        </p:nvGraphicFramePr>
        <p:xfrm>
          <a:off x="1190881" y="3289623"/>
          <a:ext cx="15906237" cy="4987559"/>
        </p:xfrm>
        <a:graphic>
          <a:graphicData uri="http://schemas.openxmlformats.org/drawingml/2006/table">
            <a:tbl>
              <a:tblPr firstRow="1" bandRow="1">
                <a:tableStyleId>{5C22544A-7EE6-4342-B048-85BDC9FD1C3A}</a:tableStyleId>
              </a:tblPr>
              <a:tblGrid>
                <a:gridCol w="5760157">
                  <a:extLst>
                    <a:ext uri="{9D8B030D-6E8A-4147-A177-3AD203B41FA5}">
                      <a16:colId xmlns:a16="http://schemas.microsoft.com/office/drawing/2014/main" xmlns="" val="20000"/>
                    </a:ext>
                  </a:extLst>
                </a:gridCol>
                <a:gridCol w="2536520">
                  <a:extLst>
                    <a:ext uri="{9D8B030D-6E8A-4147-A177-3AD203B41FA5}">
                      <a16:colId xmlns:a16="http://schemas.microsoft.com/office/drawing/2014/main" xmlns="" val="20001"/>
                    </a:ext>
                  </a:extLst>
                </a:gridCol>
                <a:gridCol w="2536520">
                  <a:extLst>
                    <a:ext uri="{9D8B030D-6E8A-4147-A177-3AD203B41FA5}">
                      <a16:colId xmlns:a16="http://schemas.microsoft.com/office/drawing/2014/main" xmlns="" val="20002"/>
                    </a:ext>
                  </a:extLst>
                </a:gridCol>
                <a:gridCol w="2536520">
                  <a:extLst>
                    <a:ext uri="{9D8B030D-6E8A-4147-A177-3AD203B41FA5}">
                      <a16:colId xmlns:a16="http://schemas.microsoft.com/office/drawing/2014/main" xmlns="" val="20003"/>
                    </a:ext>
                  </a:extLst>
                </a:gridCol>
                <a:gridCol w="2536520">
                  <a:extLst>
                    <a:ext uri="{9D8B030D-6E8A-4147-A177-3AD203B41FA5}">
                      <a16:colId xmlns:a16="http://schemas.microsoft.com/office/drawing/2014/main" xmlns="" val="20004"/>
                    </a:ext>
                  </a:extLst>
                </a:gridCol>
              </a:tblGrid>
              <a:tr h="501689">
                <a:tc gridSpan="2">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hMerge="1">
                  <a:txBody>
                    <a:bodyPr/>
                    <a:lstStyle/>
                    <a:p>
                      <a:endParaRPr lang="el-GR"/>
                    </a:p>
                  </a:txBody>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298426">
                <a:tc rowSpan="5">
                  <a:txBody>
                    <a:bodyPr/>
                    <a:lstStyle/>
                    <a:p>
                      <a:pPr marL="0" lvl="0" indent="0" algn="ctr">
                        <a:buNone/>
                      </a:pPr>
                      <a:r>
                        <a:rPr sz="1600" b="1" i="0" u="none" strike="noStrike" dirty="0">
                          <a:solidFill>
                            <a:srgbClr val="000000"/>
                          </a:solidFill>
                          <a:latin typeface="Open Sans"/>
                        </a:rPr>
                        <a:t>Νιώθω περήφανος που θα σπουδάσω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Αριστοτέλειο</a:t>
                      </a:r>
                      <a:endParaRPr sz="1600" b="1" i="0" u="none" strike="noStrike" dirty="0">
                        <a:solidFill>
                          <a:srgbClr val="000000"/>
                        </a:solidFill>
                        <a:latin typeface="Open Sans"/>
                      </a:endParaRPr>
                    </a:p>
                  </a:txBody>
                  <a:tcPr marL="50800" marR="12700" marT="27609" marB="27609" anchor="ctr">
                    <a:lnL>
                      <a:noFill/>
                    </a:lnL>
                    <a:lnR w="12700">
                      <a:solidFill>
                        <a:srgbClr val="465FB9"/>
                      </a:solid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w="12700">
                      <a:solidFill>
                        <a:srgbClr val="465FB9"/>
                      </a:solid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98426">
                <a:tc rowSpan="5">
                  <a:txBody>
                    <a:bodyPr/>
                    <a:lstStyle/>
                    <a:p>
                      <a:pPr marL="0" lvl="0" indent="0" algn="ctr">
                        <a:buNone/>
                      </a:pPr>
                      <a:r>
                        <a:rPr sz="1600" b="1" i="0" u="none" strike="noStrike" dirty="0">
                          <a:solidFill>
                            <a:srgbClr val="000000"/>
                          </a:solidFill>
                          <a:latin typeface="Open Sans"/>
                        </a:rPr>
                        <a:t>Πιστεύω ότι το πτυχίο του Αριστοτελείου θα μου δώσει καλές </a:t>
                      </a:r>
                      <a:r>
                        <a:rPr sz="1600" b="1" i="0" u="none" strike="noStrike" dirty="0" err="1">
                          <a:solidFill>
                            <a:srgbClr val="000000"/>
                          </a:solidFill>
                          <a:latin typeface="Open Sans"/>
                        </a:rPr>
                        <a:t>επαγγελματικές</a:t>
                      </a:r>
                      <a:r>
                        <a:rPr sz="1600" b="1" i="0" u="none" strike="noStrike" dirty="0">
                          <a:solidFill>
                            <a:srgbClr val="000000"/>
                          </a:solidFill>
                          <a:latin typeface="Open Sans"/>
                        </a:rPr>
                        <a:t> </a:t>
                      </a:r>
                      <a:r>
                        <a:rPr sz="1600" b="1" i="0" u="none" strike="noStrike" dirty="0" err="1" smtClean="0">
                          <a:solidFill>
                            <a:srgbClr val="000000"/>
                          </a:solidFill>
                          <a:latin typeface="Open Sans"/>
                        </a:rPr>
                        <a:t>προοπτικές</a:t>
                      </a:r>
                      <a:endParaRPr sz="1600" b="1" i="0" u="none" strike="noStrike" dirty="0">
                        <a:solidFill>
                          <a:srgbClr val="000000"/>
                        </a:solidFill>
                        <a:latin typeface="Open Sans"/>
                      </a:endParaRP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59%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lang="el-GR" sz="1600" b="1" i="0" u="none" strike="noStrike" dirty="0" smtClean="0">
                          <a:solidFill>
                            <a:srgbClr val="000000"/>
                          </a:solidFill>
                          <a:latin typeface="Open Sans"/>
                        </a:rPr>
                        <a:t>2</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r h="298426">
                <a:tc rowSpan="5">
                  <a:txBody>
                    <a:bodyPr/>
                    <a:lstStyle/>
                    <a:p>
                      <a:pPr marL="0" lvl="0" indent="0" algn="ctr">
                        <a:buNone/>
                      </a:pPr>
                      <a:r>
                        <a:rPr sz="1600" b="1" i="0" u="none" strike="noStrike" dirty="0">
                          <a:solidFill>
                            <a:srgbClr val="000000"/>
                          </a:solidFill>
                          <a:latin typeface="Open Sans"/>
                        </a:rPr>
                        <a:t>Ανυπομονώ για τις σπουδές μου στο Αριστοτέλειο</a:t>
                      </a: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2"/>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4"/>
                  </a:ext>
                </a:extLst>
              </a:tr>
              <a:tr h="298426">
                <a:tc vMerge="1">
                  <a:txBody>
                    <a:bodyPr/>
                    <a:lstStyle/>
                    <a:p>
                      <a:endParaRPr lang="el-GR"/>
                    </a:p>
                  </a:txBody>
                  <a:tcPr/>
                </a:tc>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5"/>
                  </a:ext>
                </a:extLst>
              </a:tr>
            </a:tbl>
          </a:graphicData>
        </a:graphic>
      </p:graphicFrame>
      <p:sp>
        <p:nvSpPr>
          <p:cNvPr id="15"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342900"/>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450F0F"/>
                </a:solidFill>
                <a:latin typeface="Calibri (MS) Bold"/>
                <a:ea typeface="Calibri (MS) Bold"/>
                <a:cs typeface="Calibri (MS) Bold"/>
                <a:sym typeface="Calibri (MS) Bold"/>
              </a:rPr>
              <a:t>“</a:t>
            </a:r>
            <a:r>
              <a:rPr lang="en-US" sz="4800" b="1" dirty="0" err="1">
                <a:solidFill>
                  <a:srgbClr val="450F0F"/>
                </a:solidFill>
                <a:latin typeface="Calibri (MS) Bold"/>
                <a:ea typeface="Calibri (MS) Bold"/>
                <a:cs typeface="Calibri (MS) Bold"/>
                <a:sym typeface="Calibri (MS) Bold"/>
              </a:rPr>
              <a:t>Γι</a:t>
            </a:r>
            <a:r>
              <a:rPr lang="en-US" sz="4800" b="1" dirty="0">
                <a:solidFill>
                  <a:srgbClr val="450F0F"/>
                </a:solidFill>
                <a:latin typeface="Calibri (MS) Bold"/>
                <a:ea typeface="Calibri (MS) Bold"/>
                <a:cs typeface="Calibri (MS) Bold"/>
                <a:sym typeface="Calibri (MS) Bold"/>
              </a:rPr>
              <a:t>α κάθε μια από τις παρακάτω εκφράσεις, σημείωσε αν συμφωνείς ή διαφωνείς;”</a:t>
            </a:r>
          </a:p>
        </p:txBody>
      </p:sp>
      <p:grpSp>
        <p:nvGrpSpPr>
          <p:cNvPr id="14" name="Group 7"/>
          <p:cNvGrpSpPr/>
          <p:nvPr/>
        </p:nvGrpSpPr>
        <p:grpSpPr>
          <a:xfrm>
            <a:off x="5334000" y="1562100"/>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Σχολή Φοίτησης" descr="d8884fa8-6e6d-45e2-90bf-f406c816d97f Q9 - Νιώθω περήφανος που θα σπουδάσω στο Αριστοτέλειο󠄀, Πιστεύω ότι το πτυχίο του Αριστοτελείου θα μου δώσει καλές επαγγελματικές προοπτικές󠄀, ... by Συμφωνώ, Μάλλον συμφωνώ, ... by Σχολή Φοίτησης Column Spans Count: 0 Row Spans Count: 1 Stats Count: 0 Right Statistics Count: 0 Below Statistics Count: 0"/>
          <p:cNvGraphicFramePr>
            <a:graphicFrameLocks/>
          </p:cNvGraphicFramePr>
          <p:nvPr>
            <p:extLst>
              <p:ext uri="{D42A27DB-BD31-4B8C-83A1-F6EECF244321}">
                <p14:modId xmlns:p14="http://schemas.microsoft.com/office/powerpoint/2010/main" xmlns="" val="1554344370"/>
              </p:ext>
            </p:extLst>
          </p:nvPr>
        </p:nvGraphicFramePr>
        <p:xfrm>
          <a:off x="486061" y="2810717"/>
          <a:ext cx="17420937" cy="5537752"/>
        </p:xfrm>
        <a:graphic>
          <a:graphicData uri="http://schemas.openxmlformats.org/drawingml/2006/table">
            <a:tbl>
              <a:tblPr firstRow="1" bandRow="1">
                <a:tableStyleId>{5C22544A-7EE6-4342-B048-85BDC9FD1C3A}</a:tableStyleId>
              </a:tblPr>
              <a:tblGrid>
                <a:gridCol w="1707515">
                  <a:extLst>
                    <a:ext uri="{9D8B030D-6E8A-4147-A177-3AD203B41FA5}">
                      <a16:colId xmlns:a16="http://schemas.microsoft.com/office/drawing/2014/main" xmlns="" val="20000"/>
                    </a:ext>
                  </a:extLst>
                </a:gridCol>
                <a:gridCol w="1119588">
                  <a:extLst>
                    <a:ext uri="{9D8B030D-6E8A-4147-A177-3AD203B41FA5}">
                      <a16:colId xmlns:a16="http://schemas.microsoft.com/office/drawing/2014/main" xmlns="" val="20001"/>
                    </a:ext>
                  </a:extLst>
                </a:gridCol>
                <a:gridCol w="1215944">
                  <a:extLst>
                    <a:ext uri="{9D8B030D-6E8A-4147-A177-3AD203B41FA5}">
                      <a16:colId xmlns:a16="http://schemas.microsoft.com/office/drawing/2014/main" xmlns="" val="20002"/>
                    </a:ext>
                  </a:extLst>
                </a:gridCol>
                <a:gridCol w="1215944">
                  <a:extLst>
                    <a:ext uri="{9D8B030D-6E8A-4147-A177-3AD203B41FA5}">
                      <a16:colId xmlns:a16="http://schemas.microsoft.com/office/drawing/2014/main" xmlns="" val="20003"/>
                    </a:ext>
                  </a:extLst>
                </a:gridCol>
                <a:gridCol w="1215944">
                  <a:extLst>
                    <a:ext uri="{9D8B030D-6E8A-4147-A177-3AD203B41FA5}">
                      <a16:colId xmlns:a16="http://schemas.microsoft.com/office/drawing/2014/main" xmlns="" val="20004"/>
                    </a:ext>
                  </a:extLst>
                </a:gridCol>
                <a:gridCol w="1215944">
                  <a:extLst>
                    <a:ext uri="{9D8B030D-6E8A-4147-A177-3AD203B41FA5}">
                      <a16:colId xmlns:a16="http://schemas.microsoft.com/office/drawing/2014/main" xmlns="" val="20005"/>
                    </a:ext>
                  </a:extLst>
                </a:gridCol>
                <a:gridCol w="1215944">
                  <a:extLst>
                    <a:ext uri="{9D8B030D-6E8A-4147-A177-3AD203B41FA5}">
                      <a16:colId xmlns:a16="http://schemas.microsoft.com/office/drawing/2014/main" xmlns="" val="20006"/>
                    </a:ext>
                  </a:extLst>
                </a:gridCol>
                <a:gridCol w="1215944">
                  <a:extLst>
                    <a:ext uri="{9D8B030D-6E8A-4147-A177-3AD203B41FA5}">
                      <a16:colId xmlns:a16="http://schemas.microsoft.com/office/drawing/2014/main" xmlns="" val="20007"/>
                    </a:ext>
                  </a:extLst>
                </a:gridCol>
                <a:gridCol w="1215944">
                  <a:extLst>
                    <a:ext uri="{9D8B030D-6E8A-4147-A177-3AD203B41FA5}">
                      <a16:colId xmlns:a16="http://schemas.microsoft.com/office/drawing/2014/main" xmlns="" val="20008"/>
                    </a:ext>
                  </a:extLst>
                </a:gridCol>
                <a:gridCol w="1215944">
                  <a:extLst>
                    <a:ext uri="{9D8B030D-6E8A-4147-A177-3AD203B41FA5}">
                      <a16:colId xmlns:a16="http://schemas.microsoft.com/office/drawing/2014/main" xmlns="" val="20009"/>
                    </a:ext>
                  </a:extLst>
                </a:gridCol>
                <a:gridCol w="1215944">
                  <a:extLst>
                    <a:ext uri="{9D8B030D-6E8A-4147-A177-3AD203B41FA5}">
                      <a16:colId xmlns:a16="http://schemas.microsoft.com/office/drawing/2014/main" xmlns="" val="20010"/>
                    </a:ext>
                  </a:extLst>
                </a:gridCol>
                <a:gridCol w="1215944">
                  <a:extLst>
                    <a:ext uri="{9D8B030D-6E8A-4147-A177-3AD203B41FA5}">
                      <a16:colId xmlns:a16="http://schemas.microsoft.com/office/drawing/2014/main" xmlns="" val="20011"/>
                    </a:ext>
                  </a:extLst>
                </a:gridCol>
                <a:gridCol w="1215944">
                  <a:extLst>
                    <a:ext uri="{9D8B030D-6E8A-4147-A177-3AD203B41FA5}">
                      <a16:colId xmlns:a16="http://schemas.microsoft.com/office/drawing/2014/main" xmlns="" val="20012"/>
                    </a:ext>
                  </a:extLst>
                </a:gridCol>
                <a:gridCol w="1218450">
                  <a:extLst>
                    <a:ext uri="{9D8B030D-6E8A-4147-A177-3AD203B41FA5}">
                      <a16:colId xmlns:a16="http://schemas.microsoft.com/office/drawing/2014/main" xmlns="" val="20013"/>
                    </a:ext>
                  </a:extLst>
                </a:gridCol>
              </a:tblGrid>
              <a:tr h="869002">
                <a:tc gridSpan="2">
                  <a:txBody>
                    <a:bodyPr/>
                    <a:lstStyle/>
                    <a:p>
                      <a:pPr marL="0" lvl="0" indent="0" algn="ctr">
                        <a:buNone/>
                      </a:pPr>
                      <a:endParaRPr sz="105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hMerge="1">
                  <a:txBody>
                    <a:bodyPr/>
                    <a:lstStyle/>
                    <a:p>
                      <a:endParaRPr lang="el-GR"/>
                    </a:p>
                  </a:txBody>
                  <a:tcPr/>
                </a:tc>
                <a:tc>
                  <a:txBody>
                    <a:bodyPr/>
                    <a:lstStyle/>
                    <a:p>
                      <a:pPr marL="0" lvl="0" indent="0" algn="ctr">
                        <a:buNone/>
                      </a:pPr>
                      <a:r>
                        <a:rPr sz="105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5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218435">
                <a:tc rowSpan="5">
                  <a:txBody>
                    <a:bodyPr/>
                    <a:lstStyle/>
                    <a:p>
                      <a:pPr marL="0" lvl="0" indent="0" algn="ctr">
                        <a:buNone/>
                      </a:pPr>
                      <a:r>
                        <a:rPr sz="1200" b="1" i="0" u="none" strike="noStrike" dirty="0">
                          <a:solidFill>
                            <a:srgbClr val="000000"/>
                          </a:solidFill>
                          <a:latin typeface="Open Sans"/>
                        </a:rPr>
                        <a:t>Νιώθω περήφανος που θα σπουδάσω </a:t>
                      </a:r>
                      <a:r>
                        <a:rPr sz="1200" b="1" i="0" u="none" strike="noStrike" dirty="0" err="1">
                          <a:solidFill>
                            <a:srgbClr val="000000"/>
                          </a:solidFill>
                          <a:latin typeface="Open Sans"/>
                        </a:rPr>
                        <a:t>στο</a:t>
                      </a:r>
                      <a:r>
                        <a:rPr sz="1200" b="1" i="0" u="none" strike="noStrike" dirty="0">
                          <a:solidFill>
                            <a:srgbClr val="000000"/>
                          </a:solidFill>
                          <a:latin typeface="Open Sans"/>
                        </a:rPr>
                        <a:t> </a:t>
                      </a:r>
                      <a:r>
                        <a:rPr sz="1200" b="1" i="0" u="none" strike="noStrike" dirty="0" err="1" smtClean="0">
                          <a:solidFill>
                            <a:srgbClr val="000000"/>
                          </a:solidFill>
                          <a:latin typeface="Open Sans"/>
                        </a:rPr>
                        <a:t>Αριστοτέλειο</a:t>
                      </a:r>
                      <a:endParaRPr sz="1200" b="1" i="0" u="none" strike="noStrike" dirty="0">
                        <a:solidFill>
                          <a:srgbClr val="000000"/>
                        </a:solidFill>
                        <a:latin typeface="Open Sans"/>
                      </a:endParaRPr>
                    </a:p>
                  </a:txBody>
                  <a:tcPr marL="50800" marR="12700" marT="27609" marB="27609" anchor="ctr">
                    <a:lnL>
                      <a:noFill/>
                    </a:lnL>
                    <a:lnR w="12700">
                      <a:solidFill>
                        <a:srgbClr val="465FB9"/>
                      </a:solid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w="12700">
                      <a:solidFill>
                        <a:srgbClr val="465FB9"/>
                      </a:solid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64%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59%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FF"/>
                          </a:solidFill>
                          <a:latin typeface="Open Sans"/>
                        </a:rPr>
                        <a:t>85%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1"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386212">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386212">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218435">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218435">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18435">
                <a:tc rowSpan="5">
                  <a:txBody>
                    <a:bodyPr/>
                    <a:lstStyle/>
                    <a:p>
                      <a:pPr marL="0" lvl="0" indent="0" algn="ctr">
                        <a:buNone/>
                      </a:pPr>
                      <a:r>
                        <a:rPr sz="1200" b="1" i="0" u="none" strike="noStrike" dirty="0">
                          <a:solidFill>
                            <a:srgbClr val="000000"/>
                          </a:solidFill>
                          <a:latin typeface="Open Sans"/>
                        </a:rPr>
                        <a:t>Πιστεύω ότι το πτυχίο του Αριστοτελείου θα μου δώσει καλές </a:t>
                      </a:r>
                      <a:r>
                        <a:rPr sz="1200" b="1" i="0" u="none" strike="noStrike" dirty="0" err="1">
                          <a:solidFill>
                            <a:srgbClr val="000000"/>
                          </a:solidFill>
                          <a:latin typeface="Open Sans"/>
                        </a:rPr>
                        <a:t>επαγγελματικές</a:t>
                      </a:r>
                      <a:r>
                        <a:rPr sz="1200" b="1" i="0" u="none" strike="noStrike" dirty="0">
                          <a:solidFill>
                            <a:srgbClr val="000000"/>
                          </a:solidFill>
                          <a:latin typeface="Open Sans"/>
                        </a:rPr>
                        <a:t> </a:t>
                      </a:r>
                      <a:r>
                        <a:rPr sz="1200" b="1" i="0" u="none" strike="noStrike" dirty="0" err="1" smtClean="0">
                          <a:solidFill>
                            <a:srgbClr val="000000"/>
                          </a:solidFill>
                          <a:latin typeface="Open Sans"/>
                        </a:rPr>
                        <a:t>προοπτικές</a:t>
                      </a:r>
                      <a:endParaRPr sz="1200" b="1" i="0" u="none" strike="noStrike" dirty="0">
                        <a:solidFill>
                          <a:srgbClr val="000000"/>
                        </a:solidFill>
                        <a:latin typeface="Open Sans"/>
                      </a:endParaRP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64%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50%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65%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72%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68%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59%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386212">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386212">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218435">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lang="el-GR" sz="1200" b="1" i="0" u="none" strike="noStrike" dirty="0" smtClean="0">
                          <a:solidFill>
                            <a:srgbClr val="000000"/>
                          </a:solidFill>
                          <a:latin typeface="Open Sans"/>
                        </a:rPr>
                        <a:t>2</a:t>
                      </a:r>
                      <a:r>
                        <a:rPr sz="1200" b="1" i="0" u="none" strike="noStrike" dirty="0" smtClean="0">
                          <a:solidFill>
                            <a:srgbClr val="000000"/>
                          </a:solidFill>
                          <a:latin typeface="Open Sans"/>
                        </a:rPr>
                        <a:t>%</a:t>
                      </a:r>
                      <a:endParaRPr sz="1200" b="1" i="0" u="none" strike="noStrike" dirty="0">
                        <a:solidFill>
                          <a:srgbClr val="000000"/>
                        </a:solidFill>
                        <a:latin typeface="Open San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18435">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r h="218435">
                <a:tc rowSpan="5">
                  <a:txBody>
                    <a:bodyPr/>
                    <a:lstStyle/>
                    <a:p>
                      <a:pPr marL="0" lvl="0" indent="0" algn="ctr">
                        <a:buNone/>
                      </a:pPr>
                      <a:r>
                        <a:rPr sz="1200" b="1" i="0" u="none" strike="noStrike" dirty="0">
                          <a:solidFill>
                            <a:srgbClr val="000000"/>
                          </a:solidFill>
                          <a:latin typeface="Open Sans"/>
                        </a:rPr>
                        <a:t>Ανυπομονώ για τις σπουδές μου στο Αριστοτέλειο</a:t>
                      </a:r>
                    </a:p>
                  </a:txBody>
                  <a:tcPr marL="50800" marR="12700" marT="27609" marB="27609" anchor="ctr">
                    <a:lnL>
                      <a:noFill/>
                    </a:lnL>
                    <a:lnR w="12700">
                      <a:solidFill>
                        <a:srgbClr val="465FB9"/>
                      </a:solid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Συμφωνώ</a:t>
                      </a:r>
                    </a:p>
                  </a:txBody>
                  <a:tcPr marL="50800" marR="12700" marT="27609" marB="27609" anchor="ctr">
                    <a:lnL w="12700" cap="flat" cmpd="sng" algn="ctr">
                      <a:solidFill>
                        <a:srgbClr val="465FB9"/>
                      </a:solidFill>
                      <a:prstDash val="solid"/>
                      <a:round/>
                      <a:headEnd type="none" w="med" len="med"/>
                      <a:tailEnd type="none" w="med" len="med"/>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52%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62%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386212">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Μάλλον συμφωνώ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2"/>
                  </a:ext>
                </a:extLst>
              </a:tr>
              <a:tr h="386212">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Μάλλον διαφωνώ</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218435">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Διαφωνώ</a:t>
                      </a:r>
                    </a:p>
                  </a:txBody>
                  <a:tcPr marL="50800" marR="12700" marT="27609" marB="27609" anchor="ctr">
                    <a:lnL w="12700">
                      <a:solidFill>
                        <a:srgbClr val="465FB9"/>
                      </a:solid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4"/>
                  </a:ext>
                </a:extLst>
              </a:tr>
              <a:tr h="218435">
                <a:tc vMerge="1">
                  <a:txBody>
                    <a:bodyPr/>
                    <a:lstStyle/>
                    <a:p>
                      <a:endParaRPr lang="el-GR"/>
                    </a:p>
                  </a:txBody>
                  <a:tcPr/>
                </a:tc>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w="12700">
                      <a:solidFill>
                        <a:srgbClr val="465FB9"/>
                      </a:solid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5"/>
                  </a:ext>
                </a:extLst>
              </a:tr>
            </a:tbl>
          </a:graphicData>
        </a:graphic>
      </p:graphicFrame>
      <p:sp>
        <p:nvSpPr>
          <p:cNvPr id="12"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148916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“Έχεις σκεφτεί την προοπτική μεταπτυχιακών σπουδών;”</a:t>
            </a:r>
          </a:p>
        </p:txBody>
      </p:sp>
      <p:graphicFrame>
        <p:nvGraphicFramePr>
          <p:cNvPr id="8" name="Γράφημα 7"/>
          <p:cNvGraphicFramePr>
            <a:graphicFrameLocks/>
          </p:cNvGraphicFramePr>
          <p:nvPr>
            <p:extLst>
              <p:ext uri="{D42A27DB-BD31-4B8C-83A1-F6EECF244321}">
                <p14:modId xmlns:p14="http://schemas.microsoft.com/office/powerpoint/2010/main" xmlns="" val="3878178493"/>
              </p:ext>
            </p:extLst>
          </p:nvPr>
        </p:nvGraphicFramePr>
        <p:xfrm>
          <a:off x="2552700" y="1638300"/>
          <a:ext cx="13182600" cy="6400800"/>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7150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9516066" y="8801800"/>
            <a:ext cx="3514134" cy="5656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“Έχεις σκεφτεί την προοπτική μεταπτυχιακών σπουδών;”</a:t>
            </a:r>
          </a:p>
        </p:txBody>
      </p:sp>
      <p:grpSp>
        <p:nvGrpSpPr>
          <p:cNvPr id="11" name="Group 7"/>
          <p:cNvGrpSpPr/>
          <p:nvPr/>
        </p:nvGrpSpPr>
        <p:grpSpPr>
          <a:xfrm>
            <a:off x="7344602" y="1161808"/>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10 - Έχεις σκεφτεί την προοπτική μεταπτυχιακών σπουδών; by Q1 - Το Φύλο σου 2" descr="44991a57-c360-4b51-847b-c7ed61abca91 Q10 - Έχεις σκεφτεί την προοπτική μεταπτυχιακών σπουδών;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939000716"/>
              </p:ext>
            </p:extLst>
          </p:nvPr>
        </p:nvGraphicFramePr>
        <p:xfrm>
          <a:off x="4191000" y="2679731"/>
          <a:ext cx="9677401" cy="3682970"/>
        </p:xfrm>
        <a:graphic>
          <a:graphicData uri="http://schemas.openxmlformats.org/drawingml/2006/table">
            <a:tbl>
              <a:tblPr firstRow="1" firstCol="1" bandRow="1">
                <a:tableStyleId>{5C22544A-7EE6-4342-B048-85BDC9FD1C3A}</a:tableStyleId>
              </a:tblPr>
              <a:tblGrid>
                <a:gridCol w="5962957">
                  <a:extLst>
                    <a:ext uri="{9D8B030D-6E8A-4147-A177-3AD203B41FA5}">
                      <a16:colId xmlns:a16="http://schemas.microsoft.com/office/drawing/2014/main" xmlns="" val="20000"/>
                    </a:ext>
                  </a:extLst>
                </a:gridCol>
                <a:gridCol w="1238148">
                  <a:extLst>
                    <a:ext uri="{9D8B030D-6E8A-4147-A177-3AD203B41FA5}">
                      <a16:colId xmlns:a16="http://schemas.microsoft.com/office/drawing/2014/main" xmlns="" val="20001"/>
                    </a:ext>
                  </a:extLst>
                </a:gridCol>
                <a:gridCol w="1238148">
                  <a:extLst>
                    <a:ext uri="{9D8B030D-6E8A-4147-A177-3AD203B41FA5}">
                      <a16:colId xmlns:a16="http://schemas.microsoft.com/office/drawing/2014/main" xmlns="" val="20002"/>
                    </a:ext>
                  </a:extLst>
                </a:gridCol>
                <a:gridCol w="1238148">
                  <a:extLst>
                    <a:ext uri="{9D8B030D-6E8A-4147-A177-3AD203B41FA5}">
                      <a16:colId xmlns:a16="http://schemas.microsoft.com/office/drawing/2014/main" xmlns="" val="20003"/>
                    </a:ext>
                  </a:extLst>
                </a:gridCol>
              </a:tblGrid>
              <a:tr h="945296">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925654">
                <a:tc>
                  <a:txBody>
                    <a:bodyPr/>
                    <a:lstStyle/>
                    <a:p>
                      <a:pPr marL="0" lvl="0" indent="0" algn="ctr">
                        <a:buNone/>
                      </a:pPr>
                      <a:r>
                        <a:rPr sz="1600" b="1" i="0" u="none" strike="noStrike" dirty="0">
                          <a:solidFill>
                            <a:srgbClr val="000000"/>
                          </a:solidFill>
                          <a:latin typeface="Open Sans"/>
                        </a:rPr>
                        <a:t>Ναι, έχω ήδη αποφασίσει ότι θα κάνω </a:t>
                      </a:r>
                      <a:r>
                        <a:rPr sz="1600" b="1" i="0" u="none" strike="noStrike" dirty="0" err="1">
                          <a:solidFill>
                            <a:srgbClr val="000000"/>
                          </a:solidFill>
                          <a:latin typeface="Open Sans"/>
                        </a:rPr>
                        <a:t>μεταπτυχιακές</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σπουδές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906010">
                <a:tc>
                  <a:txBody>
                    <a:bodyPr/>
                    <a:lstStyle/>
                    <a:p>
                      <a:pPr marL="0" lvl="0" indent="0" algn="ctr">
                        <a:buNone/>
                      </a:pPr>
                      <a:r>
                        <a:rPr sz="1600" b="1" i="0" u="none" strike="noStrike" dirty="0">
                          <a:solidFill>
                            <a:srgbClr val="000000"/>
                          </a:solidFill>
                          <a:latin typeface="Open Sans"/>
                        </a:rPr>
                        <a:t>Ναι, αλλά είναι πολύ νωρίς για να αποφασίσω αν θα κάνω ή </a:t>
                      </a:r>
                      <a:r>
                        <a:rPr sz="1600" b="1" i="0" u="none" strike="noStrike" dirty="0" err="1" smtClean="0">
                          <a:solidFill>
                            <a:srgbClr val="000000"/>
                          </a:solidFill>
                          <a:latin typeface="Open Sans"/>
                        </a:rPr>
                        <a:t>όχι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906010">
                <a:tc>
                  <a:txBody>
                    <a:bodyPr/>
                    <a:lstStyle/>
                    <a:p>
                      <a:pPr marL="0" lvl="0" indent="0" algn="ctr">
                        <a:buNone/>
                      </a:pPr>
                      <a:r>
                        <a:rPr sz="1600" b="1" i="0" u="none" strike="noStrike" dirty="0">
                          <a:solidFill>
                            <a:srgbClr val="000000"/>
                          </a:solidFill>
                          <a:latin typeface="Open Sans"/>
                        </a:rPr>
                        <a:t>Όχι, δεν το έχω σκεφτεί</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5300"/>
            <a:ext cx="16376863" cy="8328203"/>
            <a:chOff x="0" y="0"/>
            <a:chExt cx="4313248" cy="2193436"/>
          </a:xfrm>
        </p:grpSpPr>
        <p:sp>
          <p:nvSpPr>
            <p:cNvPr id="3" name="Freeform 3"/>
            <p:cNvSpPr/>
            <p:nvPr/>
          </p:nvSpPr>
          <p:spPr>
            <a:xfrm>
              <a:off x="0" y="0"/>
              <a:ext cx="4313248" cy="2193436"/>
            </a:xfrm>
            <a:custGeom>
              <a:avLst/>
              <a:gdLst/>
              <a:ahLst/>
              <a:cxnLst/>
              <a:rect l="l" t="t" r="r" b="b"/>
              <a:pathLst>
                <a:path w="4313248" h="2193436">
                  <a:moveTo>
                    <a:pt x="0" y="0"/>
                  </a:moveTo>
                  <a:lnTo>
                    <a:pt x="4313248" y="0"/>
                  </a:lnTo>
                  <a:lnTo>
                    <a:pt x="4313248" y="2193436"/>
                  </a:lnTo>
                  <a:lnTo>
                    <a:pt x="0" y="2193436"/>
                  </a:lnTo>
                  <a:close/>
                </a:path>
              </a:pathLst>
            </a:custGeom>
            <a:solidFill>
              <a:srgbClr val="D18282">
                <a:alpha val="38824"/>
              </a:srgbClr>
            </a:solidFill>
          </p:spPr>
        </p:sp>
        <p:sp>
          <p:nvSpPr>
            <p:cNvPr id="4" name="TextBox 4"/>
            <p:cNvSpPr txBox="1"/>
            <p:nvPr/>
          </p:nvSpPr>
          <p:spPr>
            <a:xfrm>
              <a:off x="0" y="-47625"/>
              <a:ext cx="4313248" cy="2241061"/>
            </a:xfrm>
            <a:prstGeom prst="rect">
              <a:avLst/>
            </a:prstGeom>
          </p:spPr>
          <p:txBody>
            <a:bodyPr lIns="50800" tIns="50800" rIns="50800" bIns="50800" rtlCol="0" anchor="ctr"/>
            <a:lstStyle/>
            <a:p>
              <a:pPr algn="ctr">
                <a:lnSpc>
                  <a:spcPts val="3012"/>
                </a:lnSpc>
              </a:pPr>
              <a:endParaRPr/>
            </a:p>
          </p:txBody>
        </p:sp>
      </p:grpSp>
      <p:sp>
        <p:nvSpPr>
          <p:cNvPr id="5" name="TextBox 5"/>
          <p:cNvSpPr txBox="1"/>
          <p:nvPr/>
        </p:nvSpPr>
        <p:spPr>
          <a:xfrm>
            <a:off x="1028700" y="647700"/>
            <a:ext cx="16230600" cy="1000125"/>
          </a:xfrm>
          <a:prstGeom prst="rect">
            <a:avLst/>
          </a:prstGeom>
        </p:spPr>
        <p:txBody>
          <a:bodyPr lIns="0" tIns="0" rIns="0" bIns="0" rtlCol="0" anchor="t">
            <a:spAutoFit/>
          </a:bodyPr>
          <a:lstStyle/>
          <a:p>
            <a:pPr marL="0" lvl="0" indent="0" algn="ctr">
              <a:lnSpc>
                <a:spcPts val="7920"/>
              </a:lnSpc>
            </a:pPr>
            <a:r>
              <a:rPr lang="en-US" sz="6600" b="1" i="1" dirty="0" err="1">
                <a:solidFill>
                  <a:srgbClr val="450F0F"/>
                </a:solidFill>
                <a:latin typeface="Noto Serif Display Bold Italics"/>
                <a:ea typeface="Noto Serif Display Bold Italics"/>
                <a:cs typeface="Noto Serif Display Bold Italics"/>
                <a:sym typeface="Noto Serif Display Bold Italics"/>
              </a:rPr>
              <a:t>Ταυτότητα</a:t>
            </a:r>
            <a:r>
              <a:rPr lang="en-US" sz="6600" b="1" i="1" dirty="0">
                <a:solidFill>
                  <a:srgbClr val="450F0F"/>
                </a:solidFill>
                <a:latin typeface="Noto Serif Display Bold Italics"/>
                <a:ea typeface="Noto Serif Display Bold Italics"/>
                <a:cs typeface="Noto Serif Display Bold Italics"/>
                <a:sym typeface="Noto Serif Display Bold Italics"/>
              </a:rPr>
              <a:t> </a:t>
            </a:r>
            <a:r>
              <a:rPr lang="en-US" sz="6600" b="1" i="1" dirty="0" err="1">
                <a:solidFill>
                  <a:srgbClr val="450F0F"/>
                </a:solidFill>
                <a:latin typeface="Noto Serif Display Bold Italics"/>
                <a:ea typeface="Noto Serif Display Bold Italics"/>
                <a:cs typeface="Noto Serif Display Bold Italics"/>
                <a:sym typeface="Noto Serif Display Bold Italics"/>
              </a:rPr>
              <a:t>Έρυνας</a:t>
            </a:r>
            <a:endParaRPr lang="en-US" sz="6600" b="1" i="1" dirty="0">
              <a:solidFill>
                <a:srgbClr val="450F0F"/>
              </a:solidFill>
              <a:latin typeface="Noto Serif Display Bold Italics"/>
              <a:ea typeface="Noto Serif Display Bold Italics"/>
              <a:cs typeface="Noto Serif Display Bold Italics"/>
              <a:sym typeface="Noto Serif Display Bold Italics"/>
            </a:endParaRPr>
          </a:p>
        </p:txBody>
      </p:sp>
      <p:sp>
        <p:nvSpPr>
          <p:cNvPr id="7" name="TextBox 7"/>
          <p:cNvSpPr txBox="1"/>
          <p:nvPr/>
        </p:nvSpPr>
        <p:spPr>
          <a:xfrm>
            <a:off x="1960204" y="2683259"/>
            <a:ext cx="14367592" cy="897682"/>
          </a:xfrm>
          <a:prstGeom prst="rect">
            <a:avLst/>
          </a:prstGeom>
        </p:spPr>
        <p:txBody>
          <a:bodyPr lIns="0" tIns="0" rIns="0" bIns="0" rtlCol="0" anchor="t">
            <a:spAutoFit/>
          </a:bodyPr>
          <a:lstStyle/>
          <a:p>
            <a:pPr marL="0" lvl="0" indent="0" algn="just">
              <a:lnSpc>
                <a:spcPts val="3470"/>
              </a:lnSpc>
              <a:spcBef>
                <a:spcPct val="0"/>
              </a:spcBef>
            </a:pPr>
            <a:r>
              <a:rPr lang="en-US" sz="2478" b="1" dirty="0" err="1">
                <a:solidFill>
                  <a:srgbClr val="450F0F"/>
                </a:solidFill>
                <a:latin typeface="Open Sans Bold"/>
                <a:ea typeface="Open Sans Bold"/>
                <a:cs typeface="Open Sans Bold"/>
                <a:sym typeface="Open Sans Bold"/>
              </a:rPr>
              <a:t>Μέγεθος</a:t>
            </a:r>
            <a:r>
              <a:rPr lang="en-US" sz="2478" b="1" u="none" dirty="0">
                <a:solidFill>
                  <a:srgbClr val="450F0F"/>
                </a:solidFill>
                <a:latin typeface="Open Sans Bold"/>
                <a:ea typeface="Open Sans Bold"/>
                <a:cs typeface="Open Sans Bold"/>
                <a:sym typeface="Open Sans Bold"/>
              </a:rPr>
              <a:t> </a:t>
            </a:r>
            <a:r>
              <a:rPr lang="en-US" sz="2478" b="1" u="none" dirty="0" err="1">
                <a:solidFill>
                  <a:srgbClr val="450F0F"/>
                </a:solidFill>
                <a:latin typeface="Open Sans Bold"/>
                <a:ea typeface="Open Sans Bold"/>
                <a:cs typeface="Open Sans Bold"/>
                <a:sym typeface="Open Sans Bold"/>
              </a:rPr>
              <a:t>δείγμ</a:t>
            </a:r>
            <a:r>
              <a:rPr lang="en-US" sz="2478" b="1" u="none" dirty="0">
                <a:solidFill>
                  <a:srgbClr val="450F0F"/>
                </a:solidFill>
                <a:latin typeface="Open Sans Bold"/>
                <a:ea typeface="Open Sans Bold"/>
                <a:cs typeface="Open Sans Bold"/>
                <a:sym typeface="Open Sans Bold"/>
              </a:rPr>
              <a:t>ατος: </a:t>
            </a:r>
            <a:r>
              <a:rPr lang="el-GR" sz="2478" b="1" u="none" dirty="0" smtClean="0">
                <a:solidFill>
                  <a:srgbClr val="450F0F"/>
                </a:solidFill>
                <a:latin typeface="Open Sans Bold"/>
                <a:ea typeface="Open Sans Bold"/>
                <a:cs typeface="Open Sans Bold"/>
                <a:sym typeface="Open Sans Bold"/>
              </a:rPr>
              <a:t>	</a:t>
            </a:r>
            <a:r>
              <a:rPr lang="el-GR" sz="2478" u="none" dirty="0" smtClean="0">
                <a:solidFill>
                  <a:srgbClr val="450F0F"/>
                </a:solidFill>
                <a:latin typeface="Open Sans"/>
                <a:ea typeface="Open Sans"/>
                <a:cs typeface="Open Sans"/>
                <a:sym typeface="Open Sans"/>
              </a:rPr>
              <a:t>923</a:t>
            </a:r>
            <a:r>
              <a:rPr lang="en-US" sz="2478" u="none" dirty="0" smtClean="0">
                <a:solidFill>
                  <a:srgbClr val="450F0F"/>
                </a:solidFill>
                <a:latin typeface="Open Sans"/>
                <a:ea typeface="Open Sans"/>
                <a:cs typeface="Open Sans"/>
                <a:sym typeface="Open Sans"/>
              </a:rPr>
              <a:t> </a:t>
            </a:r>
            <a:r>
              <a:rPr lang="el-GR" sz="2478" u="none" dirty="0" smtClean="0">
                <a:solidFill>
                  <a:srgbClr val="450F0F"/>
                </a:solidFill>
                <a:latin typeface="Open Sans"/>
                <a:ea typeface="Open Sans"/>
                <a:cs typeface="Open Sans"/>
                <a:sym typeface="Open Sans"/>
              </a:rPr>
              <a:t>πρωτοετείς φοιτητές του Αριστοτελείου Πανεπιστημίου 						Θεσσαλονίκης</a:t>
            </a:r>
            <a:endParaRPr lang="en-US" sz="2478" u="none" dirty="0">
              <a:solidFill>
                <a:srgbClr val="450F0F"/>
              </a:solidFill>
              <a:latin typeface="Open Sans"/>
              <a:ea typeface="Open Sans"/>
              <a:cs typeface="Open Sans"/>
              <a:sym typeface="Open Sans"/>
            </a:endParaRPr>
          </a:p>
        </p:txBody>
      </p:sp>
      <p:sp>
        <p:nvSpPr>
          <p:cNvPr id="8" name="TextBox 8"/>
          <p:cNvSpPr txBox="1"/>
          <p:nvPr/>
        </p:nvSpPr>
        <p:spPr>
          <a:xfrm>
            <a:off x="1971540" y="3961941"/>
            <a:ext cx="14367592" cy="897682"/>
          </a:xfrm>
          <a:prstGeom prst="rect">
            <a:avLst/>
          </a:prstGeom>
        </p:spPr>
        <p:txBody>
          <a:bodyPr lIns="0" tIns="0" rIns="0" bIns="0" rtlCol="0" anchor="t">
            <a:spAutoFit/>
          </a:bodyPr>
          <a:lstStyle/>
          <a:p>
            <a:pPr lvl="0" algn="just">
              <a:lnSpc>
                <a:spcPts val="3470"/>
              </a:lnSpc>
              <a:spcBef>
                <a:spcPct val="0"/>
              </a:spcBef>
            </a:pPr>
            <a:r>
              <a:rPr lang="en-US" sz="2478" b="1" dirty="0" err="1">
                <a:solidFill>
                  <a:srgbClr val="450F0F"/>
                </a:solidFill>
                <a:latin typeface="Open Sans Bold"/>
                <a:ea typeface="Open Sans Bold"/>
                <a:cs typeface="Open Sans Bold"/>
                <a:sym typeface="Open Sans Bold"/>
              </a:rPr>
              <a:t>Μέθοδος</a:t>
            </a:r>
            <a:r>
              <a:rPr lang="en-US" sz="2478" b="1" dirty="0">
                <a:solidFill>
                  <a:srgbClr val="450F0F"/>
                </a:solidFill>
                <a:latin typeface="Open Sans Bold"/>
                <a:ea typeface="Open Sans Bold"/>
                <a:cs typeface="Open Sans Bold"/>
                <a:sym typeface="Open Sans Bold"/>
              </a:rPr>
              <a:t> </a:t>
            </a:r>
            <a:r>
              <a:rPr lang="en-US" sz="2478" b="1" dirty="0" err="1">
                <a:solidFill>
                  <a:srgbClr val="450F0F"/>
                </a:solidFill>
                <a:latin typeface="Open Sans Bold"/>
                <a:ea typeface="Open Sans Bold"/>
                <a:cs typeface="Open Sans Bold"/>
                <a:sym typeface="Open Sans Bold"/>
              </a:rPr>
              <a:t>έρευν</a:t>
            </a:r>
            <a:r>
              <a:rPr lang="en-US" sz="2478" b="1" dirty="0">
                <a:solidFill>
                  <a:srgbClr val="450F0F"/>
                </a:solidFill>
                <a:latin typeface="Open Sans Bold"/>
                <a:ea typeface="Open Sans Bold"/>
                <a:cs typeface="Open Sans Bold"/>
                <a:sym typeface="Open Sans Bold"/>
              </a:rPr>
              <a:t>ας: </a:t>
            </a:r>
            <a:r>
              <a:rPr lang="el-GR" sz="2478" b="1" dirty="0" smtClean="0">
                <a:solidFill>
                  <a:srgbClr val="450F0F"/>
                </a:solidFill>
                <a:latin typeface="Open Sans Bold"/>
                <a:ea typeface="Open Sans Bold"/>
                <a:cs typeface="Open Sans Bold"/>
                <a:sym typeface="Open Sans Bold"/>
              </a:rPr>
              <a:t>	</a:t>
            </a:r>
            <a:r>
              <a:rPr lang="en-US" sz="2478" dirty="0" smtClean="0">
                <a:solidFill>
                  <a:srgbClr val="450F0F"/>
                </a:solidFill>
                <a:latin typeface="Open Sans"/>
                <a:ea typeface="Open Sans"/>
                <a:cs typeface="Open Sans"/>
                <a:sym typeface="Open Sans"/>
              </a:rPr>
              <a:t>Online </a:t>
            </a:r>
            <a:r>
              <a:rPr lang="el-GR" sz="2478" dirty="0" smtClean="0">
                <a:solidFill>
                  <a:srgbClr val="450F0F"/>
                </a:solidFill>
                <a:latin typeface="Open Sans"/>
                <a:ea typeface="Open Sans"/>
                <a:cs typeface="Open Sans"/>
                <a:sym typeface="Open Sans"/>
              </a:rPr>
              <a:t>συμπλήρωση ερωτηματολογίου </a:t>
            </a:r>
            <a:r>
              <a:rPr lang="el-GR" altLang="el-GR" sz="2478" dirty="0" smtClean="0">
                <a:solidFill>
                  <a:srgbClr val="450F0F"/>
                </a:solidFill>
                <a:latin typeface="Open Sans"/>
                <a:ea typeface="Open Sans"/>
                <a:cs typeface="Open Sans"/>
              </a:rPr>
              <a:t>με τη βοήθεια συστήματος </a:t>
            </a:r>
            <a:r>
              <a:rPr lang="en-US" altLang="el-GR" sz="2478" dirty="0">
                <a:solidFill>
                  <a:srgbClr val="450F0F"/>
                </a:solidFill>
                <a:latin typeface="Open Sans"/>
                <a:ea typeface="Open Sans"/>
                <a:cs typeface="Open Sans"/>
              </a:rPr>
              <a:t>CAWI </a:t>
            </a:r>
            <a:r>
              <a:rPr lang="el-GR" altLang="el-GR" sz="2478" dirty="0" smtClean="0">
                <a:solidFill>
                  <a:srgbClr val="450F0F"/>
                </a:solidFill>
                <a:latin typeface="Open Sans"/>
                <a:ea typeface="Open Sans"/>
                <a:cs typeface="Open Sans"/>
              </a:rPr>
              <a:t>				</a:t>
            </a:r>
            <a:r>
              <a:rPr lang="en-US" altLang="el-GR" sz="2478" dirty="0" smtClean="0">
                <a:solidFill>
                  <a:srgbClr val="450F0F"/>
                </a:solidFill>
                <a:latin typeface="Open Sans"/>
                <a:ea typeface="Open Sans"/>
                <a:cs typeface="Open Sans"/>
              </a:rPr>
              <a:t>(Computer</a:t>
            </a:r>
            <a:r>
              <a:rPr lang="el-GR" altLang="el-GR" sz="2478" dirty="0" smtClean="0">
                <a:solidFill>
                  <a:srgbClr val="450F0F"/>
                </a:solidFill>
                <a:latin typeface="Open Sans"/>
                <a:ea typeface="Open Sans"/>
                <a:cs typeface="Open Sans"/>
              </a:rPr>
              <a:t> </a:t>
            </a:r>
            <a:r>
              <a:rPr lang="en-US" altLang="el-GR" sz="2478" dirty="0" smtClean="0">
                <a:solidFill>
                  <a:srgbClr val="450F0F"/>
                </a:solidFill>
                <a:latin typeface="Open Sans"/>
                <a:ea typeface="Open Sans"/>
                <a:cs typeface="Open Sans"/>
              </a:rPr>
              <a:t>Assisted </a:t>
            </a:r>
            <a:r>
              <a:rPr lang="en-US" altLang="el-GR" sz="2478" dirty="0">
                <a:solidFill>
                  <a:srgbClr val="450F0F"/>
                </a:solidFill>
                <a:latin typeface="Open Sans"/>
                <a:ea typeface="Open Sans"/>
                <a:cs typeface="Open Sans"/>
              </a:rPr>
              <a:t>Web Interviewing)</a:t>
            </a:r>
            <a:endParaRPr lang="en-US" sz="2478" dirty="0">
              <a:solidFill>
                <a:srgbClr val="450F0F"/>
              </a:solidFill>
              <a:latin typeface="Open Sans"/>
              <a:ea typeface="Open Sans"/>
              <a:cs typeface="Open Sans"/>
              <a:sym typeface="Open Sans"/>
            </a:endParaRPr>
          </a:p>
        </p:txBody>
      </p:sp>
      <p:sp>
        <p:nvSpPr>
          <p:cNvPr id="9" name="TextBox 9"/>
          <p:cNvSpPr txBox="1"/>
          <p:nvPr/>
        </p:nvSpPr>
        <p:spPr>
          <a:xfrm>
            <a:off x="1971540" y="5121659"/>
            <a:ext cx="14367592" cy="897682"/>
          </a:xfrm>
          <a:prstGeom prst="rect">
            <a:avLst/>
          </a:prstGeom>
        </p:spPr>
        <p:txBody>
          <a:bodyPr lIns="0" tIns="0" rIns="0" bIns="0" rtlCol="0" anchor="t">
            <a:spAutoFit/>
          </a:bodyPr>
          <a:lstStyle/>
          <a:p>
            <a:pPr marL="0" lvl="0" indent="0" algn="just">
              <a:lnSpc>
                <a:spcPts val="3470"/>
              </a:lnSpc>
              <a:spcBef>
                <a:spcPct val="0"/>
              </a:spcBef>
            </a:pPr>
            <a:r>
              <a:rPr lang="en-US" sz="2478" b="1" dirty="0" err="1">
                <a:solidFill>
                  <a:srgbClr val="450F0F"/>
                </a:solidFill>
                <a:latin typeface="Open Sans Bold"/>
                <a:ea typeface="Open Sans Bold"/>
                <a:cs typeface="Open Sans Bold"/>
                <a:sym typeface="Open Sans Bold"/>
              </a:rPr>
              <a:t>Στ</a:t>
            </a:r>
            <a:r>
              <a:rPr lang="en-US" sz="2478" b="1" dirty="0">
                <a:solidFill>
                  <a:srgbClr val="450F0F"/>
                </a:solidFill>
                <a:latin typeface="Open Sans Bold"/>
                <a:ea typeface="Open Sans Bold"/>
                <a:cs typeface="Open Sans Bold"/>
                <a:sym typeface="Open Sans Bold"/>
              </a:rPr>
              <a:t>αθμίσεις: </a:t>
            </a:r>
            <a:r>
              <a:rPr lang="el-GR" sz="2478" b="1" dirty="0" smtClean="0">
                <a:solidFill>
                  <a:srgbClr val="450F0F"/>
                </a:solidFill>
                <a:latin typeface="Open Sans Bold"/>
                <a:ea typeface="Open Sans Bold"/>
                <a:cs typeface="Open Sans Bold"/>
                <a:sym typeface="Open Sans Bold"/>
              </a:rPr>
              <a:t>		</a:t>
            </a:r>
            <a:r>
              <a:rPr lang="en-US" sz="2478" dirty="0" smtClean="0">
                <a:solidFill>
                  <a:srgbClr val="450F0F"/>
                </a:solidFill>
                <a:latin typeface="Open Sans"/>
                <a:ea typeface="Open Sans"/>
                <a:cs typeface="Open Sans"/>
                <a:sym typeface="Open Sans"/>
              </a:rPr>
              <a:t>Τα </a:t>
            </a:r>
            <a:r>
              <a:rPr lang="en-US" sz="2478" dirty="0">
                <a:solidFill>
                  <a:srgbClr val="450F0F"/>
                </a:solidFill>
                <a:latin typeface="Open Sans"/>
                <a:ea typeface="Open Sans"/>
                <a:cs typeface="Open Sans"/>
                <a:sym typeface="Open Sans"/>
              </a:rPr>
              <a:t>απ</a:t>
            </a:r>
            <a:r>
              <a:rPr lang="en-US" sz="2478" dirty="0" err="1">
                <a:solidFill>
                  <a:srgbClr val="450F0F"/>
                </a:solidFill>
                <a:latin typeface="Open Sans"/>
                <a:ea typeface="Open Sans"/>
                <a:cs typeface="Open Sans"/>
                <a:sym typeface="Open Sans"/>
              </a:rPr>
              <a:t>οτελέσμ</a:t>
            </a:r>
            <a:r>
              <a:rPr lang="en-US" sz="2478" dirty="0">
                <a:solidFill>
                  <a:srgbClr val="450F0F"/>
                </a:solidFill>
                <a:latin typeface="Open Sans"/>
                <a:ea typeface="Open Sans"/>
                <a:cs typeface="Open Sans"/>
                <a:sym typeface="Open Sans"/>
              </a:rPr>
              <a:t>ατα </a:t>
            </a:r>
            <a:r>
              <a:rPr lang="el-GR" sz="2478" dirty="0" smtClean="0">
                <a:solidFill>
                  <a:srgbClr val="450F0F"/>
                </a:solidFill>
                <a:latin typeface="Open Sans"/>
                <a:ea typeface="Open Sans"/>
                <a:cs typeface="Open Sans"/>
                <a:sym typeface="Open Sans"/>
              </a:rPr>
              <a:t>σταθμίστηκαν </a:t>
            </a:r>
            <a:r>
              <a:rPr lang="en-US" sz="2478" dirty="0" err="1" smtClean="0">
                <a:solidFill>
                  <a:srgbClr val="450F0F"/>
                </a:solidFill>
                <a:latin typeface="Open Sans"/>
                <a:ea typeface="Open Sans"/>
                <a:cs typeface="Open Sans"/>
                <a:sym typeface="Open Sans"/>
              </a:rPr>
              <a:t>εκ</a:t>
            </a:r>
            <a:r>
              <a:rPr lang="en-US" sz="2478" dirty="0" smtClean="0">
                <a:solidFill>
                  <a:srgbClr val="450F0F"/>
                </a:solidFill>
                <a:latin typeface="Open Sans"/>
                <a:ea typeface="Open Sans"/>
                <a:cs typeface="Open Sans"/>
                <a:sym typeface="Open Sans"/>
              </a:rPr>
              <a:t> </a:t>
            </a:r>
            <a:r>
              <a:rPr lang="en-US" sz="2478" dirty="0">
                <a:solidFill>
                  <a:srgbClr val="450F0F"/>
                </a:solidFill>
                <a:latin typeface="Open Sans"/>
                <a:ea typeface="Open Sans"/>
                <a:cs typeface="Open Sans"/>
                <a:sym typeface="Open Sans"/>
              </a:rPr>
              <a:t>των</a:t>
            </a:r>
            <a:r>
              <a:rPr lang="en-US" sz="2478" u="none" dirty="0">
                <a:solidFill>
                  <a:srgbClr val="450F0F"/>
                </a:solidFill>
                <a:latin typeface="Open Sans"/>
                <a:ea typeface="Open Sans"/>
                <a:cs typeface="Open Sans"/>
                <a:sym typeface="Open Sans"/>
              </a:rPr>
              <a:t> υστέρων ως π</a:t>
            </a:r>
            <a:r>
              <a:rPr lang="en-US" sz="2478" u="none" dirty="0" err="1">
                <a:solidFill>
                  <a:srgbClr val="450F0F"/>
                </a:solidFill>
                <a:latin typeface="Open Sans"/>
                <a:ea typeface="Open Sans"/>
                <a:cs typeface="Open Sans"/>
                <a:sym typeface="Open Sans"/>
              </a:rPr>
              <a:t>ρος</a:t>
            </a:r>
            <a:r>
              <a:rPr lang="en-US" sz="2478" u="none" dirty="0">
                <a:solidFill>
                  <a:srgbClr val="450F0F"/>
                </a:solidFill>
                <a:latin typeface="Open Sans"/>
                <a:ea typeface="Open Sans"/>
                <a:cs typeface="Open Sans"/>
                <a:sym typeface="Open Sans"/>
              </a:rPr>
              <a:t> </a:t>
            </a:r>
            <a:r>
              <a:rPr lang="el-GR" sz="2478" u="none" dirty="0" smtClean="0">
                <a:solidFill>
                  <a:srgbClr val="450F0F"/>
                </a:solidFill>
                <a:latin typeface="Open Sans"/>
                <a:ea typeface="Open Sans"/>
                <a:cs typeface="Open Sans"/>
                <a:sym typeface="Open Sans"/>
              </a:rPr>
              <a:t>την 						κατανομή των πρωτοετών φοιτητών ανά </a:t>
            </a:r>
            <a:r>
              <a:rPr lang="el-GR" sz="2478" dirty="0">
                <a:solidFill>
                  <a:srgbClr val="450F0F"/>
                </a:solidFill>
                <a:latin typeface="Open Sans"/>
                <a:ea typeface="Open Sans"/>
                <a:cs typeface="Open Sans"/>
                <a:sym typeface="Open Sans"/>
              </a:rPr>
              <a:t>Σ</a:t>
            </a:r>
            <a:r>
              <a:rPr lang="el-GR" sz="2478" u="none" dirty="0" smtClean="0">
                <a:solidFill>
                  <a:srgbClr val="450F0F"/>
                </a:solidFill>
                <a:latin typeface="Open Sans"/>
                <a:ea typeface="Open Sans"/>
                <a:cs typeface="Open Sans"/>
                <a:sym typeface="Open Sans"/>
              </a:rPr>
              <a:t>χολή </a:t>
            </a:r>
            <a:r>
              <a:rPr lang="el-GR" sz="2478" u="none" dirty="0" smtClean="0">
                <a:solidFill>
                  <a:srgbClr val="450F0F"/>
                </a:solidFill>
                <a:latin typeface="Open Sans"/>
                <a:ea typeface="Open Sans"/>
                <a:cs typeface="Open Sans"/>
                <a:sym typeface="Open Sans"/>
              </a:rPr>
              <a:t>του Α.Π.Θ</a:t>
            </a:r>
            <a:r>
              <a:rPr lang="el-GR" sz="2478" u="none" dirty="0" smtClean="0">
                <a:solidFill>
                  <a:srgbClr val="450F0F"/>
                </a:solidFill>
                <a:latin typeface="Open Sans"/>
                <a:ea typeface="Open Sans"/>
                <a:cs typeface="Open Sans"/>
                <a:sym typeface="Open Sans"/>
              </a:rPr>
              <a:t>.</a:t>
            </a:r>
            <a:endParaRPr lang="en-US" sz="2478" u="none" dirty="0">
              <a:solidFill>
                <a:srgbClr val="450F0F"/>
              </a:solidFill>
              <a:latin typeface="Open Sans"/>
              <a:ea typeface="Open Sans"/>
              <a:cs typeface="Open Sans"/>
              <a:sym typeface="Open Sans"/>
            </a:endParaRPr>
          </a:p>
        </p:txBody>
      </p:sp>
      <p:sp>
        <p:nvSpPr>
          <p:cNvPr id="10" name="TextBox 10"/>
          <p:cNvSpPr txBox="1"/>
          <p:nvPr/>
        </p:nvSpPr>
        <p:spPr>
          <a:xfrm>
            <a:off x="1971540" y="6438462"/>
            <a:ext cx="14367592" cy="448841"/>
          </a:xfrm>
          <a:prstGeom prst="rect">
            <a:avLst/>
          </a:prstGeom>
        </p:spPr>
        <p:txBody>
          <a:bodyPr lIns="0" tIns="0" rIns="0" bIns="0" rtlCol="0" anchor="t">
            <a:spAutoFit/>
          </a:bodyPr>
          <a:lstStyle/>
          <a:p>
            <a:pPr marL="0" lvl="0" indent="0" algn="just">
              <a:lnSpc>
                <a:spcPts val="3470"/>
              </a:lnSpc>
              <a:spcBef>
                <a:spcPct val="0"/>
              </a:spcBef>
            </a:pPr>
            <a:r>
              <a:rPr lang="en-US" sz="2478" b="1" dirty="0" err="1">
                <a:solidFill>
                  <a:srgbClr val="450F0F"/>
                </a:solidFill>
                <a:latin typeface="Open Sans Bold"/>
                <a:ea typeface="Open Sans Bold"/>
                <a:cs typeface="Open Sans Bold"/>
                <a:sym typeface="Open Sans Bold"/>
              </a:rPr>
              <a:t>Τυ</a:t>
            </a:r>
            <a:r>
              <a:rPr lang="en-US" sz="2478" b="1" dirty="0">
                <a:solidFill>
                  <a:srgbClr val="450F0F"/>
                </a:solidFill>
                <a:latin typeface="Open Sans Bold"/>
                <a:ea typeface="Open Sans Bold"/>
                <a:cs typeface="Open Sans Bold"/>
                <a:sym typeface="Open Sans Bold"/>
              </a:rPr>
              <a:t>πικό σφάλμα: </a:t>
            </a:r>
            <a:r>
              <a:rPr lang="el-GR" sz="2478" b="1" dirty="0" smtClean="0">
                <a:solidFill>
                  <a:srgbClr val="450F0F"/>
                </a:solidFill>
                <a:latin typeface="Open Sans Bold"/>
                <a:ea typeface="Open Sans Bold"/>
                <a:cs typeface="Open Sans Bold"/>
                <a:sym typeface="Open Sans Bold"/>
              </a:rPr>
              <a:t>		</a:t>
            </a:r>
            <a:r>
              <a:rPr lang="en-US" sz="2478" dirty="0" err="1" smtClean="0">
                <a:solidFill>
                  <a:srgbClr val="450F0F"/>
                </a:solidFill>
                <a:latin typeface="Open Sans"/>
                <a:ea typeface="Open Sans"/>
                <a:cs typeface="Open Sans"/>
                <a:sym typeface="Open Sans"/>
              </a:rPr>
              <a:t>Μέγιστο</a:t>
            </a:r>
            <a:r>
              <a:rPr lang="en-US" sz="2478" dirty="0" smtClean="0">
                <a:solidFill>
                  <a:srgbClr val="450F0F"/>
                </a:solidFill>
                <a:latin typeface="Open Sans"/>
                <a:ea typeface="Open Sans"/>
                <a:cs typeface="Open Sans"/>
                <a:sym typeface="Open Sans"/>
              </a:rPr>
              <a:t> </a:t>
            </a:r>
            <a:r>
              <a:rPr lang="en-US" sz="2478" dirty="0">
                <a:solidFill>
                  <a:srgbClr val="450F0F"/>
                </a:solidFill>
                <a:latin typeface="Open Sans"/>
                <a:ea typeface="Open Sans"/>
                <a:cs typeface="Open Sans"/>
                <a:sym typeface="Open Sans"/>
              </a:rPr>
              <a:t>στατιστικό </a:t>
            </a:r>
            <a:r>
              <a:rPr lang="en-US" sz="2478" dirty="0" err="1">
                <a:solidFill>
                  <a:srgbClr val="450F0F"/>
                </a:solidFill>
                <a:latin typeface="Open Sans"/>
                <a:ea typeface="Open Sans"/>
                <a:cs typeface="Open Sans"/>
                <a:sym typeface="Open Sans"/>
              </a:rPr>
              <a:t>σφάλμα</a:t>
            </a:r>
            <a:r>
              <a:rPr lang="en-US" sz="2478" dirty="0">
                <a:solidFill>
                  <a:srgbClr val="450F0F"/>
                </a:solidFill>
                <a:latin typeface="Open Sans"/>
                <a:ea typeface="Open Sans"/>
                <a:cs typeface="Open Sans"/>
                <a:sym typeface="Open Sans"/>
              </a:rPr>
              <a:t> </a:t>
            </a:r>
            <a:r>
              <a:rPr lang="en-US" sz="2478" dirty="0" smtClean="0">
                <a:solidFill>
                  <a:srgbClr val="450F0F"/>
                </a:solidFill>
                <a:latin typeface="Open Sans"/>
                <a:ea typeface="Open Sans"/>
                <a:cs typeface="Open Sans"/>
                <a:sym typeface="Open Sans"/>
              </a:rPr>
              <a:t>±</a:t>
            </a:r>
            <a:r>
              <a:rPr lang="el-GR" sz="2478" dirty="0" smtClean="0">
                <a:solidFill>
                  <a:srgbClr val="450F0F"/>
                </a:solidFill>
                <a:latin typeface="Open Sans"/>
                <a:ea typeface="Open Sans"/>
                <a:cs typeface="Open Sans"/>
                <a:sym typeface="Open Sans"/>
              </a:rPr>
              <a:t>3,2</a:t>
            </a:r>
            <a:r>
              <a:rPr lang="en-US" sz="2478" dirty="0" smtClean="0">
                <a:solidFill>
                  <a:srgbClr val="450F0F"/>
                </a:solidFill>
                <a:latin typeface="Open Sans"/>
                <a:ea typeface="Open Sans"/>
                <a:cs typeface="Open Sans"/>
                <a:sym typeface="Open Sans"/>
              </a:rPr>
              <a:t>%</a:t>
            </a:r>
            <a:r>
              <a:rPr lang="en-US" sz="2478" u="none" dirty="0" smtClean="0">
                <a:solidFill>
                  <a:srgbClr val="450F0F"/>
                </a:solidFill>
                <a:latin typeface="Open Sans"/>
                <a:ea typeface="Open Sans"/>
                <a:cs typeface="Open Sans"/>
                <a:sym typeface="Open Sans"/>
              </a:rPr>
              <a:t> </a:t>
            </a:r>
            <a:r>
              <a:rPr lang="en-US" sz="2478" u="none" dirty="0">
                <a:solidFill>
                  <a:srgbClr val="450F0F"/>
                </a:solidFill>
                <a:latin typeface="Open Sans"/>
                <a:ea typeface="Open Sans"/>
                <a:cs typeface="Open Sans"/>
                <a:sym typeface="Open Sans"/>
              </a:rPr>
              <a:t>με διάστημα εμπιστοσύνης 95%.</a:t>
            </a:r>
          </a:p>
        </p:txBody>
      </p:sp>
      <p:sp>
        <p:nvSpPr>
          <p:cNvPr id="11" name="TextBox 11"/>
          <p:cNvSpPr txBox="1"/>
          <p:nvPr/>
        </p:nvSpPr>
        <p:spPr>
          <a:xfrm>
            <a:off x="1960204" y="7347484"/>
            <a:ext cx="14367592" cy="1346522"/>
          </a:xfrm>
          <a:prstGeom prst="rect">
            <a:avLst/>
          </a:prstGeom>
        </p:spPr>
        <p:txBody>
          <a:bodyPr lIns="0" tIns="0" rIns="0" bIns="0" rtlCol="0" anchor="t">
            <a:spAutoFit/>
          </a:bodyPr>
          <a:lstStyle/>
          <a:p>
            <a:pPr marL="0" lvl="0" indent="0" algn="just">
              <a:lnSpc>
                <a:spcPts val="3470"/>
              </a:lnSpc>
              <a:spcBef>
                <a:spcPct val="0"/>
              </a:spcBef>
            </a:pPr>
            <a:r>
              <a:rPr lang="el-GR" sz="2478" b="1" dirty="0" smtClean="0">
                <a:solidFill>
                  <a:srgbClr val="450F0F"/>
                </a:solidFill>
                <a:latin typeface="Open Sans Bold"/>
                <a:ea typeface="Open Sans Bold"/>
                <a:cs typeface="Open Sans Bold"/>
                <a:sym typeface="Open Sans Bold"/>
              </a:rPr>
              <a:t>Σημειώσεις</a:t>
            </a:r>
            <a:r>
              <a:rPr lang="en-US" sz="2478" b="1" dirty="0" smtClean="0">
                <a:solidFill>
                  <a:srgbClr val="450F0F"/>
                </a:solidFill>
                <a:latin typeface="Open Sans Bold"/>
                <a:ea typeface="Open Sans Bold"/>
                <a:cs typeface="Open Sans Bold"/>
                <a:sym typeface="Open Sans Bold"/>
              </a:rPr>
              <a:t>:</a:t>
            </a:r>
            <a:r>
              <a:rPr lang="en-US" sz="2478" b="1" u="none" dirty="0" smtClean="0">
                <a:solidFill>
                  <a:srgbClr val="450F0F"/>
                </a:solidFill>
                <a:latin typeface="Open Sans Bold"/>
                <a:ea typeface="Open Sans Bold"/>
                <a:cs typeface="Open Sans Bold"/>
                <a:sym typeface="Open Sans Bold"/>
              </a:rPr>
              <a:t> </a:t>
            </a:r>
            <a:r>
              <a:rPr lang="el-GR" sz="2478" b="1" u="none" dirty="0" smtClean="0">
                <a:solidFill>
                  <a:srgbClr val="450F0F"/>
                </a:solidFill>
                <a:latin typeface="Open Sans Bold"/>
                <a:ea typeface="Open Sans Bold"/>
                <a:cs typeface="Open Sans Bold"/>
                <a:sym typeface="Open Sans Bold"/>
              </a:rPr>
              <a:t>		</a:t>
            </a:r>
            <a:r>
              <a:rPr lang="en-US" sz="2478" u="none" dirty="0" err="1" smtClean="0">
                <a:solidFill>
                  <a:srgbClr val="450F0F"/>
                </a:solidFill>
                <a:latin typeface="Open Sans"/>
                <a:ea typeface="Open Sans"/>
                <a:cs typeface="Open Sans"/>
                <a:sym typeface="Open Sans"/>
              </a:rPr>
              <a:t>Οι</a:t>
            </a:r>
            <a:r>
              <a:rPr lang="en-US" sz="2478" u="none" dirty="0" smtClean="0">
                <a:solidFill>
                  <a:srgbClr val="450F0F"/>
                </a:solidFill>
                <a:latin typeface="Open Sans"/>
                <a:ea typeface="Open Sans"/>
                <a:cs typeface="Open Sans"/>
                <a:sym typeface="Open Sans"/>
              </a:rPr>
              <a:t> </a:t>
            </a:r>
            <a:r>
              <a:rPr lang="en-US" sz="2478" u="none" dirty="0" err="1">
                <a:solidFill>
                  <a:srgbClr val="450F0F"/>
                </a:solidFill>
                <a:latin typeface="Open Sans"/>
                <a:ea typeface="Open Sans"/>
                <a:cs typeface="Open Sans"/>
                <a:sym typeface="Open Sans"/>
              </a:rPr>
              <a:t>ερωτήσεις</a:t>
            </a:r>
            <a:r>
              <a:rPr lang="en-US" sz="2478" u="none" dirty="0">
                <a:solidFill>
                  <a:srgbClr val="450F0F"/>
                </a:solidFill>
                <a:latin typeface="Open Sans"/>
                <a:ea typeface="Open Sans"/>
                <a:cs typeface="Open Sans"/>
                <a:sym typeface="Open Sans"/>
              </a:rPr>
              <a:t> ανα</a:t>
            </a:r>
            <a:r>
              <a:rPr lang="en-US" sz="2478" u="none" dirty="0" err="1">
                <a:solidFill>
                  <a:srgbClr val="450F0F"/>
                </a:solidFill>
                <a:latin typeface="Open Sans"/>
                <a:ea typeface="Open Sans"/>
                <a:cs typeface="Open Sans"/>
                <a:sym typeface="Open Sans"/>
              </a:rPr>
              <a:t>φέροντ</a:t>
            </a:r>
            <a:r>
              <a:rPr lang="en-US" sz="2478" u="none" dirty="0">
                <a:solidFill>
                  <a:srgbClr val="450F0F"/>
                </a:solidFill>
                <a:latin typeface="Open Sans"/>
                <a:ea typeface="Open Sans"/>
                <a:cs typeface="Open Sans"/>
                <a:sym typeface="Open Sans"/>
              </a:rPr>
              <a:t>αι στους τίτλους των γραφημάτων</a:t>
            </a:r>
            <a:r>
              <a:rPr lang="en-US" sz="2478" u="none" dirty="0" smtClean="0">
                <a:solidFill>
                  <a:srgbClr val="450F0F"/>
                </a:solidFill>
                <a:latin typeface="Open Sans"/>
                <a:ea typeface="Open Sans"/>
                <a:cs typeface="Open Sans"/>
                <a:sym typeface="Open Sans"/>
              </a:rPr>
              <a:t>.</a:t>
            </a:r>
            <a:endParaRPr lang="el-GR" sz="2478" dirty="0">
              <a:solidFill>
                <a:srgbClr val="450F0F"/>
              </a:solidFill>
              <a:latin typeface="Open Sans"/>
              <a:ea typeface="Open Sans"/>
              <a:cs typeface="Open Sans"/>
              <a:sym typeface="Open Sans"/>
            </a:endParaRPr>
          </a:p>
          <a:p>
            <a:pPr marL="0" lvl="0" indent="0" algn="just">
              <a:lnSpc>
                <a:spcPts val="3470"/>
              </a:lnSpc>
              <a:spcBef>
                <a:spcPct val="0"/>
              </a:spcBef>
            </a:pPr>
            <a:r>
              <a:rPr lang="el-GR" sz="2478" dirty="0" smtClean="0">
                <a:solidFill>
                  <a:srgbClr val="450F0F"/>
                </a:solidFill>
                <a:latin typeface="Open Sans"/>
                <a:ea typeface="Open Sans"/>
                <a:cs typeface="Open Sans"/>
                <a:sym typeface="Open Sans"/>
              </a:rPr>
              <a:t>				Όπου υπάρχει ο αστερίσκος (*) τα αποτελέσματα είναι ενδεικτικά λόγω </a:t>
            </a:r>
            <a:r>
              <a:rPr lang="en-US" sz="2478" dirty="0" smtClean="0">
                <a:solidFill>
                  <a:srgbClr val="450F0F"/>
                </a:solidFill>
                <a:latin typeface="Open Sans"/>
                <a:ea typeface="Open Sans"/>
                <a:cs typeface="Open Sans"/>
                <a:sym typeface="Open Sans"/>
              </a:rPr>
              <a:t>				</a:t>
            </a:r>
            <a:r>
              <a:rPr lang="el-GR" sz="2478" dirty="0" smtClean="0">
                <a:solidFill>
                  <a:srgbClr val="450F0F"/>
                </a:solidFill>
                <a:latin typeface="Open Sans"/>
                <a:ea typeface="Open Sans"/>
                <a:cs typeface="Open Sans"/>
                <a:sym typeface="Open Sans"/>
              </a:rPr>
              <a:t>μικρού αριθμητικού </a:t>
            </a:r>
            <a:r>
              <a:rPr lang="el-GR" sz="2478" dirty="0" smtClean="0">
                <a:solidFill>
                  <a:srgbClr val="450F0F"/>
                </a:solidFill>
                <a:latin typeface="Open Sans"/>
                <a:ea typeface="Open Sans"/>
                <a:cs typeface="Open Sans"/>
                <a:sym typeface="Open Sans"/>
              </a:rPr>
              <a:t>δείγματος (*</a:t>
            </a:r>
            <a:r>
              <a:rPr lang="en-US" sz="2478" dirty="0" smtClean="0">
                <a:solidFill>
                  <a:srgbClr val="450F0F"/>
                </a:solidFill>
                <a:latin typeface="Open Sans"/>
                <a:ea typeface="Open Sans"/>
                <a:cs typeface="Open Sans"/>
                <a:sym typeface="Open Sans"/>
              </a:rPr>
              <a:t>n&lt;100, **n&lt;60)</a:t>
            </a:r>
            <a:endParaRPr lang="el-GR" sz="2478" dirty="0" smtClean="0">
              <a:solidFill>
                <a:srgbClr val="450F0F"/>
              </a:solidFill>
              <a:latin typeface="Open Sans"/>
              <a:ea typeface="Open Sans"/>
              <a:cs typeface="Open Sans"/>
              <a:sym typeface="Open Sans"/>
            </a:endParaRPr>
          </a:p>
        </p:txBody>
      </p:sp>
      <p:sp>
        <p:nvSpPr>
          <p:cNvPr id="12" name="TextBox 6"/>
          <p:cNvSpPr txBox="1"/>
          <p:nvPr/>
        </p:nvSpPr>
        <p:spPr>
          <a:xfrm>
            <a:off x="1981200" y="1790700"/>
            <a:ext cx="14367592" cy="448841"/>
          </a:xfrm>
          <a:prstGeom prst="rect">
            <a:avLst/>
          </a:prstGeom>
        </p:spPr>
        <p:txBody>
          <a:bodyPr lIns="0" tIns="0" rIns="0" bIns="0" rtlCol="0" anchor="t">
            <a:spAutoFit/>
          </a:bodyPr>
          <a:lstStyle/>
          <a:p>
            <a:pPr marL="0" lvl="0" indent="0" algn="just">
              <a:lnSpc>
                <a:spcPts val="3470"/>
              </a:lnSpc>
              <a:spcBef>
                <a:spcPct val="0"/>
              </a:spcBef>
            </a:pPr>
            <a:r>
              <a:rPr lang="el-GR" sz="2478" b="1" dirty="0" smtClean="0">
                <a:solidFill>
                  <a:srgbClr val="450F0F"/>
                </a:solidFill>
                <a:latin typeface="Open Sans Bold"/>
                <a:ea typeface="Open Sans Bold"/>
                <a:cs typeface="Open Sans Bold"/>
                <a:sym typeface="Open Sans Bold"/>
              </a:rPr>
              <a:t>Περίοδος</a:t>
            </a:r>
            <a:r>
              <a:rPr lang="en-US" sz="2478" b="1" dirty="0" smtClean="0">
                <a:solidFill>
                  <a:srgbClr val="450F0F"/>
                </a:solidFill>
                <a:latin typeface="Open Sans Bold"/>
                <a:ea typeface="Open Sans Bold"/>
                <a:cs typeface="Open Sans Bold"/>
                <a:sym typeface="Open Sans Bold"/>
              </a:rPr>
              <a:t>:</a:t>
            </a:r>
            <a:r>
              <a:rPr lang="el-GR" sz="2478" b="1" dirty="0" smtClean="0">
                <a:solidFill>
                  <a:srgbClr val="450F0F"/>
                </a:solidFill>
                <a:latin typeface="Open Sans Bold"/>
                <a:ea typeface="Open Sans Bold"/>
                <a:cs typeface="Open Sans Bold"/>
                <a:sym typeface="Open Sans Bold"/>
              </a:rPr>
              <a:t> 			</a:t>
            </a:r>
            <a:r>
              <a:rPr lang="el-GR" sz="2478" dirty="0" smtClean="0">
                <a:solidFill>
                  <a:srgbClr val="450F0F"/>
                </a:solidFill>
                <a:latin typeface="Open Sans"/>
                <a:ea typeface="Open Sans"/>
                <a:cs typeface="Open Sans"/>
                <a:sym typeface="Open Sans Bold"/>
              </a:rPr>
              <a:t>19 </a:t>
            </a:r>
            <a:r>
              <a:rPr lang="el-GR" sz="2478" dirty="0">
                <a:solidFill>
                  <a:srgbClr val="450F0F"/>
                </a:solidFill>
                <a:latin typeface="Open Sans"/>
                <a:ea typeface="Open Sans"/>
                <a:cs typeface="Open Sans"/>
                <a:sym typeface="Open Sans Bold"/>
              </a:rPr>
              <a:t>– 30 Νοεμβρίου 2025 </a:t>
            </a:r>
            <a:endParaRPr lang="en-US" sz="2478" dirty="0">
              <a:solidFill>
                <a:srgbClr val="450F0F"/>
              </a:solidFill>
              <a:latin typeface="Open Sans"/>
              <a:ea typeface="Open Sans"/>
              <a:cs typeface="Open Sans"/>
              <a:sym typeface="Open Sans"/>
            </a:endParaRPr>
          </a:p>
        </p:txBody>
      </p:sp>
      <p:sp>
        <p:nvSpPr>
          <p:cNvPr id="13" name="Freeform 18"/>
          <p:cNvSpPr/>
          <p:nvPr/>
        </p:nvSpPr>
        <p:spPr>
          <a:xfrm>
            <a:off x="5029200" y="8955801"/>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2" cstate="print"/>
            <a:stretch>
              <a:fillRect/>
            </a:stretch>
          </a:blipFill>
        </p:spPr>
      </p:sp>
      <p:pic>
        <p:nvPicPr>
          <p:cNvPr id="14" name="13 - Εικόνα" descr="logo-palmos_darker_small.png"/>
          <p:cNvPicPr>
            <a:picLocks noChangeAspect="1"/>
          </p:cNvPicPr>
          <p:nvPr/>
        </p:nvPicPr>
        <p:blipFill>
          <a:blip r:embed="rId3" cstate="print"/>
          <a:stretch>
            <a:fillRect/>
          </a:stretch>
        </p:blipFill>
        <p:spPr>
          <a:xfrm>
            <a:off x="8830266" y="9261301"/>
            <a:ext cx="3514134" cy="5656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“Έχεις σκεφτεί την προοπτική μεταπτυχιακών σπουδών;”</a:t>
            </a:r>
          </a:p>
        </p:txBody>
      </p:sp>
      <p:grpSp>
        <p:nvGrpSpPr>
          <p:cNvPr id="11" name="Group 7"/>
          <p:cNvGrpSpPr/>
          <p:nvPr/>
        </p:nvGrpSpPr>
        <p:grpSpPr>
          <a:xfrm>
            <a:off x="7459523" y="115114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10 - Έχεις σκεφτεί την προοπτική μεταπτυχιακών σπουδών; by Q2 - Η ηλικία σου: 2 2" descr="744ae8b2-cc49-4e68-9986-d1bd164a0f05 Q10 - Έχεις σκεφτεί την προοπτική μεταπτυχιακών σπουδών;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484385487"/>
              </p:ext>
            </p:extLst>
          </p:nvPr>
        </p:nvGraphicFramePr>
        <p:xfrm>
          <a:off x="3364080" y="2694614"/>
          <a:ext cx="10861814" cy="2911408"/>
        </p:xfrm>
        <a:graphic>
          <a:graphicData uri="http://schemas.openxmlformats.org/drawingml/2006/table">
            <a:tbl>
              <a:tblPr firstRow="1" firstCol="1" bandRow="1">
                <a:tableStyleId>{5C22544A-7EE6-4342-B048-85BDC9FD1C3A}</a:tableStyleId>
              </a:tblPr>
              <a:tblGrid>
                <a:gridCol w="5935550">
                  <a:extLst>
                    <a:ext uri="{9D8B030D-6E8A-4147-A177-3AD203B41FA5}">
                      <a16:colId xmlns:a16="http://schemas.microsoft.com/office/drawing/2014/main" xmlns="" val="20000"/>
                    </a:ext>
                  </a:extLst>
                </a:gridCol>
                <a:gridCol w="1231566">
                  <a:extLst>
                    <a:ext uri="{9D8B030D-6E8A-4147-A177-3AD203B41FA5}">
                      <a16:colId xmlns:a16="http://schemas.microsoft.com/office/drawing/2014/main" xmlns="" val="20001"/>
                    </a:ext>
                  </a:extLst>
                </a:gridCol>
                <a:gridCol w="1231566">
                  <a:extLst>
                    <a:ext uri="{9D8B030D-6E8A-4147-A177-3AD203B41FA5}">
                      <a16:colId xmlns:a16="http://schemas.microsoft.com/office/drawing/2014/main" xmlns="" val="20002"/>
                    </a:ext>
                  </a:extLst>
                </a:gridCol>
                <a:gridCol w="1231566">
                  <a:extLst>
                    <a:ext uri="{9D8B030D-6E8A-4147-A177-3AD203B41FA5}">
                      <a16:colId xmlns:a16="http://schemas.microsoft.com/office/drawing/2014/main" xmlns="" val="20003"/>
                    </a:ext>
                  </a:extLst>
                </a:gridCol>
                <a:gridCol w="1231566">
                  <a:extLst>
                    <a:ext uri="{9D8B030D-6E8A-4147-A177-3AD203B41FA5}">
                      <a16:colId xmlns:a16="http://schemas.microsoft.com/office/drawing/2014/main" xmlns="" val="20004"/>
                    </a:ext>
                  </a:extLst>
                </a:gridCol>
              </a:tblGrid>
              <a:tr h="747261">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731735">
                <a:tc>
                  <a:txBody>
                    <a:bodyPr/>
                    <a:lstStyle/>
                    <a:p>
                      <a:pPr marL="0" lvl="0" indent="0" algn="ctr">
                        <a:buNone/>
                      </a:pPr>
                      <a:r>
                        <a:rPr sz="1600" b="1" i="0" u="none" strike="noStrike" dirty="0">
                          <a:solidFill>
                            <a:srgbClr val="000000"/>
                          </a:solidFill>
                          <a:latin typeface="Open Sans"/>
                        </a:rPr>
                        <a:t>Ναι, έχω ήδη αποφασίσει ότι θα κάνω </a:t>
                      </a:r>
                      <a:r>
                        <a:rPr sz="1600" b="1" i="0" u="none" strike="noStrike" dirty="0" err="1">
                          <a:solidFill>
                            <a:srgbClr val="000000"/>
                          </a:solidFill>
                          <a:latin typeface="Open Sans"/>
                        </a:rPr>
                        <a:t>μεταπτυχιακές</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σπουδές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716206">
                <a:tc>
                  <a:txBody>
                    <a:bodyPr/>
                    <a:lstStyle/>
                    <a:p>
                      <a:pPr marL="0" lvl="0" indent="0" algn="ctr">
                        <a:buNone/>
                      </a:pPr>
                      <a:r>
                        <a:rPr sz="1600" b="1" i="0" u="none" strike="noStrike" dirty="0">
                          <a:solidFill>
                            <a:srgbClr val="000000"/>
                          </a:solidFill>
                          <a:latin typeface="Open Sans"/>
                        </a:rPr>
                        <a:t>Ναι, αλλά είναι πολύ νωρίς για να αποφασίσω αν θα κάνω ή </a:t>
                      </a:r>
                      <a:r>
                        <a:rPr sz="1600" b="1" i="0" u="none" strike="noStrike" dirty="0" err="1" smtClean="0">
                          <a:solidFill>
                            <a:srgbClr val="000000"/>
                          </a:solidFill>
                          <a:latin typeface="Open Sans"/>
                        </a:rPr>
                        <a:t>όχι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716206">
                <a:tc>
                  <a:txBody>
                    <a:bodyPr/>
                    <a:lstStyle/>
                    <a:p>
                      <a:pPr marL="0" lvl="0" indent="0" algn="ctr">
                        <a:buNone/>
                      </a:pPr>
                      <a:r>
                        <a:rPr sz="1600" b="1" i="0" u="none" strike="noStrike" dirty="0">
                          <a:solidFill>
                            <a:srgbClr val="000000"/>
                          </a:solidFill>
                          <a:latin typeface="Open Sans"/>
                        </a:rPr>
                        <a:t>Όχι, δεν το έχω σκεφτεί</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“Έχεις σκεφτεί την προοπτική μεταπτυχιακών σπουδών;”</a:t>
            </a:r>
          </a:p>
        </p:txBody>
      </p:sp>
      <p:grpSp>
        <p:nvGrpSpPr>
          <p:cNvPr id="11" name="Group 7"/>
          <p:cNvGrpSpPr/>
          <p:nvPr/>
        </p:nvGrpSpPr>
        <p:grpSpPr>
          <a:xfrm>
            <a:off x="3732809" y="985837"/>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10 - Έχεις σκεφτεί την προοπτική μεταπτυχιακών σπουδών; by Q3 - Τόπος προέλευσης / Τόπος μόνιμης κατοικίας της οικογένειάς σου:" descr="f25e03f0-808e-4c26-9cf4-b5418630c6af Q10 - Έχεις σκεφτεί την προοπτική μεταπτυχιακών σπουδών;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168285060"/>
              </p:ext>
            </p:extLst>
          </p:nvPr>
        </p:nvGraphicFramePr>
        <p:xfrm>
          <a:off x="3276599" y="2790610"/>
          <a:ext cx="11734801" cy="2578265"/>
        </p:xfrm>
        <a:graphic>
          <a:graphicData uri="http://schemas.openxmlformats.org/drawingml/2006/table">
            <a:tbl>
              <a:tblPr firstRow="1" firstCol="1" bandRow="1">
                <a:tableStyleId>{5C22544A-7EE6-4342-B048-85BDC9FD1C3A}</a:tableStyleId>
              </a:tblPr>
              <a:tblGrid>
                <a:gridCol w="7230673">
                  <a:extLst>
                    <a:ext uri="{9D8B030D-6E8A-4147-A177-3AD203B41FA5}">
                      <a16:colId xmlns:a16="http://schemas.microsoft.com/office/drawing/2014/main" xmlns="" val="20000"/>
                    </a:ext>
                  </a:extLst>
                </a:gridCol>
                <a:gridCol w="1501376">
                  <a:extLst>
                    <a:ext uri="{9D8B030D-6E8A-4147-A177-3AD203B41FA5}">
                      <a16:colId xmlns:a16="http://schemas.microsoft.com/office/drawing/2014/main" xmlns="" val="20001"/>
                    </a:ext>
                  </a:extLst>
                </a:gridCol>
                <a:gridCol w="1501376">
                  <a:extLst>
                    <a:ext uri="{9D8B030D-6E8A-4147-A177-3AD203B41FA5}">
                      <a16:colId xmlns:a16="http://schemas.microsoft.com/office/drawing/2014/main" xmlns="" val="20002"/>
                    </a:ext>
                  </a:extLst>
                </a:gridCol>
                <a:gridCol w="1501376">
                  <a:extLst>
                    <a:ext uri="{9D8B030D-6E8A-4147-A177-3AD203B41FA5}">
                      <a16:colId xmlns:a16="http://schemas.microsoft.com/office/drawing/2014/main" xmlns="" val="20003"/>
                    </a:ext>
                  </a:extLst>
                </a:gridCol>
              </a:tblGrid>
              <a:tr h="967882">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44493">
                <a:tc>
                  <a:txBody>
                    <a:bodyPr/>
                    <a:lstStyle/>
                    <a:p>
                      <a:pPr marL="0" lvl="0" indent="0" algn="ctr">
                        <a:buNone/>
                      </a:pPr>
                      <a:r>
                        <a:rPr sz="1600" b="1" i="0" u="none" strike="noStrike" dirty="0">
                          <a:solidFill>
                            <a:srgbClr val="000000"/>
                          </a:solidFill>
                          <a:latin typeface="Open Sans"/>
                        </a:rPr>
                        <a:t>Ναι, έχω ήδη αποφασίσει ότι θα κάνω </a:t>
                      </a:r>
                      <a:r>
                        <a:rPr sz="1600" b="1" i="0" u="none" strike="noStrike" dirty="0" err="1">
                          <a:solidFill>
                            <a:srgbClr val="000000"/>
                          </a:solidFill>
                          <a:latin typeface="Open Sans"/>
                        </a:rPr>
                        <a:t>μεταπτυχιακές</a:t>
                      </a:r>
                      <a:r>
                        <a:rPr sz="1600" b="1" i="0" u="none" strike="noStrike" dirty="0">
                          <a:solidFill>
                            <a:srgbClr val="000000"/>
                          </a:solidFill>
                          <a:latin typeface="Open Sans"/>
                        </a:rPr>
                        <a:t> </a:t>
                      </a:r>
                      <a:r>
                        <a:rPr sz="1600" b="1" i="0" u="none" strike="noStrike" dirty="0" err="1" smtClean="0">
                          <a:solidFill>
                            <a:srgbClr val="000000"/>
                          </a:solidFill>
                          <a:latin typeface="Open Sans"/>
                        </a:rPr>
                        <a:t>σπουδές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32945">
                <a:tc>
                  <a:txBody>
                    <a:bodyPr/>
                    <a:lstStyle/>
                    <a:p>
                      <a:pPr marL="0" lvl="0" indent="0" algn="ctr">
                        <a:buNone/>
                      </a:pPr>
                      <a:r>
                        <a:rPr sz="1600" b="1" i="0" u="none" strike="noStrike" dirty="0">
                          <a:solidFill>
                            <a:srgbClr val="000000"/>
                          </a:solidFill>
                          <a:latin typeface="Open Sans"/>
                        </a:rPr>
                        <a:t>Ναι, αλλά είναι πολύ νωρίς για να αποφασίσω αν θα κάνω ή </a:t>
                      </a:r>
                      <a:r>
                        <a:rPr sz="1600" b="1" i="0" u="none" strike="noStrike" dirty="0" err="1" smtClean="0">
                          <a:solidFill>
                            <a:srgbClr val="000000"/>
                          </a:solidFill>
                          <a:latin typeface="Open Sans"/>
                        </a:rPr>
                        <a:t>όχι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532945">
                <a:tc>
                  <a:txBody>
                    <a:bodyPr/>
                    <a:lstStyle/>
                    <a:p>
                      <a:pPr marL="0" lvl="0" indent="0" algn="ctr">
                        <a:buNone/>
                      </a:pPr>
                      <a:r>
                        <a:rPr sz="1600" b="1" i="0" u="none" strike="noStrike" dirty="0">
                          <a:solidFill>
                            <a:srgbClr val="000000"/>
                          </a:solidFill>
                          <a:latin typeface="Open Sans"/>
                        </a:rPr>
                        <a:t>Όχι, δεν το έχω σκεφτεί</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“Έχεις σκεφτεί την προοπτική μεταπτυχιακών σπουδών;”</a:t>
            </a:r>
          </a:p>
        </p:txBody>
      </p:sp>
      <p:grpSp>
        <p:nvGrpSpPr>
          <p:cNvPr id="14" name="Group 7"/>
          <p:cNvGrpSpPr/>
          <p:nvPr/>
        </p:nvGrpSpPr>
        <p:grpSpPr>
          <a:xfrm>
            <a:off x="5216157" y="1053209"/>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10 - Έχεις σκεφτεί την προοπτική μεταπτυχιακών σπουδών; by Σχολή Φοίτησης" descr="a2d5c7d8-734b-4571-b103-98a98a24a97a Q10 - Έχεις σκεφτεί την προοπτική μεταπτυχιακών σπουδών;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84174306"/>
              </p:ext>
            </p:extLst>
          </p:nvPr>
        </p:nvGraphicFramePr>
        <p:xfrm>
          <a:off x="762000" y="2469209"/>
          <a:ext cx="16916401" cy="4731876"/>
        </p:xfrm>
        <a:graphic>
          <a:graphicData uri="http://schemas.openxmlformats.org/drawingml/2006/table">
            <a:tbl>
              <a:tblPr firstRow="1" firstCol="1" bandRow="1">
                <a:tableStyleId>{5C22544A-7EE6-4342-B048-85BDC9FD1C3A}</a:tableStyleId>
              </a:tblPr>
              <a:tblGrid>
                <a:gridCol w="1680625">
                  <a:extLst>
                    <a:ext uri="{9D8B030D-6E8A-4147-A177-3AD203B41FA5}">
                      <a16:colId xmlns:a16="http://schemas.microsoft.com/office/drawing/2014/main" xmlns="" val="20000"/>
                    </a:ext>
                  </a:extLst>
                </a:gridCol>
                <a:gridCol w="1269648">
                  <a:extLst>
                    <a:ext uri="{9D8B030D-6E8A-4147-A177-3AD203B41FA5}">
                      <a16:colId xmlns:a16="http://schemas.microsoft.com/office/drawing/2014/main" xmlns="" val="20001"/>
                    </a:ext>
                  </a:extLst>
                </a:gridCol>
                <a:gridCol w="1269648">
                  <a:extLst>
                    <a:ext uri="{9D8B030D-6E8A-4147-A177-3AD203B41FA5}">
                      <a16:colId xmlns:a16="http://schemas.microsoft.com/office/drawing/2014/main" xmlns="" val="20002"/>
                    </a:ext>
                  </a:extLst>
                </a:gridCol>
                <a:gridCol w="1269648">
                  <a:extLst>
                    <a:ext uri="{9D8B030D-6E8A-4147-A177-3AD203B41FA5}">
                      <a16:colId xmlns:a16="http://schemas.microsoft.com/office/drawing/2014/main" xmlns="" val="20003"/>
                    </a:ext>
                  </a:extLst>
                </a:gridCol>
                <a:gridCol w="1269648">
                  <a:extLst>
                    <a:ext uri="{9D8B030D-6E8A-4147-A177-3AD203B41FA5}">
                      <a16:colId xmlns:a16="http://schemas.microsoft.com/office/drawing/2014/main" xmlns="" val="20004"/>
                    </a:ext>
                  </a:extLst>
                </a:gridCol>
                <a:gridCol w="1269648">
                  <a:extLst>
                    <a:ext uri="{9D8B030D-6E8A-4147-A177-3AD203B41FA5}">
                      <a16:colId xmlns:a16="http://schemas.microsoft.com/office/drawing/2014/main" xmlns="" val="20005"/>
                    </a:ext>
                  </a:extLst>
                </a:gridCol>
                <a:gridCol w="1269648">
                  <a:extLst>
                    <a:ext uri="{9D8B030D-6E8A-4147-A177-3AD203B41FA5}">
                      <a16:colId xmlns:a16="http://schemas.microsoft.com/office/drawing/2014/main" xmlns="" val="20006"/>
                    </a:ext>
                  </a:extLst>
                </a:gridCol>
                <a:gridCol w="1269648">
                  <a:extLst>
                    <a:ext uri="{9D8B030D-6E8A-4147-A177-3AD203B41FA5}">
                      <a16:colId xmlns:a16="http://schemas.microsoft.com/office/drawing/2014/main" xmlns="" val="20007"/>
                    </a:ext>
                  </a:extLst>
                </a:gridCol>
                <a:gridCol w="1269648">
                  <a:extLst>
                    <a:ext uri="{9D8B030D-6E8A-4147-A177-3AD203B41FA5}">
                      <a16:colId xmlns:a16="http://schemas.microsoft.com/office/drawing/2014/main" xmlns="" val="20008"/>
                    </a:ext>
                  </a:extLst>
                </a:gridCol>
                <a:gridCol w="1269648">
                  <a:extLst>
                    <a:ext uri="{9D8B030D-6E8A-4147-A177-3AD203B41FA5}">
                      <a16:colId xmlns:a16="http://schemas.microsoft.com/office/drawing/2014/main" xmlns="" val="20009"/>
                    </a:ext>
                  </a:extLst>
                </a:gridCol>
                <a:gridCol w="1269648">
                  <a:extLst>
                    <a:ext uri="{9D8B030D-6E8A-4147-A177-3AD203B41FA5}">
                      <a16:colId xmlns:a16="http://schemas.microsoft.com/office/drawing/2014/main" xmlns="" val="20010"/>
                    </a:ext>
                  </a:extLst>
                </a:gridCol>
                <a:gridCol w="1269648">
                  <a:extLst>
                    <a:ext uri="{9D8B030D-6E8A-4147-A177-3AD203B41FA5}">
                      <a16:colId xmlns:a16="http://schemas.microsoft.com/office/drawing/2014/main" xmlns="" val="20011"/>
                    </a:ext>
                  </a:extLst>
                </a:gridCol>
                <a:gridCol w="1269648">
                  <a:extLst>
                    <a:ext uri="{9D8B030D-6E8A-4147-A177-3AD203B41FA5}">
                      <a16:colId xmlns:a16="http://schemas.microsoft.com/office/drawing/2014/main" xmlns="" val="20012"/>
                    </a:ext>
                  </a:extLst>
                </a:gridCol>
              </a:tblGrid>
              <a:tr h="1531291">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1319672">
                <a:tc>
                  <a:txBody>
                    <a:bodyPr/>
                    <a:lstStyle/>
                    <a:p>
                      <a:pPr marL="0" lvl="0" indent="0" algn="ctr">
                        <a:buNone/>
                      </a:pPr>
                      <a:r>
                        <a:rPr sz="1400" b="1" i="0" u="none" strike="noStrike" dirty="0">
                          <a:solidFill>
                            <a:srgbClr val="000000"/>
                          </a:solidFill>
                          <a:latin typeface="Open Sans"/>
                        </a:rPr>
                        <a:t>Ναι, έχω ήδη αποφασίσει ότι θα κάνω </a:t>
                      </a:r>
                      <a:r>
                        <a:rPr sz="1400" b="1" i="0" u="none" strike="noStrike" dirty="0" err="1">
                          <a:solidFill>
                            <a:srgbClr val="000000"/>
                          </a:solidFill>
                          <a:latin typeface="Open Sans"/>
                        </a:rPr>
                        <a:t>μεταπτυχιακές</a:t>
                      </a:r>
                      <a:r>
                        <a:rPr sz="1400" b="1" i="0" u="none" strike="noStrike" dirty="0">
                          <a:solidFill>
                            <a:srgbClr val="000000"/>
                          </a:solidFill>
                          <a:latin typeface="Open Sans"/>
                        </a:rPr>
                        <a:t> </a:t>
                      </a:r>
                      <a:r>
                        <a:rPr sz="1400" b="1" i="0" u="none" strike="noStrike" dirty="0" err="1" smtClean="0">
                          <a:solidFill>
                            <a:srgbClr val="000000"/>
                          </a:solidFill>
                          <a:latin typeface="Open Sans"/>
                        </a:rPr>
                        <a:t>σπουδές</a:t>
                      </a:r>
                      <a:endParaRPr sz="14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67%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70%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35%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57%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58%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32%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1312608">
                <a:tc>
                  <a:txBody>
                    <a:bodyPr/>
                    <a:lstStyle/>
                    <a:p>
                      <a:pPr marL="0" lvl="0" indent="0" algn="ctr">
                        <a:buNone/>
                      </a:pPr>
                      <a:r>
                        <a:rPr sz="1400" b="1" i="0" u="none" strike="noStrike" dirty="0">
                          <a:solidFill>
                            <a:srgbClr val="000000"/>
                          </a:solidFill>
                          <a:latin typeface="Open Sans"/>
                        </a:rPr>
                        <a:t>Ναι, αλλά είναι πολύ νωρίς για να αποφασίσω αν θα κάνω ή </a:t>
                      </a:r>
                      <a:r>
                        <a:rPr sz="1400" b="1" i="0" u="none" strike="noStrike" dirty="0" err="1" smtClean="0">
                          <a:solidFill>
                            <a:srgbClr val="000000"/>
                          </a:solidFill>
                          <a:latin typeface="Open Sans"/>
                        </a:rPr>
                        <a:t>όχι</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53%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56%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58%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568305">
                <a:tc>
                  <a:txBody>
                    <a:bodyPr/>
                    <a:lstStyle/>
                    <a:p>
                      <a:pPr marL="0" lvl="0" indent="0" algn="ctr">
                        <a:buNone/>
                      </a:pPr>
                      <a:r>
                        <a:rPr sz="1400" b="1" i="0" u="none" strike="noStrike" dirty="0">
                          <a:solidFill>
                            <a:srgbClr val="000000"/>
                          </a:solidFill>
                          <a:latin typeface="Open Sans"/>
                        </a:rPr>
                        <a:t>Όχι, δεν το έχω σκεφτεί</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bl>
          </a:graphicData>
        </a:graphic>
      </p:graphicFrame>
      <p:sp>
        <p:nvSpPr>
          <p:cNvPr id="12"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extLst>
      <p:ext uri="{BB962C8B-B14F-4D97-AF65-F5344CB8AC3E}">
        <p14:creationId xmlns:p14="http://schemas.microsoft.com/office/powerpoint/2010/main" xmlns="" val="942144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“Από τα παγκόσμια προβλήματα, ποιο σε νοιάζει περισσότερο;”</a:t>
            </a:r>
          </a:p>
        </p:txBody>
      </p:sp>
      <p:graphicFrame>
        <p:nvGraphicFramePr>
          <p:cNvPr id="8" name="Chart 13"/>
          <p:cNvGraphicFramePr>
            <a:graphicFrameLocks/>
          </p:cNvGraphicFramePr>
          <p:nvPr>
            <p:extLst>
              <p:ext uri="{D42A27DB-BD31-4B8C-83A1-F6EECF244321}">
                <p14:modId xmlns:p14="http://schemas.microsoft.com/office/powerpoint/2010/main" xmlns="" val="3914307955"/>
              </p:ext>
            </p:extLst>
          </p:nvPr>
        </p:nvGraphicFramePr>
        <p:xfrm>
          <a:off x="2438400" y="2114550"/>
          <a:ext cx="13563600" cy="6534150"/>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9211266" y="8801800"/>
            <a:ext cx="3514134" cy="56565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594584" y="581025"/>
            <a:ext cx="17098832"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“Από τα παγκόσμια προβλήματα, ποιο σε νοιάζει περισσότερο;”</a:t>
            </a:r>
          </a:p>
        </p:txBody>
      </p:sp>
      <p:grpSp>
        <p:nvGrpSpPr>
          <p:cNvPr id="11" name="Group 7"/>
          <p:cNvGrpSpPr/>
          <p:nvPr/>
        </p:nvGrpSpPr>
        <p:grpSpPr>
          <a:xfrm>
            <a:off x="7344602" y="1161808"/>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11 - Από τα παγκόσμια προβλήματα, ποιο σε νοιάζει περισσότερο;­ by Q1 - Το Φύλο σου 2" descr="9de696f2-a627-4089-99cd-8d4b7ce9c275 Q11 - Από τα παγκόσμια προβλήματα, ποιο σε νοιάζει περισσότερο;­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365430770"/>
              </p:ext>
            </p:extLst>
          </p:nvPr>
        </p:nvGraphicFramePr>
        <p:xfrm>
          <a:off x="2094878" y="2572448"/>
          <a:ext cx="13868400" cy="4538250"/>
        </p:xfrm>
        <a:graphic>
          <a:graphicData uri="http://schemas.openxmlformats.org/drawingml/2006/table">
            <a:tbl>
              <a:tblPr firstRow="1" firstCol="1" bandRow="1">
                <a:tableStyleId>{5C22544A-7EE6-4342-B048-85BDC9FD1C3A}</a:tableStyleId>
              </a:tblPr>
              <a:tblGrid>
                <a:gridCol w="8798475">
                  <a:extLst>
                    <a:ext uri="{9D8B030D-6E8A-4147-A177-3AD203B41FA5}">
                      <a16:colId xmlns:a16="http://schemas.microsoft.com/office/drawing/2014/main" xmlns="" val="20000"/>
                    </a:ext>
                  </a:extLst>
                </a:gridCol>
                <a:gridCol w="1689975">
                  <a:extLst>
                    <a:ext uri="{9D8B030D-6E8A-4147-A177-3AD203B41FA5}">
                      <a16:colId xmlns:a16="http://schemas.microsoft.com/office/drawing/2014/main" xmlns="" val="20001"/>
                    </a:ext>
                  </a:extLst>
                </a:gridCol>
                <a:gridCol w="1689975">
                  <a:extLst>
                    <a:ext uri="{9D8B030D-6E8A-4147-A177-3AD203B41FA5}">
                      <a16:colId xmlns:a16="http://schemas.microsoft.com/office/drawing/2014/main" xmlns="" val="20002"/>
                    </a:ext>
                  </a:extLst>
                </a:gridCol>
                <a:gridCol w="1689975">
                  <a:extLst>
                    <a:ext uri="{9D8B030D-6E8A-4147-A177-3AD203B41FA5}">
                      <a16:colId xmlns:a16="http://schemas.microsoft.com/office/drawing/2014/main" xmlns="" val="20003"/>
                    </a:ext>
                  </a:extLst>
                </a:gridCol>
              </a:tblGrid>
              <a:tr h="54429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33020">
                <a:tc>
                  <a:txBody>
                    <a:bodyPr/>
                    <a:lstStyle/>
                    <a:p>
                      <a:pPr marL="0" lvl="0" indent="0" algn="ctr">
                        <a:buNone/>
                      </a:pPr>
                      <a:r>
                        <a:rPr sz="1600" b="1" i="0" u="none" strike="noStrike" dirty="0">
                          <a:solidFill>
                            <a:srgbClr val="000000"/>
                          </a:solidFill>
                          <a:latin typeface="Open Sans"/>
                        </a:rPr>
                        <a:t>Οι οικονομικές κρίσεις, η απασχόληση και </a:t>
                      </a:r>
                      <a:r>
                        <a:rPr sz="1600" b="1" i="0" u="none" strike="noStrike" dirty="0" err="1">
                          <a:solidFill>
                            <a:srgbClr val="000000"/>
                          </a:solidFill>
                          <a:latin typeface="Open Sans"/>
                        </a:rPr>
                        <a:t>οι</a:t>
                      </a:r>
                      <a:r>
                        <a:rPr sz="1600" b="1" i="0" u="none" strike="noStrike" dirty="0">
                          <a:solidFill>
                            <a:srgbClr val="000000"/>
                          </a:solidFill>
                          <a:latin typeface="Open Sans"/>
                        </a:rPr>
                        <a:t> </a:t>
                      </a:r>
                      <a:r>
                        <a:rPr sz="1600" b="1" i="0" u="none" strike="noStrike" dirty="0" err="1" smtClean="0">
                          <a:solidFill>
                            <a:srgbClr val="000000"/>
                          </a:solidFill>
                          <a:latin typeface="Open Sans"/>
                        </a:rPr>
                        <a:t>ανισότητες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21746">
                <a:tc>
                  <a:txBody>
                    <a:bodyPr/>
                    <a:lstStyle/>
                    <a:p>
                      <a:pPr marL="0" lvl="0" indent="0" algn="ctr">
                        <a:buNone/>
                      </a:pPr>
                      <a:r>
                        <a:rPr sz="1600" b="1" i="0" u="none" strike="noStrike" dirty="0">
                          <a:solidFill>
                            <a:srgbClr val="000000"/>
                          </a:solidFill>
                          <a:latin typeface="Open Sans"/>
                        </a:rPr>
                        <a:t>Οι ένοπλες συγκρούσεις και </a:t>
                      </a:r>
                      <a:r>
                        <a:rPr sz="1600" b="1" i="0" u="none" strike="noStrike" dirty="0" err="1">
                          <a:solidFill>
                            <a:srgbClr val="000000"/>
                          </a:solidFill>
                          <a:latin typeface="Open Sans"/>
                        </a:rPr>
                        <a:t>οι</a:t>
                      </a:r>
                      <a:r>
                        <a:rPr sz="1600" b="1" i="0" u="none" strike="noStrike" dirty="0">
                          <a:solidFill>
                            <a:srgbClr val="000000"/>
                          </a:solidFill>
                          <a:latin typeface="Open Sans"/>
                        </a:rPr>
                        <a:t> </a:t>
                      </a:r>
                      <a:r>
                        <a:rPr sz="1600" b="1" i="0" u="none" strike="noStrike" dirty="0" err="1" smtClean="0">
                          <a:solidFill>
                            <a:srgbClr val="000000"/>
                          </a:solidFill>
                          <a:latin typeface="Open Sans"/>
                        </a:rPr>
                        <a:t>πόλεμοι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521746">
                <a:tc>
                  <a:txBody>
                    <a:bodyPr/>
                    <a:lstStyle/>
                    <a:p>
                      <a:pPr marL="0" lvl="0" indent="0" algn="ctr">
                        <a:buNone/>
                      </a:pPr>
                      <a:r>
                        <a:rPr sz="1600" b="1" i="0" u="none" strike="noStrike" dirty="0">
                          <a:solidFill>
                            <a:srgbClr val="000000"/>
                          </a:solidFill>
                          <a:latin typeface="Open Sans"/>
                        </a:rPr>
                        <a:t>Ο περιορισμός ατομικών δικαιωμάτων και ο </a:t>
                      </a:r>
                      <a:r>
                        <a:rPr sz="1600" b="1" i="0" u="none" strike="noStrike" dirty="0" err="1" smtClean="0">
                          <a:solidFill>
                            <a:srgbClr val="000000"/>
                          </a:solidFill>
                          <a:latin typeface="Open Sans"/>
                        </a:rPr>
                        <a:t>αυταρχισμός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521746">
                <a:tc>
                  <a:txBody>
                    <a:bodyPr/>
                    <a:lstStyle/>
                    <a:p>
                      <a:pPr marL="0" lvl="0" indent="0" algn="ctr">
                        <a:buNone/>
                      </a:pPr>
                      <a:r>
                        <a:rPr sz="1600" b="1" i="0" u="none" strike="noStrike" dirty="0">
                          <a:solidFill>
                            <a:srgbClr val="000000"/>
                          </a:solidFill>
                          <a:latin typeface="Open Sans"/>
                        </a:rPr>
                        <a:t>Τα προβλήματα που δημιουργεί ο άνθρωπος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περιβάλλον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852206">
                <a:tc>
                  <a:txBody>
                    <a:bodyPr/>
                    <a:lstStyle/>
                    <a:p>
                      <a:pPr marL="0" lvl="0" indent="0" algn="ctr">
                        <a:buNone/>
                      </a:pPr>
                      <a:r>
                        <a:rPr sz="1600" b="1" i="0" u="none" strike="noStrike" dirty="0">
                          <a:solidFill>
                            <a:srgbClr val="000000"/>
                          </a:solidFill>
                          <a:latin typeface="Open Sans"/>
                        </a:rPr>
                        <a:t>Οι κίνδυνοι από τη γενικευμένη χρήση νέων τεχνολογιών και </a:t>
                      </a:r>
                      <a:r>
                        <a:rPr sz="1600" b="1" i="0" u="none" strike="noStrike" dirty="0" err="1" smtClean="0">
                          <a:solidFill>
                            <a:srgbClr val="000000"/>
                          </a:solidFill>
                          <a:latin typeface="Open Sans"/>
                        </a:rPr>
                        <a:t>τεχνητ</a:t>
                      </a:r>
                      <a:r>
                        <a:rPr lang="el-GR" sz="1600" b="1" i="0" u="none" strike="noStrike" dirty="0" err="1" smtClean="0">
                          <a:solidFill>
                            <a:srgbClr val="000000"/>
                          </a:solidFill>
                          <a:latin typeface="Open Sans"/>
                        </a:rPr>
                        <a:t>ής</a:t>
                      </a:r>
                      <a:r>
                        <a:rPr lang="el-GR" sz="1600" b="1" i="0" u="none" strike="noStrike" dirty="0" smtClean="0">
                          <a:solidFill>
                            <a:srgbClr val="000000"/>
                          </a:solidFill>
                          <a:latin typeface="Open Sans"/>
                        </a:rPr>
                        <a:t> νοημοσύνης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521746">
                <a:tc>
                  <a:txBody>
                    <a:bodyPr/>
                    <a:lstStyle/>
                    <a:p>
                      <a:pPr marL="0" lvl="0" indent="0" algn="ctr">
                        <a:buNone/>
                      </a:pPr>
                      <a:r>
                        <a:rPr sz="1600" b="1" i="0" u="none" strike="noStrike" dirty="0">
                          <a:solidFill>
                            <a:srgbClr val="000000"/>
                          </a:solidFill>
                          <a:latin typeface="Open Sans"/>
                        </a:rPr>
                        <a:t>Οι εμφάνιση πανδημιών και </a:t>
                      </a:r>
                      <a:r>
                        <a:rPr sz="1600" b="1" i="0" u="none" strike="noStrike" dirty="0" err="1">
                          <a:solidFill>
                            <a:srgbClr val="000000"/>
                          </a:solidFill>
                          <a:latin typeface="Open Sans"/>
                        </a:rPr>
                        <a:t>νέων</a:t>
                      </a:r>
                      <a:r>
                        <a:rPr sz="1600" b="1" i="0" u="none" strike="noStrike" dirty="0">
                          <a:solidFill>
                            <a:srgbClr val="000000"/>
                          </a:solidFill>
                          <a:latin typeface="Open Sans"/>
                        </a:rPr>
                        <a:t> </a:t>
                      </a:r>
                      <a:r>
                        <a:rPr sz="1600" b="1" i="0" u="none" strike="noStrike" dirty="0" err="1" smtClean="0">
                          <a:solidFill>
                            <a:srgbClr val="000000"/>
                          </a:solidFill>
                          <a:latin typeface="Open Sans"/>
                        </a:rPr>
                        <a:t>νοσημάτων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521746">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595441" y="581025"/>
            <a:ext cx="17097118"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“Από τα παγκόσμια προβλήματα, ποιο σε νοιάζει περισσότερο;”</a:t>
            </a:r>
          </a:p>
        </p:txBody>
      </p:sp>
      <p:grpSp>
        <p:nvGrpSpPr>
          <p:cNvPr id="11" name="Group 7"/>
          <p:cNvGrpSpPr/>
          <p:nvPr/>
        </p:nvGrpSpPr>
        <p:grpSpPr>
          <a:xfrm>
            <a:off x="7459523" y="115114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11 - Από τα παγκόσμια προβλήματα, ποιο σε νοιάζει περισσότερο;­ by Q2 - Η ηλικία σου: 2 2" descr="5460d7f9-c301-448b-977b-f383c72c0c3a Q11 - Από τα παγκόσμια προβλήματα, ποιο σε νοιάζει περισσότερο;­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308025706"/>
              </p:ext>
            </p:extLst>
          </p:nvPr>
        </p:nvGraphicFramePr>
        <p:xfrm>
          <a:off x="2286000" y="2658395"/>
          <a:ext cx="13530121" cy="4646368"/>
        </p:xfrm>
        <a:graphic>
          <a:graphicData uri="http://schemas.openxmlformats.org/drawingml/2006/table">
            <a:tbl>
              <a:tblPr firstRow="1" firstCol="1" bandRow="1">
                <a:tableStyleId>{5C22544A-7EE6-4342-B048-85BDC9FD1C3A}</a:tableStyleId>
              </a:tblPr>
              <a:tblGrid>
                <a:gridCol w="7653693">
                  <a:extLst>
                    <a:ext uri="{9D8B030D-6E8A-4147-A177-3AD203B41FA5}">
                      <a16:colId xmlns:a16="http://schemas.microsoft.com/office/drawing/2014/main" xmlns="" val="20000"/>
                    </a:ext>
                  </a:extLst>
                </a:gridCol>
                <a:gridCol w="1469107">
                  <a:extLst>
                    <a:ext uri="{9D8B030D-6E8A-4147-A177-3AD203B41FA5}">
                      <a16:colId xmlns:a16="http://schemas.microsoft.com/office/drawing/2014/main" xmlns="" val="20001"/>
                    </a:ext>
                  </a:extLst>
                </a:gridCol>
                <a:gridCol w="1469107">
                  <a:extLst>
                    <a:ext uri="{9D8B030D-6E8A-4147-A177-3AD203B41FA5}">
                      <a16:colId xmlns:a16="http://schemas.microsoft.com/office/drawing/2014/main" xmlns="" val="20002"/>
                    </a:ext>
                  </a:extLst>
                </a:gridCol>
                <a:gridCol w="1469107">
                  <a:extLst>
                    <a:ext uri="{9D8B030D-6E8A-4147-A177-3AD203B41FA5}">
                      <a16:colId xmlns:a16="http://schemas.microsoft.com/office/drawing/2014/main" xmlns="" val="20003"/>
                    </a:ext>
                  </a:extLst>
                </a:gridCol>
                <a:gridCol w="1469107">
                  <a:extLst>
                    <a:ext uri="{9D8B030D-6E8A-4147-A177-3AD203B41FA5}">
                      <a16:colId xmlns:a16="http://schemas.microsoft.com/office/drawing/2014/main" xmlns="" val="20004"/>
                    </a:ext>
                  </a:extLst>
                </a:gridCol>
              </a:tblGrid>
              <a:tr h="557260">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45719">
                <a:tc>
                  <a:txBody>
                    <a:bodyPr/>
                    <a:lstStyle/>
                    <a:p>
                      <a:pPr marL="0" lvl="0" indent="0" algn="ctr">
                        <a:buNone/>
                      </a:pPr>
                      <a:r>
                        <a:rPr sz="1600" b="1" i="0" u="none" strike="noStrike" dirty="0">
                          <a:solidFill>
                            <a:srgbClr val="000000"/>
                          </a:solidFill>
                          <a:latin typeface="Open Sans"/>
                        </a:rPr>
                        <a:t>Οι οικονομικές κρίσεις, η απασχόληση και </a:t>
                      </a:r>
                      <a:r>
                        <a:rPr sz="1600" b="1" i="0" u="none" strike="noStrike" dirty="0" err="1">
                          <a:solidFill>
                            <a:srgbClr val="000000"/>
                          </a:solidFill>
                          <a:latin typeface="Open Sans"/>
                        </a:rPr>
                        <a:t>οι</a:t>
                      </a:r>
                      <a:r>
                        <a:rPr sz="1600" b="1" i="0" u="none" strike="noStrike" dirty="0">
                          <a:solidFill>
                            <a:srgbClr val="000000"/>
                          </a:solidFill>
                          <a:latin typeface="Open Sans"/>
                        </a:rPr>
                        <a:t> </a:t>
                      </a:r>
                      <a:r>
                        <a:rPr sz="1600" b="1" i="0" u="none" strike="noStrike" dirty="0" err="1" smtClean="0">
                          <a:solidFill>
                            <a:srgbClr val="000000"/>
                          </a:solidFill>
                          <a:latin typeface="Open Sans"/>
                        </a:rPr>
                        <a:t>ανισότητες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34176">
                <a:tc>
                  <a:txBody>
                    <a:bodyPr/>
                    <a:lstStyle/>
                    <a:p>
                      <a:pPr marL="0" lvl="0" indent="0" algn="ctr">
                        <a:buNone/>
                      </a:pPr>
                      <a:r>
                        <a:rPr sz="1600" b="1" i="0" u="none" strike="noStrike" dirty="0">
                          <a:solidFill>
                            <a:srgbClr val="000000"/>
                          </a:solidFill>
                          <a:latin typeface="Open Sans"/>
                        </a:rPr>
                        <a:t>Οι ένοπλες συγκρούσεις και </a:t>
                      </a:r>
                      <a:r>
                        <a:rPr sz="1600" b="1" i="0" u="none" strike="noStrike" dirty="0" err="1">
                          <a:solidFill>
                            <a:srgbClr val="000000"/>
                          </a:solidFill>
                          <a:latin typeface="Open Sans"/>
                        </a:rPr>
                        <a:t>οι</a:t>
                      </a:r>
                      <a:r>
                        <a:rPr sz="1600" b="1" i="0" u="none" strike="noStrike" dirty="0">
                          <a:solidFill>
                            <a:srgbClr val="000000"/>
                          </a:solidFill>
                          <a:latin typeface="Open Sans"/>
                        </a:rPr>
                        <a:t> </a:t>
                      </a:r>
                      <a:r>
                        <a:rPr sz="1600" b="1" i="0" u="none" strike="noStrike" dirty="0" err="1" smtClean="0">
                          <a:solidFill>
                            <a:srgbClr val="000000"/>
                          </a:solidFill>
                          <a:latin typeface="Open Sans"/>
                        </a:rPr>
                        <a:t>πόλεμοι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534176">
                <a:tc>
                  <a:txBody>
                    <a:bodyPr/>
                    <a:lstStyle/>
                    <a:p>
                      <a:pPr marL="0" lvl="0" indent="0" algn="ctr">
                        <a:buNone/>
                      </a:pPr>
                      <a:r>
                        <a:rPr sz="1600" b="1" i="0" u="none" strike="noStrike" dirty="0">
                          <a:solidFill>
                            <a:srgbClr val="000000"/>
                          </a:solidFill>
                          <a:latin typeface="Open Sans"/>
                        </a:rPr>
                        <a:t>Ο περιορισμός ατομικών δικαιωμάτων και ο </a:t>
                      </a:r>
                      <a:r>
                        <a:rPr sz="1600" b="1" i="0" u="none" strike="noStrike" dirty="0" err="1" smtClean="0">
                          <a:solidFill>
                            <a:srgbClr val="000000"/>
                          </a:solidFill>
                          <a:latin typeface="Open Sans"/>
                        </a:rPr>
                        <a:t>αυταρχισμός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534176">
                <a:tc>
                  <a:txBody>
                    <a:bodyPr/>
                    <a:lstStyle/>
                    <a:p>
                      <a:pPr marL="0" lvl="0" indent="0" algn="ctr">
                        <a:buNone/>
                      </a:pPr>
                      <a:r>
                        <a:rPr sz="1600" b="1" i="0" u="none" strike="noStrike" dirty="0">
                          <a:solidFill>
                            <a:srgbClr val="000000"/>
                          </a:solidFill>
                          <a:latin typeface="Open Sans"/>
                        </a:rPr>
                        <a:t>Τα προβλήματα που δημιουργεί ο άνθρωπος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περιβάλλον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872509">
                <a:tc>
                  <a:txBody>
                    <a:bodyPr/>
                    <a:lstStyle/>
                    <a:p>
                      <a:pPr marL="0" lvl="0" indent="0" algn="ctr">
                        <a:buNone/>
                      </a:pPr>
                      <a:r>
                        <a:rPr sz="1600" b="1" i="0" u="none" strike="noStrike" dirty="0">
                          <a:solidFill>
                            <a:srgbClr val="000000"/>
                          </a:solidFill>
                          <a:latin typeface="Open Sans"/>
                        </a:rPr>
                        <a:t>Οι κίνδυνοι από τη γενικευμένη χρήση νέων τεχνολογιών και </a:t>
                      </a:r>
                      <a:r>
                        <a:rPr sz="1600" b="1" i="0" u="none" strike="noStrike" dirty="0" err="1" smtClean="0">
                          <a:solidFill>
                            <a:srgbClr val="000000"/>
                          </a:solidFill>
                          <a:latin typeface="Open Sans"/>
                        </a:rPr>
                        <a:t>τεχνητ</a:t>
                      </a:r>
                      <a:r>
                        <a:rPr lang="el-GR" sz="1600" b="1" i="0" u="none" strike="noStrike" dirty="0" err="1" smtClean="0">
                          <a:solidFill>
                            <a:srgbClr val="000000"/>
                          </a:solidFill>
                          <a:latin typeface="Open Sans"/>
                        </a:rPr>
                        <a:t>ής</a:t>
                      </a:r>
                      <a:r>
                        <a:rPr lang="el-GR" sz="1600" b="1" i="0" u="none" strike="noStrike" dirty="0" smtClean="0">
                          <a:solidFill>
                            <a:srgbClr val="000000"/>
                          </a:solidFill>
                          <a:latin typeface="Open Sans"/>
                        </a:rPr>
                        <a:t> νοημοσύνης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534176">
                <a:tc>
                  <a:txBody>
                    <a:bodyPr/>
                    <a:lstStyle/>
                    <a:p>
                      <a:pPr marL="0" lvl="0" indent="0" algn="ctr">
                        <a:buNone/>
                      </a:pPr>
                      <a:r>
                        <a:rPr sz="1600" b="1" i="0" u="none" strike="noStrike" dirty="0">
                          <a:solidFill>
                            <a:srgbClr val="000000"/>
                          </a:solidFill>
                          <a:latin typeface="Open Sans"/>
                        </a:rPr>
                        <a:t>Οι εμφάνιση πανδημιών και </a:t>
                      </a:r>
                      <a:r>
                        <a:rPr sz="1600" b="1" i="0" u="none" strike="noStrike" dirty="0" err="1">
                          <a:solidFill>
                            <a:srgbClr val="000000"/>
                          </a:solidFill>
                          <a:latin typeface="Open Sans"/>
                        </a:rPr>
                        <a:t>νέων</a:t>
                      </a:r>
                      <a:r>
                        <a:rPr sz="1600" b="1" i="0" u="none" strike="noStrike" dirty="0">
                          <a:solidFill>
                            <a:srgbClr val="000000"/>
                          </a:solidFill>
                          <a:latin typeface="Open Sans"/>
                        </a:rPr>
                        <a:t> </a:t>
                      </a:r>
                      <a:r>
                        <a:rPr sz="1600" b="1" i="0" u="none" strike="noStrike" dirty="0" err="1" smtClean="0">
                          <a:solidFill>
                            <a:srgbClr val="000000"/>
                          </a:solidFill>
                          <a:latin typeface="Open Sans"/>
                        </a:rPr>
                        <a:t>νοσημάτων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534176">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595441" y="581025"/>
            <a:ext cx="17097118"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“Από τα παγκόσμια προβλήματα, ποιο σε νοιάζει περισσότερο;”</a:t>
            </a:r>
          </a:p>
        </p:txBody>
      </p:sp>
      <p:grpSp>
        <p:nvGrpSpPr>
          <p:cNvPr id="11" name="Group 7"/>
          <p:cNvGrpSpPr/>
          <p:nvPr/>
        </p:nvGrpSpPr>
        <p:grpSpPr>
          <a:xfrm>
            <a:off x="3732809" y="985837"/>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11 - Από τα παγκόσμια προβλήματα, ποιο σε νοιάζει περισσότερο;­ by Q3 - Τόπος προέλευσης / Τόπος μόνιμης κατοικίας της οικογένειάς σου:" descr="271af9ff-7b88-43ff-ac26-e04ac2700b10 Q11 - Από τα παγκόσμια προβλήματα, ποιο σε νοιάζει περισσότερο;­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661582105"/>
              </p:ext>
            </p:extLst>
          </p:nvPr>
        </p:nvGraphicFramePr>
        <p:xfrm>
          <a:off x="2362200" y="2511389"/>
          <a:ext cx="13487399" cy="4195246"/>
        </p:xfrm>
        <a:graphic>
          <a:graphicData uri="http://schemas.openxmlformats.org/drawingml/2006/table">
            <a:tbl>
              <a:tblPr firstRow="1" firstCol="1" bandRow="1">
                <a:tableStyleId>{5C22544A-7EE6-4342-B048-85BDC9FD1C3A}</a:tableStyleId>
              </a:tblPr>
              <a:tblGrid>
                <a:gridCol w="8556758">
                  <a:extLst>
                    <a:ext uri="{9D8B030D-6E8A-4147-A177-3AD203B41FA5}">
                      <a16:colId xmlns:a16="http://schemas.microsoft.com/office/drawing/2014/main" xmlns="" val="20000"/>
                    </a:ext>
                  </a:extLst>
                </a:gridCol>
                <a:gridCol w="1643547">
                  <a:extLst>
                    <a:ext uri="{9D8B030D-6E8A-4147-A177-3AD203B41FA5}">
                      <a16:colId xmlns:a16="http://schemas.microsoft.com/office/drawing/2014/main" xmlns="" val="20001"/>
                    </a:ext>
                  </a:extLst>
                </a:gridCol>
                <a:gridCol w="1643547">
                  <a:extLst>
                    <a:ext uri="{9D8B030D-6E8A-4147-A177-3AD203B41FA5}">
                      <a16:colId xmlns:a16="http://schemas.microsoft.com/office/drawing/2014/main" xmlns="" val="20002"/>
                    </a:ext>
                  </a:extLst>
                </a:gridCol>
                <a:gridCol w="1643547">
                  <a:extLst>
                    <a:ext uri="{9D8B030D-6E8A-4147-A177-3AD203B41FA5}">
                      <a16:colId xmlns:a16="http://schemas.microsoft.com/office/drawing/2014/main" xmlns="" val="20003"/>
                    </a:ext>
                  </a:extLst>
                </a:gridCol>
              </a:tblGrid>
              <a:tr h="80544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52651">
                <a:tc>
                  <a:txBody>
                    <a:bodyPr/>
                    <a:lstStyle/>
                    <a:p>
                      <a:pPr marL="0" lvl="0" indent="0" algn="ctr">
                        <a:buNone/>
                      </a:pPr>
                      <a:r>
                        <a:rPr sz="1600" b="1" i="0" u="none" strike="noStrike" dirty="0">
                          <a:solidFill>
                            <a:srgbClr val="000000"/>
                          </a:solidFill>
                          <a:latin typeface="Open Sans"/>
                        </a:rPr>
                        <a:t>Οι οικονομικές κρίσεις, η απασχόληση και </a:t>
                      </a:r>
                      <a:r>
                        <a:rPr sz="1600" b="1" i="0" u="none" strike="noStrike" dirty="0" err="1">
                          <a:solidFill>
                            <a:srgbClr val="000000"/>
                          </a:solidFill>
                          <a:latin typeface="Open Sans"/>
                        </a:rPr>
                        <a:t>οι</a:t>
                      </a:r>
                      <a:r>
                        <a:rPr sz="1600" b="1" i="0" u="none" strike="noStrike" dirty="0">
                          <a:solidFill>
                            <a:srgbClr val="000000"/>
                          </a:solidFill>
                          <a:latin typeface="Open Sans"/>
                        </a:rPr>
                        <a:t> </a:t>
                      </a:r>
                      <a:r>
                        <a:rPr sz="1600" b="1" i="0" u="none" strike="noStrike" dirty="0" err="1" smtClean="0">
                          <a:solidFill>
                            <a:srgbClr val="000000"/>
                          </a:solidFill>
                          <a:latin typeface="Open Sans"/>
                        </a:rPr>
                        <a:t>ανισότητες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42784">
                <a:tc>
                  <a:txBody>
                    <a:bodyPr/>
                    <a:lstStyle/>
                    <a:p>
                      <a:pPr marL="0" lvl="0" indent="0" algn="ctr">
                        <a:buNone/>
                      </a:pPr>
                      <a:r>
                        <a:rPr sz="1600" b="1" i="0" u="none" strike="noStrike" dirty="0">
                          <a:solidFill>
                            <a:srgbClr val="000000"/>
                          </a:solidFill>
                          <a:latin typeface="Open Sans"/>
                        </a:rPr>
                        <a:t>Οι ένοπλες συγκρούσεις και </a:t>
                      </a:r>
                      <a:r>
                        <a:rPr sz="1600" b="1" i="0" u="none" strike="noStrike" dirty="0" err="1">
                          <a:solidFill>
                            <a:srgbClr val="000000"/>
                          </a:solidFill>
                          <a:latin typeface="Open Sans"/>
                        </a:rPr>
                        <a:t>οι</a:t>
                      </a:r>
                      <a:r>
                        <a:rPr sz="1600" b="1" i="0" u="none" strike="noStrike" dirty="0">
                          <a:solidFill>
                            <a:srgbClr val="000000"/>
                          </a:solidFill>
                          <a:latin typeface="Open Sans"/>
                        </a:rPr>
                        <a:t> </a:t>
                      </a:r>
                      <a:r>
                        <a:rPr sz="1600" b="1" i="0" u="none" strike="noStrike" dirty="0" err="1" smtClean="0">
                          <a:solidFill>
                            <a:srgbClr val="000000"/>
                          </a:solidFill>
                          <a:latin typeface="Open Sans"/>
                        </a:rPr>
                        <a:t>πόλεμοι</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42784">
                <a:tc>
                  <a:txBody>
                    <a:bodyPr/>
                    <a:lstStyle/>
                    <a:p>
                      <a:pPr marL="0" lvl="0" indent="0" algn="ctr">
                        <a:buNone/>
                      </a:pPr>
                      <a:r>
                        <a:rPr sz="1600" b="1" i="0" u="none" strike="noStrike" dirty="0">
                          <a:solidFill>
                            <a:srgbClr val="000000"/>
                          </a:solidFill>
                          <a:latin typeface="Open Sans"/>
                        </a:rPr>
                        <a:t>Ο περιορισμός ατομικών δικαιωμάτων και ο </a:t>
                      </a:r>
                      <a:r>
                        <a:rPr sz="1600" b="1" i="0" u="none" strike="noStrike" dirty="0" err="1" smtClean="0">
                          <a:solidFill>
                            <a:srgbClr val="000000"/>
                          </a:solidFill>
                          <a:latin typeface="Open Sans"/>
                        </a:rPr>
                        <a:t>αυταρχισμός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42784">
                <a:tc>
                  <a:txBody>
                    <a:bodyPr/>
                    <a:lstStyle/>
                    <a:p>
                      <a:pPr marL="0" lvl="0" indent="0" algn="ctr">
                        <a:buNone/>
                      </a:pPr>
                      <a:r>
                        <a:rPr sz="1600" b="1" i="0" u="none" strike="noStrike" dirty="0">
                          <a:solidFill>
                            <a:srgbClr val="000000"/>
                          </a:solidFill>
                          <a:latin typeface="Open Sans"/>
                        </a:rPr>
                        <a:t>Τα προβλήματα που δημιουργεί ο άνθρωπος </a:t>
                      </a:r>
                      <a:r>
                        <a:rPr sz="1600" b="1" i="0" u="none" strike="noStrike" dirty="0" err="1">
                          <a:solidFill>
                            <a:srgbClr val="000000"/>
                          </a:solidFill>
                          <a:latin typeface="Open Sans"/>
                        </a:rPr>
                        <a:t>στο</a:t>
                      </a:r>
                      <a:r>
                        <a:rPr sz="1600" b="1" i="0" u="none" strike="noStrike" dirty="0">
                          <a:solidFill>
                            <a:srgbClr val="000000"/>
                          </a:solidFill>
                          <a:latin typeface="Open Sans"/>
                        </a:rPr>
                        <a:t> </a:t>
                      </a:r>
                      <a:r>
                        <a:rPr sz="1600" b="1" i="0" u="none" strike="noStrike" dirty="0" err="1" smtClean="0">
                          <a:solidFill>
                            <a:srgbClr val="000000"/>
                          </a:solidFill>
                          <a:latin typeface="Open Sans"/>
                        </a:rPr>
                        <a:t>περιβάλλον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723231">
                <a:tc>
                  <a:txBody>
                    <a:bodyPr/>
                    <a:lstStyle/>
                    <a:p>
                      <a:pPr marL="0" lvl="0" indent="0" algn="ctr">
                        <a:buNone/>
                      </a:pPr>
                      <a:r>
                        <a:rPr sz="1600" b="1" i="0" u="none" strike="noStrike" dirty="0">
                          <a:solidFill>
                            <a:srgbClr val="000000"/>
                          </a:solidFill>
                          <a:latin typeface="Open Sans"/>
                        </a:rPr>
                        <a:t>Οι κίνδυνοι από τη γενικευμένη χρήση νέων τεχνολογιών και </a:t>
                      </a:r>
                      <a:r>
                        <a:rPr sz="1600" b="1" i="0" u="none" strike="noStrike" dirty="0" err="1" smtClean="0">
                          <a:solidFill>
                            <a:srgbClr val="000000"/>
                          </a:solidFill>
                          <a:latin typeface="Open Sans"/>
                        </a:rPr>
                        <a:t>τεχνητ</a:t>
                      </a:r>
                      <a:r>
                        <a:rPr lang="el-GR" sz="1600" b="1" i="0" u="none" strike="noStrike" dirty="0" err="1" smtClean="0">
                          <a:solidFill>
                            <a:srgbClr val="000000"/>
                          </a:solidFill>
                          <a:latin typeface="Open Sans"/>
                        </a:rPr>
                        <a:t>ής</a:t>
                      </a:r>
                      <a:r>
                        <a:rPr lang="el-GR" sz="1600" b="1" i="0" u="none" strike="noStrike" dirty="0" smtClean="0">
                          <a:solidFill>
                            <a:srgbClr val="000000"/>
                          </a:solidFill>
                          <a:latin typeface="Open Sans"/>
                        </a:rPr>
                        <a:t> νοημοσύνης</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42784">
                <a:tc>
                  <a:txBody>
                    <a:bodyPr/>
                    <a:lstStyle/>
                    <a:p>
                      <a:pPr marL="0" lvl="0" indent="0" algn="ctr">
                        <a:buNone/>
                      </a:pPr>
                      <a:r>
                        <a:rPr sz="1600" b="1" i="0" u="none" strike="noStrike" dirty="0">
                          <a:solidFill>
                            <a:srgbClr val="000000"/>
                          </a:solidFill>
                          <a:latin typeface="Open Sans"/>
                        </a:rPr>
                        <a:t>Οι εμφάνιση πανδημιών και </a:t>
                      </a:r>
                      <a:r>
                        <a:rPr sz="1600" b="1" i="0" u="none" strike="noStrike" dirty="0" err="1">
                          <a:solidFill>
                            <a:srgbClr val="000000"/>
                          </a:solidFill>
                          <a:latin typeface="Open Sans"/>
                        </a:rPr>
                        <a:t>νέων</a:t>
                      </a:r>
                      <a:r>
                        <a:rPr sz="1600" b="1" i="0" u="none" strike="noStrike" dirty="0">
                          <a:solidFill>
                            <a:srgbClr val="000000"/>
                          </a:solidFill>
                          <a:latin typeface="Open Sans"/>
                        </a:rPr>
                        <a:t> </a:t>
                      </a:r>
                      <a:r>
                        <a:rPr sz="1600" b="1" i="0" u="none" strike="noStrike" dirty="0" err="1" smtClean="0">
                          <a:solidFill>
                            <a:srgbClr val="000000"/>
                          </a:solidFill>
                          <a:latin typeface="Open Sans"/>
                        </a:rPr>
                        <a:t>νοσημάτων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42784">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595441" y="581025"/>
            <a:ext cx="17097118"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“Από τα παγκόσμια προβλήματα, ποιο σε νοιάζει περισσότερο;”</a:t>
            </a:r>
          </a:p>
        </p:txBody>
      </p:sp>
      <p:grpSp>
        <p:nvGrpSpPr>
          <p:cNvPr id="14" name="Group 7"/>
          <p:cNvGrpSpPr/>
          <p:nvPr/>
        </p:nvGrpSpPr>
        <p:grpSpPr>
          <a:xfrm>
            <a:off x="5216157" y="1053209"/>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11 - Από τα παγκόσμια προβλήματα, ποιο σε νοιάζει περισσότερο;­ by Σχολή Φοίτησης" descr="88b0a785-3bc3-435a-9a6f-5b227900e2e3 Q11 - Από τα παγκόσμια προβλήματα, ποιο σε νοιάζει περισσότερο;­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232516848"/>
              </p:ext>
            </p:extLst>
          </p:nvPr>
        </p:nvGraphicFramePr>
        <p:xfrm>
          <a:off x="410912" y="2475933"/>
          <a:ext cx="17281645" cy="5844309"/>
        </p:xfrm>
        <a:graphic>
          <a:graphicData uri="http://schemas.openxmlformats.org/drawingml/2006/table">
            <a:tbl>
              <a:tblPr firstRow="1" firstCol="1" bandRow="1">
                <a:tableStyleId>{5C22544A-7EE6-4342-B048-85BDC9FD1C3A}</a:tableStyleId>
              </a:tblPr>
              <a:tblGrid>
                <a:gridCol w="1716913">
                  <a:extLst>
                    <a:ext uri="{9D8B030D-6E8A-4147-A177-3AD203B41FA5}">
                      <a16:colId xmlns:a16="http://schemas.microsoft.com/office/drawing/2014/main" xmlns="" val="20000"/>
                    </a:ext>
                  </a:extLst>
                </a:gridCol>
                <a:gridCol w="1297061">
                  <a:extLst>
                    <a:ext uri="{9D8B030D-6E8A-4147-A177-3AD203B41FA5}">
                      <a16:colId xmlns:a16="http://schemas.microsoft.com/office/drawing/2014/main" xmlns="" val="20001"/>
                    </a:ext>
                  </a:extLst>
                </a:gridCol>
                <a:gridCol w="1297061">
                  <a:extLst>
                    <a:ext uri="{9D8B030D-6E8A-4147-A177-3AD203B41FA5}">
                      <a16:colId xmlns:a16="http://schemas.microsoft.com/office/drawing/2014/main" xmlns="" val="20002"/>
                    </a:ext>
                  </a:extLst>
                </a:gridCol>
                <a:gridCol w="1297061">
                  <a:extLst>
                    <a:ext uri="{9D8B030D-6E8A-4147-A177-3AD203B41FA5}">
                      <a16:colId xmlns:a16="http://schemas.microsoft.com/office/drawing/2014/main" xmlns="" val="20003"/>
                    </a:ext>
                  </a:extLst>
                </a:gridCol>
                <a:gridCol w="1297061">
                  <a:extLst>
                    <a:ext uri="{9D8B030D-6E8A-4147-A177-3AD203B41FA5}">
                      <a16:colId xmlns:a16="http://schemas.microsoft.com/office/drawing/2014/main" xmlns="" val="20004"/>
                    </a:ext>
                  </a:extLst>
                </a:gridCol>
                <a:gridCol w="1297061">
                  <a:extLst>
                    <a:ext uri="{9D8B030D-6E8A-4147-A177-3AD203B41FA5}">
                      <a16:colId xmlns:a16="http://schemas.microsoft.com/office/drawing/2014/main" xmlns="" val="20005"/>
                    </a:ext>
                  </a:extLst>
                </a:gridCol>
                <a:gridCol w="1297061">
                  <a:extLst>
                    <a:ext uri="{9D8B030D-6E8A-4147-A177-3AD203B41FA5}">
                      <a16:colId xmlns:a16="http://schemas.microsoft.com/office/drawing/2014/main" xmlns="" val="20006"/>
                    </a:ext>
                  </a:extLst>
                </a:gridCol>
                <a:gridCol w="1297061">
                  <a:extLst>
                    <a:ext uri="{9D8B030D-6E8A-4147-A177-3AD203B41FA5}">
                      <a16:colId xmlns:a16="http://schemas.microsoft.com/office/drawing/2014/main" xmlns="" val="20007"/>
                    </a:ext>
                  </a:extLst>
                </a:gridCol>
                <a:gridCol w="1297061">
                  <a:extLst>
                    <a:ext uri="{9D8B030D-6E8A-4147-A177-3AD203B41FA5}">
                      <a16:colId xmlns:a16="http://schemas.microsoft.com/office/drawing/2014/main" xmlns="" val="20008"/>
                    </a:ext>
                  </a:extLst>
                </a:gridCol>
                <a:gridCol w="1297061">
                  <a:extLst>
                    <a:ext uri="{9D8B030D-6E8A-4147-A177-3AD203B41FA5}">
                      <a16:colId xmlns:a16="http://schemas.microsoft.com/office/drawing/2014/main" xmlns="" val="20009"/>
                    </a:ext>
                  </a:extLst>
                </a:gridCol>
                <a:gridCol w="1297061">
                  <a:extLst>
                    <a:ext uri="{9D8B030D-6E8A-4147-A177-3AD203B41FA5}">
                      <a16:colId xmlns:a16="http://schemas.microsoft.com/office/drawing/2014/main" xmlns="" val="20010"/>
                    </a:ext>
                  </a:extLst>
                </a:gridCol>
                <a:gridCol w="1297061">
                  <a:extLst>
                    <a:ext uri="{9D8B030D-6E8A-4147-A177-3AD203B41FA5}">
                      <a16:colId xmlns:a16="http://schemas.microsoft.com/office/drawing/2014/main" xmlns="" val="20011"/>
                    </a:ext>
                  </a:extLst>
                </a:gridCol>
                <a:gridCol w="1297061">
                  <a:extLst>
                    <a:ext uri="{9D8B030D-6E8A-4147-A177-3AD203B41FA5}">
                      <a16:colId xmlns:a16="http://schemas.microsoft.com/office/drawing/2014/main" xmlns="" val="20012"/>
                    </a:ext>
                  </a:extLst>
                </a:gridCol>
              </a:tblGrid>
              <a:tr h="1055880">
                <a:tc>
                  <a:txBody>
                    <a:bodyPr/>
                    <a:lstStyle/>
                    <a:p>
                      <a:pPr marL="0" lvl="0" indent="0" algn="ctr">
                        <a:buNone/>
                      </a:pPr>
                      <a:endParaRPr sz="11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1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764394">
                <a:tc>
                  <a:txBody>
                    <a:bodyPr/>
                    <a:lstStyle/>
                    <a:p>
                      <a:pPr marL="0" lvl="0" indent="0" algn="ctr">
                        <a:buNone/>
                      </a:pPr>
                      <a:r>
                        <a:rPr sz="1200" b="1" i="0" u="none" strike="noStrike" dirty="0">
                          <a:solidFill>
                            <a:srgbClr val="000000"/>
                          </a:solidFill>
                          <a:latin typeface="Open Sans"/>
                        </a:rPr>
                        <a:t>Οι οικονομικές κρίσεις, η απασχόληση και </a:t>
                      </a:r>
                      <a:r>
                        <a:rPr sz="1200" b="1" i="0" u="none" strike="noStrike" dirty="0" err="1">
                          <a:solidFill>
                            <a:srgbClr val="000000"/>
                          </a:solidFill>
                          <a:latin typeface="Open Sans"/>
                        </a:rPr>
                        <a:t>οι</a:t>
                      </a:r>
                      <a:r>
                        <a:rPr sz="1200" b="1" i="0" u="none" strike="noStrike" dirty="0">
                          <a:solidFill>
                            <a:srgbClr val="000000"/>
                          </a:solidFill>
                          <a:latin typeface="Open Sans"/>
                        </a:rPr>
                        <a:t> </a:t>
                      </a:r>
                      <a:r>
                        <a:rPr sz="1200" b="1" i="0" u="none" strike="noStrike" dirty="0" err="1" smtClean="0">
                          <a:solidFill>
                            <a:srgbClr val="000000"/>
                          </a:solidFill>
                          <a:latin typeface="Open Sans"/>
                        </a:rPr>
                        <a:t>ανισότητες</a:t>
                      </a:r>
                      <a:endParaRPr sz="12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19%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1" i="0" u="none" strike="noStrike" dirty="0">
                          <a:solidFill>
                            <a:srgbClr val="00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67549">
                <a:tc>
                  <a:txBody>
                    <a:bodyPr/>
                    <a:lstStyle/>
                    <a:p>
                      <a:pPr marL="0" lvl="0" indent="0" algn="ctr">
                        <a:buNone/>
                      </a:pPr>
                      <a:r>
                        <a:rPr sz="1200" b="1" i="0" u="none" strike="noStrike" dirty="0">
                          <a:solidFill>
                            <a:srgbClr val="000000"/>
                          </a:solidFill>
                          <a:latin typeface="Open Sans"/>
                        </a:rPr>
                        <a:t>Οι ένοπλες συγκρούσεις και </a:t>
                      </a:r>
                      <a:r>
                        <a:rPr sz="1200" b="1" i="0" u="none" strike="noStrike" dirty="0" err="1">
                          <a:solidFill>
                            <a:srgbClr val="000000"/>
                          </a:solidFill>
                          <a:latin typeface="Open Sans"/>
                        </a:rPr>
                        <a:t>οι</a:t>
                      </a:r>
                      <a:r>
                        <a:rPr sz="1200" b="1" i="0" u="none" strike="noStrike" dirty="0">
                          <a:solidFill>
                            <a:srgbClr val="000000"/>
                          </a:solidFill>
                          <a:latin typeface="Open Sans"/>
                        </a:rPr>
                        <a:t> </a:t>
                      </a:r>
                      <a:r>
                        <a:rPr sz="1200" b="1" i="0" u="none" strike="noStrike" dirty="0" err="1" smtClean="0">
                          <a:solidFill>
                            <a:srgbClr val="000000"/>
                          </a:solidFill>
                          <a:latin typeface="Open Sans"/>
                        </a:rPr>
                        <a:t>πόλεμοι</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760374">
                <a:tc>
                  <a:txBody>
                    <a:bodyPr/>
                    <a:lstStyle/>
                    <a:p>
                      <a:pPr marL="0" lvl="0" indent="0" algn="ctr">
                        <a:buNone/>
                      </a:pPr>
                      <a:r>
                        <a:rPr sz="1200" b="1" i="0" u="none" strike="noStrike" dirty="0">
                          <a:solidFill>
                            <a:srgbClr val="000000"/>
                          </a:solidFill>
                          <a:latin typeface="Open Sans"/>
                        </a:rPr>
                        <a:t>Ο περιορισμός ατομικών δικαιωμάτων και ο </a:t>
                      </a:r>
                      <a:r>
                        <a:rPr sz="1200" b="1" i="0" u="none" strike="noStrike" dirty="0" err="1" smtClean="0">
                          <a:solidFill>
                            <a:srgbClr val="000000"/>
                          </a:solidFill>
                          <a:latin typeface="Open Sans"/>
                        </a:rPr>
                        <a:t>αυταρχισμός</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739432">
                <a:tc>
                  <a:txBody>
                    <a:bodyPr/>
                    <a:lstStyle/>
                    <a:p>
                      <a:pPr marL="0" lvl="0" indent="0" algn="ctr">
                        <a:buNone/>
                      </a:pPr>
                      <a:r>
                        <a:rPr sz="1200" b="1" i="0" u="none" strike="noStrike" dirty="0">
                          <a:solidFill>
                            <a:srgbClr val="000000"/>
                          </a:solidFill>
                          <a:latin typeface="Open Sans"/>
                        </a:rPr>
                        <a:t>Τα προβλήματα που δημιουργεί ο άνθρωπος </a:t>
                      </a:r>
                      <a:r>
                        <a:rPr sz="1200" b="1" i="0" u="none" strike="noStrike" dirty="0" err="1">
                          <a:solidFill>
                            <a:srgbClr val="000000"/>
                          </a:solidFill>
                          <a:latin typeface="Open Sans"/>
                        </a:rPr>
                        <a:t>στο</a:t>
                      </a:r>
                      <a:r>
                        <a:rPr sz="1200" b="1" i="0" u="none" strike="noStrike" dirty="0">
                          <a:solidFill>
                            <a:srgbClr val="000000"/>
                          </a:solidFill>
                          <a:latin typeface="Open Sans"/>
                        </a:rPr>
                        <a:t> </a:t>
                      </a:r>
                      <a:r>
                        <a:rPr sz="1200" b="1" i="0" u="none" strike="noStrike" dirty="0" err="1" smtClean="0">
                          <a:solidFill>
                            <a:srgbClr val="000000"/>
                          </a:solidFill>
                          <a:latin typeface="Open Sans"/>
                        </a:rPr>
                        <a:t>περιβάλλον</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911316">
                <a:tc>
                  <a:txBody>
                    <a:bodyPr/>
                    <a:lstStyle/>
                    <a:p>
                      <a:pPr marL="0" lvl="0" indent="0" algn="ctr">
                        <a:buNone/>
                      </a:pPr>
                      <a:r>
                        <a:rPr sz="1200" b="1" i="0" u="none" strike="noStrike" dirty="0">
                          <a:solidFill>
                            <a:srgbClr val="000000"/>
                          </a:solidFill>
                          <a:latin typeface="Open Sans"/>
                        </a:rPr>
                        <a:t>Οι κίνδυνοι από τη γενικευμένη χρήση νέων τεχνολογιών και </a:t>
                      </a:r>
                      <a:r>
                        <a:rPr sz="1200" b="1" i="0" u="none" strike="noStrike" dirty="0" err="1" smtClean="0">
                          <a:solidFill>
                            <a:srgbClr val="000000"/>
                          </a:solidFill>
                          <a:latin typeface="Open Sans"/>
                        </a:rPr>
                        <a:t>τεχνητ</a:t>
                      </a:r>
                      <a:r>
                        <a:rPr lang="el-GR" sz="1200" b="1" i="0" u="none" strike="noStrike" dirty="0" err="1" smtClean="0">
                          <a:solidFill>
                            <a:srgbClr val="000000"/>
                          </a:solidFill>
                          <a:latin typeface="Open Sans"/>
                        </a:rPr>
                        <a:t>ής</a:t>
                      </a:r>
                      <a:r>
                        <a:rPr lang="el-GR" sz="1200" b="1" i="0" u="none" strike="noStrike" baseline="0" dirty="0" smtClean="0">
                          <a:solidFill>
                            <a:srgbClr val="000000"/>
                          </a:solidFill>
                          <a:latin typeface="Open Sans"/>
                        </a:rPr>
                        <a:t> νοημοσύνης</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616641">
                <a:tc>
                  <a:txBody>
                    <a:bodyPr/>
                    <a:lstStyle/>
                    <a:p>
                      <a:pPr marL="0" lvl="0" indent="0" algn="ctr">
                        <a:buNone/>
                      </a:pPr>
                      <a:r>
                        <a:rPr sz="1200" b="1" i="0" u="none" strike="noStrike" dirty="0">
                          <a:solidFill>
                            <a:srgbClr val="000000"/>
                          </a:solidFill>
                          <a:latin typeface="Open Sans"/>
                        </a:rPr>
                        <a:t>Οι εμφάνιση πανδημιών και </a:t>
                      </a:r>
                      <a:r>
                        <a:rPr sz="1200" b="1" i="0" u="none" strike="noStrike" dirty="0" err="1">
                          <a:solidFill>
                            <a:srgbClr val="000000"/>
                          </a:solidFill>
                          <a:latin typeface="Open Sans"/>
                        </a:rPr>
                        <a:t>νέων</a:t>
                      </a:r>
                      <a:r>
                        <a:rPr sz="1200" b="1" i="0" u="none" strike="noStrike" dirty="0">
                          <a:solidFill>
                            <a:srgbClr val="000000"/>
                          </a:solidFill>
                          <a:latin typeface="Open Sans"/>
                        </a:rPr>
                        <a:t> </a:t>
                      </a:r>
                      <a:r>
                        <a:rPr sz="1200" b="1" i="0" u="none" strike="noStrike" dirty="0" err="1" smtClean="0">
                          <a:solidFill>
                            <a:srgbClr val="000000"/>
                          </a:solidFill>
                          <a:latin typeface="Open Sans"/>
                        </a:rPr>
                        <a:t>νοσημάτων</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223781">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2"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extLst>
      <p:ext uri="{BB962C8B-B14F-4D97-AF65-F5344CB8AC3E}">
        <p14:creationId xmlns:p14="http://schemas.microsoft.com/office/powerpoint/2010/main" xmlns="" val="224318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15335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“Όταν φαντάζεσαι τη ζωή μετά τις σπουδές, τι σε ελκύει περισσότερο;”</a:t>
            </a:r>
          </a:p>
        </p:txBody>
      </p:sp>
      <p:graphicFrame>
        <p:nvGraphicFramePr>
          <p:cNvPr id="8" name="Chart 13"/>
          <p:cNvGraphicFramePr>
            <a:graphicFrameLocks/>
          </p:cNvGraphicFramePr>
          <p:nvPr>
            <p:extLst>
              <p:ext uri="{D42A27DB-BD31-4B8C-83A1-F6EECF244321}">
                <p14:modId xmlns:p14="http://schemas.microsoft.com/office/powerpoint/2010/main" xmlns="" val="2051243884"/>
              </p:ext>
            </p:extLst>
          </p:nvPr>
        </p:nvGraphicFramePr>
        <p:xfrm>
          <a:off x="2667000" y="2114550"/>
          <a:ext cx="13716000" cy="6272615"/>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9211266" y="8801800"/>
            <a:ext cx="3514134" cy="56565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693267"/>
          </a:xfrm>
          <a:prstGeom prst="rect">
            <a:avLst/>
          </a:prstGeom>
        </p:spPr>
        <p:txBody>
          <a:bodyPr lIns="0" tIns="0" rIns="0" bIns="0" rtlCol="0" anchor="t">
            <a:spAutoFit/>
          </a:bodyPr>
          <a:lstStyle/>
          <a:p>
            <a:pPr marL="0" lvl="0" indent="0" algn="ctr">
              <a:lnSpc>
                <a:spcPts val="5759"/>
              </a:lnSpc>
              <a:spcBef>
                <a:spcPct val="0"/>
              </a:spcBef>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Ότ</a:t>
            </a:r>
            <a:r>
              <a:rPr lang="en-US" sz="4000" b="1" dirty="0">
                <a:solidFill>
                  <a:srgbClr val="450F0F"/>
                </a:solidFill>
                <a:latin typeface="Calibri (MS) Bold"/>
                <a:ea typeface="Calibri (MS) Bold"/>
                <a:cs typeface="Calibri (MS) Bold"/>
                <a:sym typeface="Calibri (MS) Bold"/>
              </a:rPr>
              <a:t>αν φαντάζεσαι τη ζωή μετά τις σπουδές, τι σε ελκύει περισσότερο;”</a:t>
            </a:r>
          </a:p>
        </p:txBody>
      </p:sp>
      <p:grpSp>
        <p:nvGrpSpPr>
          <p:cNvPr id="11" name="Group 7"/>
          <p:cNvGrpSpPr/>
          <p:nvPr/>
        </p:nvGrpSpPr>
        <p:grpSpPr>
          <a:xfrm>
            <a:off x="7344600" y="1104900"/>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12 - Όταν φαντάζεσαι τη ζωή μετά τις σπουδές, τι σε ελκύει περισσότερο;­ by Q1 - Το Φύλο σου 2" descr="d46dd90c-27f7-470c-a870-918e46f405cb Q12 - Όταν φαντάζεσαι τη ζωή μετά τις σπουδές, τι σε ελκύει περισσότερο;­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113485571"/>
              </p:ext>
            </p:extLst>
          </p:nvPr>
        </p:nvGraphicFramePr>
        <p:xfrm>
          <a:off x="3352800" y="2527624"/>
          <a:ext cx="11353800" cy="3975858"/>
        </p:xfrm>
        <a:graphic>
          <a:graphicData uri="http://schemas.openxmlformats.org/drawingml/2006/table">
            <a:tbl>
              <a:tblPr firstRow="1" firstCol="1" bandRow="1">
                <a:tableStyleId>{5C22544A-7EE6-4342-B048-85BDC9FD1C3A}</a:tableStyleId>
              </a:tblPr>
              <a:tblGrid>
                <a:gridCol w="6913566">
                  <a:extLst>
                    <a:ext uri="{9D8B030D-6E8A-4147-A177-3AD203B41FA5}">
                      <a16:colId xmlns:a16="http://schemas.microsoft.com/office/drawing/2014/main" xmlns="" val="20000"/>
                    </a:ext>
                  </a:extLst>
                </a:gridCol>
                <a:gridCol w="1480078">
                  <a:extLst>
                    <a:ext uri="{9D8B030D-6E8A-4147-A177-3AD203B41FA5}">
                      <a16:colId xmlns:a16="http://schemas.microsoft.com/office/drawing/2014/main" xmlns="" val="20001"/>
                    </a:ext>
                  </a:extLst>
                </a:gridCol>
                <a:gridCol w="1480078">
                  <a:extLst>
                    <a:ext uri="{9D8B030D-6E8A-4147-A177-3AD203B41FA5}">
                      <a16:colId xmlns:a16="http://schemas.microsoft.com/office/drawing/2014/main" xmlns="" val="20002"/>
                    </a:ext>
                  </a:extLst>
                </a:gridCol>
                <a:gridCol w="1480078">
                  <a:extLst>
                    <a:ext uri="{9D8B030D-6E8A-4147-A177-3AD203B41FA5}">
                      <a16:colId xmlns:a16="http://schemas.microsoft.com/office/drawing/2014/main" xmlns="" val="20003"/>
                    </a:ext>
                  </a:extLst>
                </a:gridCol>
              </a:tblGrid>
              <a:tr h="476843">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66967">
                <a:tc>
                  <a:txBody>
                    <a:bodyPr/>
                    <a:lstStyle/>
                    <a:p>
                      <a:pPr marL="0" lvl="0" indent="0" algn="ctr">
                        <a:buNone/>
                      </a:pPr>
                      <a:r>
                        <a:rPr sz="1600" b="1" i="0" u="none" strike="noStrike" dirty="0">
                          <a:solidFill>
                            <a:srgbClr val="000000"/>
                          </a:solidFill>
                          <a:latin typeface="Open Sans"/>
                        </a:rPr>
                        <a:t>Μια ζωή γεμάτη εμπειρίες </a:t>
                      </a:r>
                      <a:r>
                        <a:rPr sz="1600" b="1" i="0" u="none" strike="noStrike" dirty="0" err="1">
                          <a:solidFill>
                            <a:srgbClr val="000000"/>
                          </a:solidFill>
                          <a:latin typeface="Open Sans"/>
                        </a:rPr>
                        <a:t>ανεξαρτήτως</a:t>
                      </a:r>
                      <a:r>
                        <a:rPr sz="1600" b="1" i="0" u="none" strike="noStrike" dirty="0">
                          <a:solidFill>
                            <a:srgbClr val="000000"/>
                          </a:solidFill>
                          <a:latin typeface="Open Sans"/>
                        </a:rPr>
                        <a:t> </a:t>
                      </a:r>
                      <a:r>
                        <a:rPr sz="1600" b="1" i="0" u="none" strike="noStrike" dirty="0" err="1" smtClean="0">
                          <a:solidFill>
                            <a:srgbClr val="000000"/>
                          </a:solidFill>
                          <a:latin typeface="Open Sans"/>
                        </a:rPr>
                        <a:t>καριέρας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34%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746598">
                <a:tc>
                  <a:txBody>
                    <a:bodyPr/>
                    <a:lstStyle/>
                    <a:p>
                      <a:pPr marL="0" lvl="0" indent="0" algn="ctr">
                        <a:buNone/>
                      </a:pPr>
                      <a:r>
                        <a:rPr sz="1600" b="1" i="0" u="none" strike="noStrike" dirty="0">
                          <a:solidFill>
                            <a:srgbClr val="000000"/>
                          </a:solidFill>
                          <a:latin typeface="Open Sans"/>
                        </a:rPr>
                        <a:t>Μια ήρεμη και ασφαλής επαγγελματική και οικογενειακή ζωή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57090">
                <a:tc>
                  <a:txBody>
                    <a:bodyPr/>
                    <a:lstStyle/>
                    <a:p>
                      <a:pPr marL="0" lvl="0" indent="0" algn="ctr">
                        <a:buNone/>
                      </a:pPr>
                      <a:r>
                        <a:rPr sz="1600" b="1" i="0" u="none" strike="noStrike" dirty="0">
                          <a:solidFill>
                            <a:srgbClr val="000000"/>
                          </a:solidFill>
                          <a:latin typeface="Open Sans"/>
                        </a:rPr>
                        <a:t>Μια επιτυχημένη καριέρα σε μια </a:t>
                      </a:r>
                      <a:r>
                        <a:rPr sz="1600" b="1" i="0" u="none" strike="noStrike" dirty="0" err="1">
                          <a:solidFill>
                            <a:srgbClr val="000000"/>
                          </a:solidFill>
                          <a:latin typeface="Open Sans"/>
                        </a:rPr>
                        <a:t>σημαντική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εταιρεία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57090">
                <a:tc>
                  <a:txBody>
                    <a:bodyPr/>
                    <a:lstStyle/>
                    <a:p>
                      <a:pPr marL="0" lvl="0" indent="0" algn="ctr">
                        <a:buNone/>
                      </a:pPr>
                      <a:r>
                        <a:rPr sz="1600" b="1" i="0" u="none" strike="noStrike" dirty="0">
                          <a:solidFill>
                            <a:srgbClr val="000000"/>
                          </a:solidFill>
                          <a:latin typeface="Open Sans"/>
                        </a:rPr>
                        <a:t>Μια δική μου </a:t>
                      </a:r>
                      <a:r>
                        <a:rPr sz="1600" b="1" i="0" u="none" strike="noStrike" dirty="0" err="1">
                          <a:solidFill>
                            <a:srgbClr val="000000"/>
                          </a:solidFill>
                          <a:latin typeface="Open Sans"/>
                        </a:rPr>
                        <a:t>επιτυχημένη</a:t>
                      </a:r>
                      <a:r>
                        <a:rPr sz="1600" b="1" i="0" u="none" strike="noStrike" dirty="0">
                          <a:solidFill>
                            <a:srgbClr val="000000"/>
                          </a:solidFill>
                          <a:latin typeface="Open Sans"/>
                        </a:rPr>
                        <a:t> </a:t>
                      </a:r>
                      <a:r>
                        <a:rPr sz="1600" b="1" i="0" u="none" strike="noStrike" dirty="0" err="1" smtClean="0">
                          <a:solidFill>
                            <a:srgbClr val="000000"/>
                          </a:solidFill>
                          <a:latin typeface="Open Sans"/>
                        </a:rPr>
                        <a:t>επιχείρηση</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57090">
                <a:tc>
                  <a:txBody>
                    <a:bodyPr/>
                    <a:lstStyle/>
                    <a:p>
                      <a:pPr marL="0" lvl="0" indent="0" algn="ctr">
                        <a:buNone/>
                      </a:pPr>
                      <a:r>
                        <a:rPr sz="1600" b="1" i="0" u="none" strike="noStrike" dirty="0">
                          <a:solidFill>
                            <a:srgbClr val="000000"/>
                          </a:solidFill>
                          <a:latin typeface="Open Sans"/>
                        </a:rPr>
                        <a:t>Μια επιτυχημένη </a:t>
                      </a:r>
                      <a:r>
                        <a:rPr sz="1600" b="1" i="0" u="none" strike="noStrike" dirty="0" err="1">
                          <a:solidFill>
                            <a:srgbClr val="000000"/>
                          </a:solidFill>
                          <a:latin typeface="Open Sans"/>
                        </a:rPr>
                        <a:t>ακαδημαϊκή</a:t>
                      </a:r>
                      <a:r>
                        <a:rPr sz="1600" b="1" i="0" u="none" strike="noStrike" dirty="0">
                          <a:solidFill>
                            <a:srgbClr val="000000"/>
                          </a:solidFill>
                          <a:latin typeface="Open Sans"/>
                        </a:rPr>
                        <a:t> </a:t>
                      </a:r>
                      <a:r>
                        <a:rPr sz="1600" b="1" i="0" u="none" strike="noStrike" dirty="0" err="1" smtClean="0">
                          <a:solidFill>
                            <a:srgbClr val="000000"/>
                          </a:solidFill>
                          <a:latin typeface="Open Sans"/>
                        </a:rPr>
                        <a:t>καριέρα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57090">
                <a:tc>
                  <a:txBody>
                    <a:bodyPr/>
                    <a:lstStyle/>
                    <a:p>
                      <a:pPr marL="0" lvl="0" indent="0" algn="ctr">
                        <a:buNone/>
                      </a:pPr>
                      <a:r>
                        <a:rPr sz="1600" b="1" i="0" u="none" strike="noStrike" dirty="0">
                          <a:solidFill>
                            <a:srgbClr val="000000"/>
                          </a:solidFill>
                          <a:latin typeface="Open Sans"/>
                        </a:rPr>
                        <a:t>Μια ευτυχισμένη </a:t>
                      </a:r>
                      <a:r>
                        <a:rPr sz="1600" b="1" i="0" u="none" strike="noStrike" dirty="0" err="1">
                          <a:solidFill>
                            <a:srgbClr val="000000"/>
                          </a:solidFill>
                          <a:latin typeface="Open Sans"/>
                        </a:rPr>
                        <a:t>οικογενειακή</a:t>
                      </a:r>
                      <a:r>
                        <a:rPr sz="1600" b="1" i="0" u="none" strike="noStrike" dirty="0">
                          <a:solidFill>
                            <a:srgbClr val="000000"/>
                          </a:solidFill>
                          <a:latin typeface="Open Sans"/>
                        </a:rPr>
                        <a:t> </a:t>
                      </a:r>
                      <a:r>
                        <a:rPr sz="1600" b="1" i="0" u="none" strike="noStrike" dirty="0" err="1" smtClean="0">
                          <a:solidFill>
                            <a:srgbClr val="000000"/>
                          </a:solidFill>
                          <a:latin typeface="Open Sans"/>
                        </a:rPr>
                        <a:t>ζωή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57090">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82367" y="6888685"/>
            <a:ext cx="3305633" cy="3398315"/>
          </a:xfrm>
          <a:custGeom>
            <a:avLst/>
            <a:gdLst/>
            <a:ahLst/>
            <a:cxnLst/>
            <a:rect l="l" t="t" r="r" b="b"/>
            <a:pathLst>
              <a:path w="3305633" h="3398315">
                <a:moveTo>
                  <a:pt x="0" y="0"/>
                </a:moveTo>
                <a:lnTo>
                  <a:pt x="3305633" y="0"/>
                </a:lnTo>
                <a:lnTo>
                  <a:pt x="3305633" y="3398315"/>
                </a:lnTo>
                <a:lnTo>
                  <a:pt x="0" y="339831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4526230" y="4000500"/>
            <a:ext cx="1295908" cy="129590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2D2D"/>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920"/>
                </a:lnSpc>
              </a:pPr>
              <a:r>
                <a:rPr lang="en-US" sz="2800">
                  <a:solidFill>
                    <a:srgbClr val="FFFFFF"/>
                  </a:solidFill>
                  <a:latin typeface="Glacial Indifference"/>
                  <a:ea typeface="Glacial Indifference"/>
                  <a:cs typeface="Glacial Indifference"/>
                  <a:sym typeface="Glacial Indifference"/>
                </a:rPr>
                <a:t>02</a:t>
              </a:r>
            </a:p>
          </p:txBody>
        </p:sp>
      </p:grpSp>
      <p:sp>
        <p:nvSpPr>
          <p:cNvPr id="14" name="TextBox 14"/>
          <p:cNvSpPr txBox="1"/>
          <p:nvPr/>
        </p:nvSpPr>
        <p:spPr>
          <a:xfrm>
            <a:off x="6142609" y="4175229"/>
            <a:ext cx="7619161" cy="999461"/>
          </a:xfrm>
          <a:prstGeom prst="rect">
            <a:avLst/>
          </a:prstGeom>
        </p:spPr>
        <p:txBody>
          <a:bodyPr lIns="0" tIns="0" rIns="0" bIns="0" rtlCol="0" anchor="t">
            <a:spAutoFit/>
          </a:bodyPr>
          <a:lstStyle/>
          <a:p>
            <a:pPr algn="l">
              <a:lnSpc>
                <a:spcPts val="7319"/>
              </a:lnSpc>
            </a:pPr>
            <a:r>
              <a:rPr lang="en-US" sz="5228">
                <a:solidFill>
                  <a:srgbClr val="450F0F"/>
                </a:solidFill>
                <a:latin typeface="Calibri (MS)"/>
                <a:ea typeface="Calibri (MS)"/>
                <a:cs typeface="Calibri (MS)"/>
                <a:sym typeface="Calibri (MS)"/>
              </a:rPr>
              <a:t>Δημογραφικά</a:t>
            </a:r>
          </a:p>
        </p:txBody>
      </p:sp>
      <p:sp>
        <p:nvSpPr>
          <p:cNvPr id="16" name="Freeform 16"/>
          <p:cNvSpPr/>
          <p:nvPr/>
        </p:nvSpPr>
        <p:spPr>
          <a:xfrm>
            <a:off x="0" y="7611848"/>
            <a:ext cx="6314737" cy="2675152"/>
          </a:xfrm>
          <a:custGeom>
            <a:avLst/>
            <a:gdLst/>
            <a:ahLst/>
            <a:cxnLst/>
            <a:rect l="l" t="t" r="r" b="b"/>
            <a:pathLst>
              <a:path w="6314737" h="2675152">
                <a:moveTo>
                  <a:pt x="0" y="0"/>
                </a:moveTo>
                <a:lnTo>
                  <a:pt x="6314737" y="0"/>
                </a:lnTo>
                <a:lnTo>
                  <a:pt x="6314737" y="2675152"/>
                </a:lnTo>
                <a:lnTo>
                  <a:pt x="0" y="2675152"/>
                </a:lnTo>
                <a:lnTo>
                  <a:pt x="0" y="0"/>
                </a:lnTo>
                <a:close/>
              </a:path>
            </a:pathLst>
          </a:custGeom>
          <a:blipFill>
            <a:blip r:embed="rId4" cstate="print">
              <a:alphaModFix amt="39000"/>
              <a:extLst>
                <a:ext uri="{96DAC541-7B7A-43D3-8B79-37D633B846F1}">
                  <asvg:svgBlip xmlns:asvg="http://schemas.microsoft.com/office/drawing/2016/SVG/main" xmlns="" r:embed="rId5"/>
                </a:ext>
              </a:extLst>
            </a:blip>
            <a:stretch>
              <a:fillRect/>
            </a:stretch>
          </a:blipFill>
        </p:spPr>
      </p:sp>
      <p:sp>
        <p:nvSpPr>
          <p:cNvPr id="11" name="Freeform 18"/>
          <p:cNvSpPr/>
          <p:nvPr/>
        </p:nvSpPr>
        <p:spPr>
          <a:xfrm>
            <a:off x="5029200" y="84201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6" cstate="print"/>
            <a:stretch>
              <a:fillRect/>
            </a:stretch>
          </a:blipFill>
        </p:spPr>
      </p:sp>
      <p:pic>
        <p:nvPicPr>
          <p:cNvPr id="12" name="11 - Εικόνα" descr="logo-palmos_darker_small.png"/>
          <p:cNvPicPr>
            <a:picLocks noChangeAspect="1"/>
          </p:cNvPicPr>
          <p:nvPr/>
        </p:nvPicPr>
        <p:blipFill>
          <a:blip r:embed="rId7" cstate="print"/>
          <a:stretch>
            <a:fillRect/>
          </a:stretch>
        </p:blipFill>
        <p:spPr>
          <a:xfrm>
            <a:off x="8830266" y="8725600"/>
            <a:ext cx="3514134" cy="565655"/>
          </a:xfrm>
          <a:prstGeom prst="rect">
            <a:avLst/>
          </a:prstGeom>
        </p:spPr>
      </p:pic>
    </p:spTree>
    <p:extLst>
      <p:ext uri="{BB962C8B-B14F-4D97-AF65-F5344CB8AC3E}">
        <p14:creationId xmlns:p14="http://schemas.microsoft.com/office/powerpoint/2010/main" xmlns="" val="605269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693267"/>
          </a:xfrm>
          <a:prstGeom prst="rect">
            <a:avLst/>
          </a:prstGeom>
        </p:spPr>
        <p:txBody>
          <a:bodyPr lIns="0" tIns="0" rIns="0" bIns="0" rtlCol="0" anchor="t">
            <a:spAutoFit/>
          </a:bodyPr>
          <a:lstStyle/>
          <a:p>
            <a:pPr marL="0" lvl="0" indent="0" algn="ctr">
              <a:lnSpc>
                <a:spcPts val="5759"/>
              </a:lnSpc>
              <a:spcBef>
                <a:spcPct val="0"/>
              </a:spcBef>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Ότ</a:t>
            </a:r>
            <a:r>
              <a:rPr lang="en-US" sz="4000" b="1" dirty="0">
                <a:solidFill>
                  <a:srgbClr val="450F0F"/>
                </a:solidFill>
                <a:latin typeface="Calibri (MS) Bold"/>
                <a:ea typeface="Calibri (MS) Bold"/>
                <a:cs typeface="Calibri (MS) Bold"/>
                <a:sym typeface="Calibri (MS) Bold"/>
              </a:rPr>
              <a:t>αν φαντάζεσαι τη ζωή μετά τις σπουδές, τι σε ελκύει περισσότερο;”</a:t>
            </a:r>
          </a:p>
        </p:txBody>
      </p:sp>
      <p:grpSp>
        <p:nvGrpSpPr>
          <p:cNvPr id="11" name="Group 7"/>
          <p:cNvGrpSpPr/>
          <p:nvPr/>
        </p:nvGrpSpPr>
        <p:grpSpPr>
          <a:xfrm>
            <a:off x="7459523" y="118110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12 - Όταν φαντάζεσαι τη ζωή μετά τις σπουδές, τι σε ελκύει περισσότερο;­ by Q2 - Η ηλικία σου: 2 2" descr="6cb697fe-3a12-4b84-b080-f23dad33dabd Q12 - Όταν φαντάζεσαι τη ζωή μετά τις σπουδές, τι σε ελκύει περισσότερο;­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251240200"/>
              </p:ext>
            </p:extLst>
          </p:nvPr>
        </p:nvGraphicFramePr>
        <p:xfrm>
          <a:off x="2886922" y="2625813"/>
          <a:ext cx="11816130" cy="4041686"/>
        </p:xfrm>
        <a:graphic>
          <a:graphicData uri="http://schemas.openxmlformats.org/drawingml/2006/table">
            <a:tbl>
              <a:tblPr firstRow="1" firstCol="1" bandRow="1">
                <a:tableStyleId>{5C22544A-7EE6-4342-B048-85BDC9FD1C3A}</a:tableStyleId>
              </a:tblPr>
              <a:tblGrid>
                <a:gridCol w="6367498">
                  <a:extLst>
                    <a:ext uri="{9D8B030D-6E8A-4147-A177-3AD203B41FA5}">
                      <a16:colId xmlns:a16="http://schemas.microsoft.com/office/drawing/2014/main" xmlns="" val="20000"/>
                    </a:ext>
                  </a:extLst>
                </a:gridCol>
                <a:gridCol w="1362158">
                  <a:extLst>
                    <a:ext uri="{9D8B030D-6E8A-4147-A177-3AD203B41FA5}">
                      <a16:colId xmlns:a16="http://schemas.microsoft.com/office/drawing/2014/main" xmlns="" val="20001"/>
                    </a:ext>
                  </a:extLst>
                </a:gridCol>
                <a:gridCol w="1362158">
                  <a:extLst>
                    <a:ext uri="{9D8B030D-6E8A-4147-A177-3AD203B41FA5}">
                      <a16:colId xmlns:a16="http://schemas.microsoft.com/office/drawing/2014/main" xmlns="" val="20002"/>
                    </a:ext>
                  </a:extLst>
                </a:gridCol>
                <a:gridCol w="1362158">
                  <a:extLst>
                    <a:ext uri="{9D8B030D-6E8A-4147-A177-3AD203B41FA5}">
                      <a16:colId xmlns:a16="http://schemas.microsoft.com/office/drawing/2014/main" xmlns="" val="20003"/>
                    </a:ext>
                  </a:extLst>
                </a:gridCol>
                <a:gridCol w="1362158">
                  <a:extLst>
                    <a:ext uri="{9D8B030D-6E8A-4147-A177-3AD203B41FA5}">
                      <a16:colId xmlns:a16="http://schemas.microsoft.com/office/drawing/2014/main" xmlns="" val="20004"/>
                    </a:ext>
                  </a:extLst>
                </a:gridCol>
              </a:tblGrid>
              <a:tr h="484738">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74699">
                <a:tc>
                  <a:txBody>
                    <a:bodyPr/>
                    <a:lstStyle/>
                    <a:p>
                      <a:pPr marL="0" lvl="0" indent="0" algn="ctr">
                        <a:buNone/>
                      </a:pPr>
                      <a:r>
                        <a:rPr sz="1600" b="1" i="0" u="none" strike="noStrike" dirty="0">
                          <a:solidFill>
                            <a:srgbClr val="000000"/>
                          </a:solidFill>
                          <a:latin typeface="Open Sans"/>
                        </a:rPr>
                        <a:t>Μια ζωή γεμάτη εμπειρίες </a:t>
                      </a:r>
                      <a:r>
                        <a:rPr sz="1600" b="1" i="0" u="none" strike="noStrike" dirty="0" err="1">
                          <a:solidFill>
                            <a:srgbClr val="000000"/>
                          </a:solidFill>
                          <a:latin typeface="Open Sans"/>
                        </a:rPr>
                        <a:t>ανεξαρτήτως</a:t>
                      </a:r>
                      <a:r>
                        <a:rPr sz="1600" b="1" i="0" u="none" strike="noStrike" dirty="0">
                          <a:solidFill>
                            <a:srgbClr val="000000"/>
                          </a:solidFill>
                          <a:latin typeface="Open Sans"/>
                        </a:rPr>
                        <a:t> </a:t>
                      </a:r>
                      <a:r>
                        <a:rPr sz="1600" b="1" i="0" u="none" strike="noStrike" dirty="0" err="1" smtClean="0">
                          <a:solidFill>
                            <a:srgbClr val="000000"/>
                          </a:solidFill>
                          <a:latin typeface="Open Sans"/>
                        </a:rPr>
                        <a:t>καριέρας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34%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758959">
                <a:tc>
                  <a:txBody>
                    <a:bodyPr/>
                    <a:lstStyle/>
                    <a:p>
                      <a:pPr marL="0" lvl="0" indent="0" algn="ctr">
                        <a:buNone/>
                      </a:pPr>
                      <a:r>
                        <a:rPr sz="1600" b="1" i="0" u="none" strike="noStrike" dirty="0">
                          <a:solidFill>
                            <a:srgbClr val="000000"/>
                          </a:solidFill>
                          <a:latin typeface="Open Sans"/>
                        </a:rPr>
                        <a:t>Μια ήρεμη και ασφαλής επαγγελματική και οικογενειακή ζωή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64658">
                <a:tc>
                  <a:txBody>
                    <a:bodyPr/>
                    <a:lstStyle/>
                    <a:p>
                      <a:pPr marL="0" lvl="0" indent="0" algn="ctr">
                        <a:buNone/>
                      </a:pPr>
                      <a:r>
                        <a:rPr sz="1600" b="1" i="0" u="none" strike="noStrike" dirty="0">
                          <a:solidFill>
                            <a:srgbClr val="000000"/>
                          </a:solidFill>
                          <a:latin typeface="Open Sans"/>
                        </a:rPr>
                        <a:t>Μια επιτυχημένη καριέρα σε μια </a:t>
                      </a:r>
                      <a:r>
                        <a:rPr sz="1600" b="1" i="0" u="none" strike="noStrike" dirty="0" err="1">
                          <a:solidFill>
                            <a:srgbClr val="000000"/>
                          </a:solidFill>
                          <a:latin typeface="Open Sans"/>
                        </a:rPr>
                        <a:t>σημαντική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εταιρεία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64658">
                <a:tc>
                  <a:txBody>
                    <a:bodyPr/>
                    <a:lstStyle/>
                    <a:p>
                      <a:pPr marL="0" lvl="0" indent="0" algn="ctr">
                        <a:buNone/>
                      </a:pPr>
                      <a:r>
                        <a:rPr sz="1600" b="1" i="0" u="none" strike="noStrike" dirty="0">
                          <a:solidFill>
                            <a:srgbClr val="000000"/>
                          </a:solidFill>
                          <a:latin typeface="Open Sans"/>
                        </a:rPr>
                        <a:t>Μια δική μου </a:t>
                      </a:r>
                      <a:r>
                        <a:rPr sz="1600" b="1" i="0" u="none" strike="noStrike" dirty="0" err="1">
                          <a:solidFill>
                            <a:srgbClr val="000000"/>
                          </a:solidFill>
                          <a:latin typeface="Open Sans"/>
                        </a:rPr>
                        <a:t>επιτυχημένη</a:t>
                      </a:r>
                      <a:r>
                        <a:rPr sz="1600" b="1" i="0" u="none" strike="noStrike" dirty="0">
                          <a:solidFill>
                            <a:srgbClr val="000000"/>
                          </a:solidFill>
                          <a:latin typeface="Open Sans"/>
                        </a:rPr>
                        <a:t> </a:t>
                      </a:r>
                      <a:r>
                        <a:rPr sz="1600" b="1" i="0" u="none" strike="noStrike" dirty="0" err="1" smtClean="0">
                          <a:solidFill>
                            <a:srgbClr val="000000"/>
                          </a:solidFill>
                          <a:latin typeface="Open Sans"/>
                        </a:rPr>
                        <a:t>επιχείρηση</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64658">
                <a:tc>
                  <a:txBody>
                    <a:bodyPr/>
                    <a:lstStyle/>
                    <a:p>
                      <a:pPr marL="0" lvl="0" indent="0" algn="ctr">
                        <a:buNone/>
                      </a:pPr>
                      <a:r>
                        <a:rPr sz="1600" b="1" i="0" u="none" strike="noStrike" dirty="0">
                          <a:solidFill>
                            <a:srgbClr val="000000"/>
                          </a:solidFill>
                          <a:latin typeface="Open Sans"/>
                        </a:rPr>
                        <a:t>Μια επιτυχημένη </a:t>
                      </a:r>
                      <a:r>
                        <a:rPr sz="1600" b="1" i="0" u="none" strike="noStrike" dirty="0" err="1">
                          <a:solidFill>
                            <a:srgbClr val="000000"/>
                          </a:solidFill>
                          <a:latin typeface="Open Sans"/>
                        </a:rPr>
                        <a:t>ακαδημαϊκή</a:t>
                      </a:r>
                      <a:r>
                        <a:rPr sz="1600" b="1" i="0" u="none" strike="noStrike" dirty="0">
                          <a:solidFill>
                            <a:srgbClr val="000000"/>
                          </a:solidFill>
                          <a:latin typeface="Open Sans"/>
                        </a:rPr>
                        <a:t> </a:t>
                      </a:r>
                      <a:r>
                        <a:rPr sz="1600" b="1" i="0" u="none" strike="noStrike" dirty="0" err="1" smtClean="0">
                          <a:solidFill>
                            <a:srgbClr val="000000"/>
                          </a:solidFill>
                          <a:latin typeface="Open Sans"/>
                        </a:rPr>
                        <a:t>καριέρα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64658">
                <a:tc>
                  <a:txBody>
                    <a:bodyPr/>
                    <a:lstStyle/>
                    <a:p>
                      <a:pPr marL="0" lvl="0" indent="0" algn="ctr">
                        <a:buNone/>
                      </a:pPr>
                      <a:r>
                        <a:rPr sz="1600" b="1" i="0" u="none" strike="noStrike" dirty="0">
                          <a:solidFill>
                            <a:srgbClr val="000000"/>
                          </a:solidFill>
                          <a:latin typeface="Open Sans"/>
                        </a:rPr>
                        <a:t>Μια ευτυχισμένη </a:t>
                      </a:r>
                      <a:r>
                        <a:rPr sz="1600" b="1" i="0" u="none" strike="noStrike" dirty="0" err="1">
                          <a:solidFill>
                            <a:srgbClr val="000000"/>
                          </a:solidFill>
                          <a:latin typeface="Open Sans"/>
                        </a:rPr>
                        <a:t>οικογενειακή</a:t>
                      </a:r>
                      <a:r>
                        <a:rPr sz="1600" b="1" i="0" u="none" strike="noStrike" dirty="0">
                          <a:solidFill>
                            <a:srgbClr val="000000"/>
                          </a:solidFill>
                          <a:latin typeface="Open Sans"/>
                        </a:rPr>
                        <a:t> </a:t>
                      </a:r>
                      <a:r>
                        <a:rPr sz="1600" b="1" i="0" u="none" strike="noStrike" dirty="0" err="1" smtClean="0">
                          <a:solidFill>
                            <a:srgbClr val="000000"/>
                          </a:solidFill>
                          <a:latin typeface="Open Sans"/>
                        </a:rPr>
                        <a:t>ζωή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64658">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693267"/>
          </a:xfrm>
          <a:prstGeom prst="rect">
            <a:avLst/>
          </a:prstGeom>
        </p:spPr>
        <p:txBody>
          <a:bodyPr lIns="0" tIns="0" rIns="0" bIns="0" rtlCol="0" anchor="t">
            <a:spAutoFit/>
          </a:bodyPr>
          <a:lstStyle/>
          <a:p>
            <a:pPr marL="0" lvl="0" indent="0" algn="ctr">
              <a:lnSpc>
                <a:spcPts val="5759"/>
              </a:lnSpc>
              <a:spcBef>
                <a:spcPct val="0"/>
              </a:spcBef>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Ότ</a:t>
            </a:r>
            <a:r>
              <a:rPr lang="en-US" sz="4000" b="1" dirty="0">
                <a:solidFill>
                  <a:srgbClr val="450F0F"/>
                </a:solidFill>
                <a:latin typeface="Calibri (MS) Bold"/>
                <a:ea typeface="Calibri (MS) Bold"/>
                <a:cs typeface="Calibri (MS) Bold"/>
                <a:sym typeface="Calibri (MS) Bold"/>
              </a:rPr>
              <a:t>αν φαντάζεσαι τη ζωή μετά τις σπουδές, τι σε ελκύει περισσότερο;”</a:t>
            </a:r>
          </a:p>
        </p:txBody>
      </p:sp>
      <p:grpSp>
        <p:nvGrpSpPr>
          <p:cNvPr id="11" name="Group 7"/>
          <p:cNvGrpSpPr/>
          <p:nvPr/>
        </p:nvGrpSpPr>
        <p:grpSpPr>
          <a:xfrm>
            <a:off x="3732809" y="1181100"/>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12 - Όταν φαντάζεσαι τη ζωή μετά τις σπουδές, τι σε ελκύει περισσότερο;­ by Q3 - Τόπος προέλευσης / Τόπος μόνιμης κατοικίας της οικογένειάς σου:" descr="9c09ef14-aec2-4c15-9a35-e3c8636db07c Q12 - Όταν φαντάζεσαι τη ζωή μετά τις σπουδές, τι σε ελκύει περισσότερο;­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198382717"/>
              </p:ext>
            </p:extLst>
          </p:nvPr>
        </p:nvGraphicFramePr>
        <p:xfrm>
          <a:off x="2819400" y="2771591"/>
          <a:ext cx="12572999" cy="3997913"/>
        </p:xfrm>
        <a:graphic>
          <a:graphicData uri="http://schemas.openxmlformats.org/drawingml/2006/table">
            <a:tbl>
              <a:tblPr firstRow="1" firstCol="1" bandRow="1">
                <a:tableStyleId>{5C22544A-7EE6-4342-B048-85BDC9FD1C3A}</a:tableStyleId>
              </a:tblPr>
              <a:tblGrid>
                <a:gridCol w="7655963">
                  <a:extLst>
                    <a:ext uri="{9D8B030D-6E8A-4147-A177-3AD203B41FA5}">
                      <a16:colId xmlns:a16="http://schemas.microsoft.com/office/drawing/2014/main" xmlns="" val="20000"/>
                    </a:ext>
                  </a:extLst>
                </a:gridCol>
                <a:gridCol w="1639012">
                  <a:extLst>
                    <a:ext uri="{9D8B030D-6E8A-4147-A177-3AD203B41FA5}">
                      <a16:colId xmlns:a16="http://schemas.microsoft.com/office/drawing/2014/main" xmlns="" val="20001"/>
                    </a:ext>
                  </a:extLst>
                </a:gridCol>
                <a:gridCol w="1639012">
                  <a:extLst>
                    <a:ext uri="{9D8B030D-6E8A-4147-A177-3AD203B41FA5}">
                      <a16:colId xmlns:a16="http://schemas.microsoft.com/office/drawing/2014/main" xmlns="" val="20002"/>
                    </a:ext>
                  </a:extLst>
                </a:gridCol>
                <a:gridCol w="1639012">
                  <a:extLst>
                    <a:ext uri="{9D8B030D-6E8A-4147-A177-3AD203B41FA5}">
                      <a16:colId xmlns:a16="http://schemas.microsoft.com/office/drawing/2014/main" xmlns="" val="20003"/>
                    </a:ext>
                  </a:extLst>
                </a:gridCol>
              </a:tblGrid>
              <a:tr h="767082">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30949">
                <a:tc>
                  <a:txBody>
                    <a:bodyPr/>
                    <a:lstStyle/>
                    <a:p>
                      <a:pPr marL="0" lvl="0" indent="0" algn="ctr">
                        <a:buNone/>
                      </a:pPr>
                      <a:r>
                        <a:rPr sz="1600" b="1" i="0" u="none" strike="noStrike" dirty="0">
                          <a:solidFill>
                            <a:srgbClr val="000000"/>
                          </a:solidFill>
                          <a:latin typeface="Open Sans"/>
                        </a:rPr>
                        <a:t>Μια ζωή γεμάτη εμπειρίες </a:t>
                      </a:r>
                      <a:r>
                        <a:rPr sz="1600" b="1" i="0" u="none" strike="noStrike" dirty="0" err="1">
                          <a:solidFill>
                            <a:srgbClr val="000000"/>
                          </a:solidFill>
                          <a:latin typeface="Open Sans"/>
                        </a:rPr>
                        <a:t>ανεξαρτήτως</a:t>
                      </a:r>
                      <a:r>
                        <a:rPr sz="1600" b="1" i="0" u="none" strike="noStrike" dirty="0">
                          <a:solidFill>
                            <a:srgbClr val="000000"/>
                          </a:solidFill>
                          <a:latin typeface="Open Sans"/>
                        </a:rPr>
                        <a:t> </a:t>
                      </a:r>
                      <a:r>
                        <a:rPr sz="1600" b="1" i="0" u="none" strike="noStrike" dirty="0" err="1" smtClean="0">
                          <a:solidFill>
                            <a:srgbClr val="000000"/>
                          </a:solidFill>
                          <a:latin typeface="Open Sans"/>
                        </a:rPr>
                        <a:t>καριέρας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34%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690837">
                <a:tc>
                  <a:txBody>
                    <a:bodyPr/>
                    <a:lstStyle/>
                    <a:p>
                      <a:pPr marL="0" lvl="0" indent="0" algn="ctr">
                        <a:buNone/>
                      </a:pPr>
                      <a:r>
                        <a:rPr sz="1600" b="1" i="0" u="none" strike="noStrike" dirty="0">
                          <a:solidFill>
                            <a:srgbClr val="000000"/>
                          </a:solidFill>
                          <a:latin typeface="Open Sans"/>
                        </a:rPr>
                        <a:t>Μια ήρεμη και ασφαλής επαγγελματική και οικογενειακή ζωή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21809">
                <a:tc>
                  <a:txBody>
                    <a:bodyPr/>
                    <a:lstStyle/>
                    <a:p>
                      <a:pPr marL="0" lvl="0" indent="0" algn="ctr">
                        <a:buNone/>
                      </a:pPr>
                      <a:r>
                        <a:rPr sz="1600" b="1" i="0" u="none" strike="noStrike" dirty="0">
                          <a:solidFill>
                            <a:srgbClr val="000000"/>
                          </a:solidFill>
                          <a:latin typeface="Open Sans"/>
                        </a:rPr>
                        <a:t>Μια επιτυχημένη καριέρα σε μια </a:t>
                      </a:r>
                      <a:r>
                        <a:rPr sz="1600" b="1" i="0" u="none" strike="noStrike" dirty="0" err="1">
                          <a:solidFill>
                            <a:srgbClr val="000000"/>
                          </a:solidFill>
                          <a:latin typeface="Open Sans"/>
                        </a:rPr>
                        <a:t>σημαντική</a:t>
                      </a:r>
                      <a:r>
                        <a:rPr sz="1600" b="1" i="0" u="none" strike="noStrike" dirty="0">
                          <a:solidFill>
                            <a:srgbClr val="000000"/>
                          </a:solidFill>
                          <a:latin typeface="Open Sans"/>
                        </a:rPr>
                        <a:t> </a:t>
                      </a:r>
                      <a:r>
                        <a:rPr sz="1600" b="1" i="0" u="none" strike="noStrike" dirty="0" err="1" smtClean="0">
                          <a:solidFill>
                            <a:srgbClr val="000000"/>
                          </a:solidFill>
                          <a:latin typeface="Open Sans"/>
                        </a:rPr>
                        <a:t>εταιρεία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21809">
                <a:tc>
                  <a:txBody>
                    <a:bodyPr/>
                    <a:lstStyle/>
                    <a:p>
                      <a:pPr marL="0" lvl="0" indent="0" algn="ctr">
                        <a:buNone/>
                      </a:pPr>
                      <a:r>
                        <a:rPr sz="1600" b="1" i="0" u="none" strike="noStrike" dirty="0">
                          <a:solidFill>
                            <a:srgbClr val="000000"/>
                          </a:solidFill>
                          <a:latin typeface="Open Sans"/>
                        </a:rPr>
                        <a:t>Μια δική μου </a:t>
                      </a:r>
                      <a:r>
                        <a:rPr sz="1600" b="1" i="0" u="none" strike="noStrike" dirty="0" err="1">
                          <a:solidFill>
                            <a:srgbClr val="000000"/>
                          </a:solidFill>
                          <a:latin typeface="Open Sans"/>
                        </a:rPr>
                        <a:t>επιτυχημένη</a:t>
                      </a:r>
                      <a:r>
                        <a:rPr sz="1600" b="1" i="0" u="none" strike="noStrike" dirty="0">
                          <a:solidFill>
                            <a:srgbClr val="000000"/>
                          </a:solidFill>
                          <a:latin typeface="Open Sans"/>
                        </a:rPr>
                        <a:t> </a:t>
                      </a:r>
                      <a:r>
                        <a:rPr sz="1600" b="1" i="0" u="none" strike="noStrike" dirty="0" err="1" smtClean="0">
                          <a:solidFill>
                            <a:srgbClr val="000000"/>
                          </a:solidFill>
                          <a:latin typeface="Open Sans"/>
                        </a:rPr>
                        <a:t>επιχείρηση</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21809">
                <a:tc>
                  <a:txBody>
                    <a:bodyPr/>
                    <a:lstStyle/>
                    <a:p>
                      <a:pPr marL="0" lvl="0" indent="0" algn="ctr">
                        <a:buNone/>
                      </a:pPr>
                      <a:r>
                        <a:rPr sz="1600" b="1" i="0" u="none" strike="noStrike" dirty="0">
                          <a:solidFill>
                            <a:srgbClr val="000000"/>
                          </a:solidFill>
                          <a:latin typeface="Open Sans"/>
                        </a:rPr>
                        <a:t>Μια επιτυχημένη </a:t>
                      </a:r>
                      <a:r>
                        <a:rPr sz="1600" b="1" i="0" u="none" strike="noStrike" dirty="0" err="1">
                          <a:solidFill>
                            <a:srgbClr val="000000"/>
                          </a:solidFill>
                          <a:latin typeface="Open Sans"/>
                        </a:rPr>
                        <a:t>ακαδημαϊκή</a:t>
                      </a:r>
                      <a:r>
                        <a:rPr sz="1600" b="1" i="0" u="none" strike="noStrike" dirty="0">
                          <a:solidFill>
                            <a:srgbClr val="000000"/>
                          </a:solidFill>
                          <a:latin typeface="Open Sans"/>
                        </a:rPr>
                        <a:t> </a:t>
                      </a:r>
                      <a:r>
                        <a:rPr sz="1600" b="1" i="0" u="none" strike="noStrike" dirty="0" err="1" smtClean="0">
                          <a:solidFill>
                            <a:srgbClr val="000000"/>
                          </a:solidFill>
                          <a:latin typeface="Open Sans"/>
                        </a:rPr>
                        <a:t>καριέρα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21809">
                <a:tc>
                  <a:txBody>
                    <a:bodyPr/>
                    <a:lstStyle/>
                    <a:p>
                      <a:pPr marL="0" lvl="0" indent="0" algn="ctr">
                        <a:buNone/>
                      </a:pPr>
                      <a:r>
                        <a:rPr sz="1600" b="1" i="0" u="none" strike="noStrike" dirty="0">
                          <a:solidFill>
                            <a:srgbClr val="000000"/>
                          </a:solidFill>
                          <a:latin typeface="Open Sans"/>
                        </a:rPr>
                        <a:t>Μια ευτυχισμένη </a:t>
                      </a:r>
                      <a:r>
                        <a:rPr sz="1600" b="1" i="0" u="none" strike="noStrike" dirty="0" err="1">
                          <a:solidFill>
                            <a:srgbClr val="000000"/>
                          </a:solidFill>
                          <a:latin typeface="Open Sans"/>
                        </a:rPr>
                        <a:t>οικογενειακή</a:t>
                      </a:r>
                      <a:r>
                        <a:rPr sz="1600" b="1" i="0" u="none" strike="noStrike" dirty="0">
                          <a:solidFill>
                            <a:srgbClr val="000000"/>
                          </a:solidFill>
                          <a:latin typeface="Open Sans"/>
                        </a:rPr>
                        <a:t> </a:t>
                      </a:r>
                      <a:r>
                        <a:rPr sz="1600" b="1" i="0" u="none" strike="noStrike" dirty="0" err="1" smtClean="0">
                          <a:solidFill>
                            <a:srgbClr val="000000"/>
                          </a:solidFill>
                          <a:latin typeface="Open Sans"/>
                        </a:rPr>
                        <a:t>ζωή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21809">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693267"/>
          </a:xfrm>
          <a:prstGeom prst="rect">
            <a:avLst/>
          </a:prstGeom>
        </p:spPr>
        <p:txBody>
          <a:bodyPr lIns="0" tIns="0" rIns="0" bIns="0" rtlCol="0" anchor="t">
            <a:spAutoFit/>
          </a:bodyPr>
          <a:lstStyle/>
          <a:p>
            <a:pPr marL="0" lvl="0" indent="0" algn="ctr">
              <a:lnSpc>
                <a:spcPts val="5759"/>
              </a:lnSpc>
              <a:spcBef>
                <a:spcPct val="0"/>
              </a:spcBef>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Ότ</a:t>
            </a:r>
            <a:r>
              <a:rPr lang="en-US" sz="4000" b="1" dirty="0">
                <a:solidFill>
                  <a:srgbClr val="450F0F"/>
                </a:solidFill>
                <a:latin typeface="Calibri (MS) Bold"/>
                <a:ea typeface="Calibri (MS) Bold"/>
                <a:cs typeface="Calibri (MS) Bold"/>
                <a:sym typeface="Calibri (MS) Bold"/>
              </a:rPr>
              <a:t>αν φαντάζεσαι τη ζωή μετά τις σπουδές, τι σε ελκύει περισσότερο;”</a:t>
            </a:r>
          </a:p>
        </p:txBody>
      </p:sp>
      <p:grpSp>
        <p:nvGrpSpPr>
          <p:cNvPr id="14" name="Group 7"/>
          <p:cNvGrpSpPr/>
          <p:nvPr/>
        </p:nvGrpSpPr>
        <p:grpSpPr>
          <a:xfrm>
            <a:off x="5216157" y="1053209"/>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12 - Όταν φαντάζεσαι τη ζωή μετά τις σπουδές, τι σε ελκύει περισσότερο;­ by Σχολή Φοίτησης" descr="844047a4-713c-4ce6-8c2a-273d0ee9173f Q12 - Όταν φαντάζεσαι τη ζωή μετά τις σπουδές, τι σε ελκύει περισσότερο;­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952224104"/>
              </p:ext>
            </p:extLst>
          </p:nvPr>
        </p:nvGraphicFramePr>
        <p:xfrm>
          <a:off x="304800" y="2277329"/>
          <a:ext cx="17449802" cy="6059858"/>
        </p:xfrm>
        <a:graphic>
          <a:graphicData uri="http://schemas.openxmlformats.org/drawingml/2006/table">
            <a:tbl>
              <a:tblPr firstRow="1" firstCol="1" bandRow="1">
                <a:tableStyleId>{5C22544A-7EE6-4342-B048-85BDC9FD1C3A}</a:tableStyleId>
              </a:tblPr>
              <a:tblGrid>
                <a:gridCol w="1733618">
                  <a:extLst>
                    <a:ext uri="{9D8B030D-6E8A-4147-A177-3AD203B41FA5}">
                      <a16:colId xmlns:a16="http://schemas.microsoft.com/office/drawing/2014/main" xmlns="" val="20000"/>
                    </a:ext>
                  </a:extLst>
                </a:gridCol>
                <a:gridCol w="1309682">
                  <a:extLst>
                    <a:ext uri="{9D8B030D-6E8A-4147-A177-3AD203B41FA5}">
                      <a16:colId xmlns:a16="http://schemas.microsoft.com/office/drawing/2014/main" xmlns="" val="20001"/>
                    </a:ext>
                  </a:extLst>
                </a:gridCol>
                <a:gridCol w="1309682">
                  <a:extLst>
                    <a:ext uri="{9D8B030D-6E8A-4147-A177-3AD203B41FA5}">
                      <a16:colId xmlns:a16="http://schemas.microsoft.com/office/drawing/2014/main" xmlns="" val="20002"/>
                    </a:ext>
                  </a:extLst>
                </a:gridCol>
                <a:gridCol w="1309682">
                  <a:extLst>
                    <a:ext uri="{9D8B030D-6E8A-4147-A177-3AD203B41FA5}">
                      <a16:colId xmlns:a16="http://schemas.microsoft.com/office/drawing/2014/main" xmlns="" val="20003"/>
                    </a:ext>
                  </a:extLst>
                </a:gridCol>
                <a:gridCol w="1309682">
                  <a:extLst>
                    <a:ext uri="{9D8B030D-6E8A-4147-A177-3AD203B41FA5}">
                      <a16:colId xmlns:a16="http://schemas.microsoft.com/office/drawing/2014/main" xmlns="" val="20004"/>
                    </a:ext>
                  </a:extLst>
                </a:gridCol>
                <a:gridCol w="1309682">
                  <a:extLst>
                    <a:ext uri="{9D8B030D-6E8A-4147-A177-3AD203B41FA5}">
                      <a16:colId xmlns:a16="http://schemas.microsoft.com/office/drawing/2014/main" xmlns="" val="20005"/>
                    </a:ext>
                  </a:extLst>
                </a:gridCol>
                <a:gridCol w="1309682">
                  <a:extLst>
                    <a:ext uri="{9D8B030D-6E8A-4147-A177-3AD203B41FA5}">
                      <a16:colId xmlns:a16="http://schemas.microsoft.com/office/drawing/2014/main" xmlns="" val="20006"/>
                    </a:ext>
                  </a:extLst>
                </a:gridCol>
                <a:gridCol w="1309682">
                  <a:extLst>
                    <a:ext uri="{9D8B030D-6E8A-4147-A177-3AD203B41FA5}">
                      <a16:colId xmlns:a16="http://schemas.microsoft.com/office/drawing/2014/main" xmlns="" val="20007"/>
                    </a:ext>
                  </a:extLst>
                </a:gridCol>
                <a:gridCol w="1309682">
                  <a:extLst>
                    <a:ext uri="{9D8B030D-6E8A-4147-A177-3AD203B41FA5}">
                      <a16:colId xmlns:a16="http://schemas.microsoft.com/office/drawing/2014/main" xmlns="" val="20008"/>
                    </a:ext>
                  </a:extLst>
                </a:gridCol>
                <a:gridCol w="1309682">
                  <a:extLst>
                    <a:ext uri="{9D8B030D-6E8A-4147-A177-3AD203B41FA5}">
                      <a16:colId xmlns:a16="http://schemas.microsoft.com/office/drawing/2014/main" xmlns="" val="20009"/>
                    </a:ext>
                  </a:extLst>
                </a:gridCol>
                <a:gridCol w="1309682">
                  <a:extLst>
                    <a:ext uri="{9D8B030D-6E8A-4147-A177-3AD203B41FA5}">
                      <a16:colId xmlns:a16="http://schemas.microsoft.com/office/drawing/2014/main" xmlns="" val="20010"/>
                    </a:ext>
                  </a:extLst>
                </a:gridCol>
                <a:gridCol w="1476362">
                  <a:extLst>
                    <a:ext uri="{9D8B030D-6E8A-4147-A177-3AD203B41FA5}">
                      <a16:colId xmlns:a16="http://schemas.microsoft.com/office/drawing/2014/main" xmlns="" val="20011"/>
                    </a:ext>
                  </a:extLst>
                </a:gridCol>
                <a:gridCol w="1143002">
                  <a:extLst>
                    <a:ext uri="{9D8B030D-6E8A-4147-A177-3AD203B41FA5}">
                      <a16:colId xmlns:a16="http://schemas.microsoft.com/office/drawing/2014/main" xmlns="" val="20012"/>
                    </a:ext>
                  </a:extLst>
                </a:gridCol>
              </a:tblGrid>
              <a:tr h="1183409">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716364">
                <a:tc>
                  <a:txBody>
                    <a:bodyPr/>
                    <a:lstStyle/>
                    <a:p>
                      <a:pPr marL="0" lvl="0" indent="0" algn="ctr">
                        <a:buNone/>
                      </a:pPr>
                      <a:r>
                        <a:rPr sz="1200" b="1" i="0" u="none" strike="noStrike" dirty="0">
                          <a:solidFill>
                            <a:srgbClr val="000000"/>
                          </a:solidFill>
                          <a:latin typeface="Open Sans"/>
                        </a:rPr>
                        <a:t>Μια ζωή γεμάτη εμπειρίες </a:t>
                      </a:r>
                      <a:r>
                        <a:rPr sz="1200" b="1" i="0" u="none" strike="noStrike" dirty="0" err="1">
                          <a:solidFill>
                            <a:srgbClr val="000000"/>
                          </a:solidFill>
                          <a:latin typeface="Open Sans"/>
                        </a:rPr>
                        <a:t>ανεξαρτήτως</a:t>
                      </a:r>
                      <a:r>
                        <a:rPr sz="1200" b="1" i="0" u="none" strike="noStrike" dirty="0">
                          <a:solidFill>
                            <a:srgbClr val="000000"/>
                          </a:solidFill>
                          <a:latin typeface="Open Sans"/>
                        </a:rPr>
                        <a:t> </a:t>
                      </a:r>
                      <a:r>
                        <a:rPr sz="1200" b="1" i="0" u="none" strike="noStrike" dirty="0" err="1" smtClean="0">
                          <a:solidFill>
                            <a:srgbClr val="000000"/>
                          </a:solidFill>
                          <a:latin typeface="Open Sans"/>
                        </a:rPr>
                        <a:t>καριέρας</a:t>
                      </a:r>
                      <a:endParaRPr sz="12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FF"/>
                          </a:solidFill>
                          <a:latin typeface="Open Sans"/>
                        </a:rPr>
                        <a:t>54%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48%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1" i="0" u="none" strike="noStrike" dirty="0">
                          <a:solidFill>
                            <a:srgbClr val="000000"/>
                          </a:solidFill>
                          <a:latin typeface="Open Sans"/>
                        </a:rPr>
                        <a:t>34%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1013304">
                <a:tc>
                  <a:txBody>
                    <a:bodyPr/>
                    <a:lstStyle/>
                    <a:p>
                      <a:pPr marL="0" lvl="0" indent="0" algn="ctr">
                        <a:buNone/>
                      </a:pPr>
                      <a:r>
                        <a:rPr sz="1200" b="1" i="0" u="none" strike="noStrike" dirty="0">
                          <a:solidFill>
                            <a:srgbClr val="000000"/>
                          </a:solidFill>
                          <a:latin typeface="Open Sans"/>
                        </a:rPr>
                        <a:t>Μια ήρεμη και ασφαλής επαγγελματική και οικογενειακή ζωή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852213">
                <a:tc>
                  <a:txBody>
                    <a:bodyPr/>
                    <a:lstStyle/>
                    <a:p>
                      <a:pPr marL="0" lvl="0" indent="0" algn="ctr">
                        <a:buNone/>
                      </a:pPr>
                      <a:r>
                        <a:rPr sz="1200" b="1" i="0" u="none" strike="noStrike" dirty="0">
                          <a:solidFill>
                            <a:srgbClr val="000000"/>
                          </a:solidFill>
                          <a:latin typeface="Open Sans"/>
                        </a:rPr>
                        <a:t>Μια επιτυχημένη καριέρα σε μια </a:t>
                      </a:r>
                      <a:r>
                        <a:rPr sz="1200" b="1" i="0" u="none" strike="noStrike" dirty="0" err="1">
                          <a:solidFill>
                            <a:srgbClr val="000000"/>
                          </a:solidFill>
                          <a:latin typeface="Open Sans"/>
                        </a:rPr>
                        <a:t>σημαντική</a:t>
                      </a:r>
                      <a:r>
                        <a:rPr sz="1200" b="1" i="0" u="none" strike="noStrike" dirty="0">
                          <a:solidFill>
                            <a:srgbClr val="000000"/>
                          </a:solidFill>
                          <a:latin typeface="Open Sans"/>
                        </a:rPr>
                        <a:t> </a:t>
                      </a:r>
                      <a:r>
                        <a:rPr sz="1200" b="1" i="0" u="none" strike="noStrike" dirty="0" err="1" smtClean="0">
                          <a:solidFill>
                            <a:srgbClr val="000000"/>
                          </a:solidFill>
                          <a:latin typeface="Open Sans"/>
                        </a:rPr>
                        <a:t>εταιρεία</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549843">
                <a:tc>
                  <a:txBody>
                    <a:bodyPr/>
                    <a:lstStyle/>
                    <a:p>
                      <a:pPr marL="0" lvl="0" indent="0" algn="ctr">
                        <a:buNone/>
                      </a:pPr>
                      <a:r>
                        <a:rPr sz="1200" b="1" i="0" u="none" strike="noStrike" dirty="0">
                          <a:solidFill>
                            <a:srgbClr val="000000"/>
                          </a:solidFill>
                          <a:latin typeface="Open Sans"/>
                        </a:rPr>
                        <a:t>Μια δική μου </a:t>
                      </a:r>
                      <a:r>
                        <a:rPr sz="1200" b="1" i="0" u="none" strike="noStrike" dirty="0" err="1">
                          <a:solidFill>
                            <a:srgbClr val="000000"/>
                          </a:solidFill>
                          <a:latin typeface="Open Sans"/>
                        </a:rPr>
                        <a:t>επιτυχημένη</a:t>
                      </a:r>
                      <a:r>
                        <a:rPr sz="1200" b="1" i="0" u="none" strike="noStrike" dirty="0">
                          <a:solidFill>
                            <a:srgbClr val="000000"/>
                          </a:solidFill>
                          <a:latin typeface="Open Sans"/>
                        </a:rPr>
                        <a:t> </a:t>
                      </a:r>
                      <a:r>
                        <a:rPr sz="1200" b="1" i="0" u="none" strike="noStrike" dirty="0" err="1" smtClean="0">
                          <a:solidFill>
                            <a:srgbClr val="000000"/>
                          </a:solidFill>
                          <a:latin typeface="Open Sans"/>
                        </a:rPr>
                        <a:t>επιχείρηση</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691119">
                <a:tc>
                  <a:txBody>
                    <a:bodyPr/>
                    <a:lstStyle/>
                    <a:p>
                      <a:pPr marL="0" lvl="0" indent="0" algn="ctr">
                        <a:buNone/>
                      </a:pPr>
                      <a:r>
                        <a:rPr sz="1200" b="1" i="0" u="none" strike="noStrike" dirty="0">
                          <a:solidFill>
                            <a:srgbClr val="000000"/>
                          </a:solidFill>
                          <a:latin typeface="Open Sans"/>
                        </a:rPr>
                        <a:t>Μια επιτυχημένη </a:t>
                      </a:r>
                      <a:r>
                        <a:rPr sz="1200" b="1" i="0" u="none" strike="noStrike" dirty="0" err="1">
                          <a:solidFill>
                            <a:srgbClr val="000000"/>
                          </a:solidFill>
                          <a:latin typeface="Open Sans"/>
                        </a:rPr>
                        <a:t>ακαδημαϊκή</a:t>
                      </a:r>
                      <a:r>
                        <a:rPr sz="1200" b="1" i="0" u="none" strike="noStrike" dirty="0">
                          <a:solidFill>
                            <a:srgbClr val="000000"/>
                          </a:solidFill>
                          <a:latin typeface="Open Sans"/>
                        </a:rPr>
                        <a:t> </a:t>
                      </a:r>
                      <a:r>
                        <a:rPr sz="1200" b="1" i="0" u="none" strike="noStrike" dirty="0" err="1" smtClean="0">
                          <a:solidFill>
                            <a:srgbClr val="000000"/>
                          </a:solidFill>
                          <a:latin typeface="Open Sans"/>
                        </a:rPr>
                        <a:t>καριέρα</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691119">
                <a:tc>
                  <a:txBody>
                    <a:bodyPr/>
                    <a:lstStyle/>
                    <a:p>
                      <a:pPr marL="0" lvl="0" indent="0" algn="ctr">
                        <a:buNone/>
                      </a:pPr>
                      <a:r>
                        <a:rPr sz="1200" b="1" i="0" u="none" strike="noStrike" dirty="0">
                          <a:solidFill>
                            <a:srgbClr val="000000"/>
                          </a:solidFill>
                          <a:latin typeface="Open Sans"/>
                        </a:rPr>
                        <a:t>Μια ευτυχισμένη </a:t>
                      </a:r>
                      <a:r>
                        <a:rPr sz="1200" b="1" i="0" u="none" strike="noStrike" dirty="0" err="1">
                          <a:solidFill>
                            <a:srgbClr val="000000"/>
                          </a:solidFill>
                          <a:latin typeface="Open Sans"/>
                        </a:rPr>
                        <a:t>οικογενειακή</a:t>
                      </a:r>
                      <a:r>
                        <a:rPr sz="1200" b="1" i="0" u="none" strike="noStrike" dirty="0">
                          <a:solidFill>
                            <a:srgbClr val="000000"/>
                          </a:solidFill>
                          <a:latin typeface="Open Sans"/>
                        </a:rPr>
                        <a:t> </a:t>
                      </a:r>
                      <a:r>
                        <a:rPr sz="1200" b="1" i="0" u="none" strike="noStrike" dirty="0" err="1" smtClean="0">
                          <a:solidFill>
                            <a:srgbClr val="000000"/>
                          </a:solidFill>
                          <a:latin typeface="Open Sans"/>
                        </a:rPr>
                        <a:t>ζωή</a:t>
                      </a:r>
                      <a:endParaRPr sz="12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216800">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2"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extLst>
      <p:ext uri="{BB962C8B-B14F-4D97-AF65-F5344CB8AC3E}">
        <p14:creationId xmlns:p14="http://schemas.microsoft.com/office/powerpoint/2010/main" xmlns="" val="570301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“Τι προτιμάς να κάνεις κυρίως στον ελεύθερό σου χρόνο;”</a:t>
            </a:r>
          </a:p>
        </p:txBody>
      </p:sp>
      <p:graphicFrame>
        <p:nvGraphicFramePr>
          <p:cNvPr id="8" name="Chart 13"/>
          <p:cNvGraphicFramePr>
            <a:graphicFrameLocks/>
          </p:cNvGraphicFramePr>
          <p:nvPr>
            <p:extLst>
              <p:ext uri="{D42A27DB-BD31-4B8C-83A1-F6EECF244321}">
                <p14:modId xmlns:p14="http://schemas.microsoft.com/office/powerpoint/2010/main" xmlns="" val="1970691249"/>
              </p:ext>
            </p:extLst>
          </p:nvPr>
        </p:nvGraphicFramePr>
        <p:xfrm>
          <a:off x="2857500" y="1755978"/>
          <a:ext cx="12573000" cy="6472156"/>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9211266" y="8801800"/>
            <a:ext cx="3514134" cy="56565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“Τι προτιμάς να κάνεις κυρίως στον ελεύθερό σου χρόνο;”</a:t>
            </a:r>
          </a:p>
        </p:txBody>
      </p:sp>
      <p:grpSp>
        <p:nvGrpSpPr>
          <p:cNvPr id="11" name="Group 7"/>
          <p:cNvGrpSpPr/>
          <p:nvPr/>
        </p:nvGrpSpPr>
        <p:grpSpPr>
          <a:xfrm>
            <a:off x="7344602" y="1161808"/>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13 - Τι προτιμάς να κάνεις κυρίως στον ελεύθερό σου χρόνο;­ by Q1 - Το Φύλο σου 2" descr="81b91303-0cb2-44a4-808a-e775cf490c7e Q13 - Τι προτιμάς να κάνεις κυρίως στον ελεύθερό σου χρόνο;­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601512788"/>
              </p:ext>
            </p:extLst>
          </p:nvPr>
        </p:nvGraphicFramePr>
        <p:xfrm>
          <a:off x="3429000" y="2628639"/>
          <a:ext cx="11277599" cy="3933183"/>
        </p:xfrm>
        <a:graphic>
          <a:graphicData uri="http://schemas.openxmlformats.org/drawingml/2006/table">
            <a:tbl>
              <a:tblPr firstRow="1" firstCol="1" bandRow="1">
                <a:tableStyleId>{5C22544A-7EE6-4342-B048-85BDC9FD1C3A}</a:tableStyleId>
              </a:tblPr>
              <a:tblGrid>
                <a:gridCol w="6879950">
                  <a:extLst>
                    <a:ext uri="{9D8B030D-6E8A-4147-A177-3AD203B41FA5}">
                      <a16:colId xmlns:a16="http://schemas.microsoft.com/office/drawing/2014/main" xmlns="" val="20000"/>
                    </a:ext>
                  </a:extLst>
                </a:gridCol>
                <a:gridCol w="1465883">
                  <a:extLst>
                    <a:ext uri="{9D8B030D-6E8A-4147-A177-3AD203B41FA5}">
                      <a16:colId xmlns:a16="http://schemas.microsoft.com/office/drawing/2014/main" xmlns="" val="20001"/>
                    </a:ext>
                  </a:extLst>
                </a:gridCol>
                <a:gridCol w="1465883">
                  <a:extLst>
                    <a:ext uri="{9D8B030D-6E8A-4147-A177-3AD203B41FA5}">
                      <a16:colId xmlns:a16="http://schemas.microsoft.com/office/drawing/2014/main" xmlns="" val="20002"/>
                    </a:ext>
                  </a:extLst>
                </a:gridCol>
                <a:gridCol w="1465883">
                  <a:extLst>
                    <a:ext uri="{9D8B030D-6E8A-4147-A177-3AD203B41FA5}">
                      <a16:colId xmlns:a16="http://schemas.microsoft.com/office/drawing/2014/main" xmlns="" val="20003"/>
                    </a:ext>
                  </a:extLst>
                </a:gridCol>
              </a:tblGrid>
              <a:tr h="47489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65059">
                <a:tc>
                  <a:txBody>
                    <a:bodyPr/>
                    <a:lstStyle/>
                    <a:p>
                      <a:pPr marL="0" lvl="0" indent="0" algn="ctr">
                        <a:buNone/>
                      </a:pPr>
                      <a:r>
                        <a:rPr sz="1600" b="1" i="0" u="none" strike="noStrike" dirty="0">
                          <a:solidFill>
                            <a:srgbClr val="000000"/>
                          </a:solidFill>
                          <a:latin typeface="Open Sans"/>
                        </a:rPr>
                        <a:t>Διασκέδαση/Επαφή με φίλους </a:t>
                      </a:r>
                      <a:r>
                        <a:rPr sz="1600" b="1" i="0" u="none" strike="noStrike" dirty="0" err="1">
                          <a:solidFill>
                            <a:srgbClr val="000000"/>
                          </a:solidFill>
                          <a:latin typeface="Open Sans"/>
                        </a:rPr>
                        <a:t>και</a:t>
                      </a:r>
                      <a:r>
                        <a:rPr sz="1600" b="1" i="0" u="none" strike="noStrike" dirty="0">
                          <a:solidFill>
                            <a:srgbClr val="000000"/>
                          </a:solidFill>
                          <a:latin typeface="Open Sans"/>
                        </a:rPr>
                        <a:t> </a:t>
                      </a:r>
                      <a:r>
                        <a:rPr sz="1600" b="1" i="0" u="none" strike="noStrike" dirty="0" err="1" smtClean="0">
                          <a:solidFill>
                            <a:srgbClr val="000000"/>
                          </a:solidFill>
                          <a:latin typeface="Open Sans"/>
                        </a:rPr>
                        <a:t>φίλες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33%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45%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743547">
                <a:tc>
                  <a:txBody>
                    <a:bodyPr/>
                    <a:lstStyle/>
                    <a:p>
                      <a:pPr marL="0" lvl="0" indent="0" algn="ctr">
                        <a:buNone/>
                      </a:pPr>
                      <a:r>
                        <a:rPr sz="1600" b="1" i="0" u="none" strike="noStrike" dirty="0">
                          <a:solidFill>
                            <a:srgbClr val="000000"/>
                          </a:solidFill>
                          <a:latin typeface="Open Sans"/>
                        </a:rPr>
                        <a:t>Τέχνη/Πολιτισμός (μουσική/ χορός/ εικαστικά/ διάβασμα κτλ.)</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55222">
                <a:tc>
                  <a:txBody>
                    <a:bodyPr/>
                    <a:lstStyle/>
                    <a:p>
                      <a:pPr marL="0" lvl="0" indent="0" algn="ctr">
                        <a:buNone/>
                      </a:pPr>
                      <a:r>
                        <a:rPr sz="1600" b="1" i="0" u="none" strike="noStrike" dirty="0">
                          <a:solidFill>
                            <a:srgbClr val="000000"/>
                          </a:solidFill>
                          <a:latin typeface="Open Sans"/>
                        </a:rPr>
                        <a:t>Εκδρομές </a:t>
                      </a:r>
                      <a:r>
                        <a:rPr sz="1600" b="1" i="0" u="none" strike="noStrike" dirty="0" err="1">
                          <a:solidFill>
                            <a:srgbClr val="000000"/>
                          </a:solidFill>
                          <a:latin typeface="Open Sans"/>
                        </a:rPr>
                        <a:t>και</a:t>
                      </a:r>
                      <a:r>
                        <a:rPr sz="1600" b="1" i="0" u="none" strike="noStrike" dirty="0">
                          <a:solidFill>
                            <a:srgbClr val="000000"/>
                          </a:solidFill>
                          <a:latin typeface="Open Sans"/>
                        </a:rPr>
                        <a:t> </a:t>
                      </a:r>
                      <a:r>
                        <a:rPr sz="1600" b="1" i="0" u="none" strike="noStrike" dirty="0" err="1" smtClean="0">
                          <a:solidFill>
                            <a:srgbClr val="000000"/>
                          </a:solidFill>
                          <a:latin typeface="Open Sans"/>
                        </a:rPr>
                        <a:t>ταξίδια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55222">
                <a:tc>
                  <a:txBody>
                    <a:bodyPr/>
                    <a:lstStyle/>
                    <a:p>
                      <a:pPr marL="0" lvl="0" indent="0" algn="ctr">
                        <a:buNone/>
                      </a:pPr>
                      <a:r>
                        <a:rPr sz="1600" b="1" i="0" u="none" strike="noStrike" dirty="0">
                          <a:solidFill>
                            <a:srgbClr val="000000"/>
                          </a:solidFill>
                          <a:latin typeface="Open Sans"/>
                        </a:rPr>
                        <a:t>Αθλητικές δραστηριότητες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55222">
                <a:tc>
                  <a:txBody>
                    <a:bodyPr/>
                    <a:lstStyle/>
                    <a:p>
                      <a:pPr marL="0" lvl="0" indent="0" algn="ctr">
                        <a:buNone/>
                      </a:pPr>
                      <a:r>
                        <a:rPr sz="1600" b="1" i="0" u="none" strike="noStrike" dirty="0" smtClean="0">
                          <a:solidFill>
                            <a:srgbClr val="000000"/>
                          </a:solidFill>
                          <a:latin typeface="Open Sans"/>
                        </a:rPr>
                        <a:t>Gaming</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28795">
                <a:tc>
                  <a:txBody>
                    <a:bodyPr/>
                    <a:lstStyle/>
                    <a:p>
                      <a:pPr marL="0" lvl="0" indent="0" algn="ctr">
                        <a:buNone/>
                      </a:pPr>
                      <a:r>
                        <a:rPr sz="1600" b="1" i="0" u="none" strike="noStrike" dirty="0">
                          <a:solidFill>
                            <a:srgbClr val="000000"/>
                          </a:solidFill>
                          <a:latin typeface="Open Sans"/>
                        </a:rPr>
                        <a:t>Άλλο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55222">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“Τι προτιμάς να κάνεις κυρίως στον ελεύθερό σου χρόνο;”</a:t>
            </a:r>
          </a:p>
        </p:txBody>
      </p:sp>
      <p:grpSp>
        <p:nvGrpSpPr>
          <p:cNvPr id="11" name="Group 7"/>
          <p:cNvGrpSpPr/>
          <p:nvPr/>
        </p:nvGrpSpPr>
        <p:grpSpPr>
          <a:xfrm>
            <a:off x="7459523" y="115114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13 - Τι προτιμάς να κάνεις κυρίως στον ελεύθερό σου χρόνο;­ by Q2 - Η ηλικία σου: 2 2" descr="9ce3064b-9233-4407-9d47-39b148bb6e23 Q13 - Τι προτιμάς να κάνεις κυρίως στον ελεύθερό σου χρόνο;­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898928845"/>
              </p:ext>
            </p:extLst>
          </p:nvPr>
        </p:nvGraphicFramePr>
        <p:xfrm>
          <a:off x="2971800" y="2627378"/>
          <a:ext cx="12145819" cy="3963920"/>
        </p:xfrm>
        <a:graphic>
          <a:graphicData uri="http://schemas.openxmlformats.org/drawingml/2006/table">
            <a:tbl>
              <a:tblPr firstRow="1" firstCol="1" bandRow="1">
                <a:tableStyleId>{5C22544A-7EE6-4342-B048-85BDC9FD1C3A}</a:tableStyleId>
              </a:tblPr>
              <a:tblGrid>
                <a:gridCol w="6559523">
                  <a:extLst>
                    <a:ext uri="{9D8B030D-6E8A-4147-A177-3AD203B41FA5}">
                      <a16:colId xmlns:a16="http://schemas.microsoft.com/office/drawing/2014/main" xmlns="" val="20000"/>
                    </a:ext>
                  </a:extLst>
                </a:gridCol>
                <a:gridCol w="1396574">
                  <a:extLst>
                    <a:ext uri="{9D8B030D-6E8A-4147-A177-3AD203B41FA5}">
                      <a16:colId xmlns:a16="http://schemas.microsoft.com/office/drawing/2014/main" xmlns="" val="20001"/>
                    </a:ext>
                  </a:extLst>
                </a:gridCol>
                <a:gridCol w="1396574">
                  <a:extLst>
                    <a:ext uri="{9D8B030D-6E8A-4147-A177-3AD203B41FA5}">
                      <a16:colId xmlns:a16="http://schemas.microsoft.com/office/drawing/2014/main" xmlns="" val="20002"/>
                    </a:ext>
                  </a:extLst>
                </a:gridCol>
                <a:gridCol w="1396574">
                  <a:extLst>
                    <a:ext uri="{9D8B030D-6E8A-4147-A177-3AD203B41FA5}">
                      <a16:colId xmlns:a16="http://schemas.microsoft.com/office/drawing/2014/main" xmlns="" val="20003"/>
                    </a:ext>
                  </a:extLst>
                </a:gridCol>
                <a:gridCol w="1396574">
                  <a:extLst>
                    <a:ext uri="{9D8B030D-6E8A-4147-A177-3AD203B41FA5}">
                      <a16:colId xmlns:a16="http://schemas.microsoft.com/office/drawing/2014/main" xmlns="" val="20004"/>
                    </a:ext>
                  </a:extLst>
                </a:gridCol>
              </a:tblGrid>
              <a:tr h="475412">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65566">
                <a:tc>
                  <a:txBody>
                    <a:bodyPr/>
                    <a:lstStyle/>
                    <a:p>
                      <a:pPr marL="0" lvl="0" indent="0" algn="ctr">
                        <a:buNone/>
                      </a:pPr>
                      <a:r>
                        <a:rPr sz="1600" b="1" i="0" u="none" strike="noStrike" dirty="0">
                          <a:solidFill>
                            <a:srgbClr val="000000"/>
                          </a:solidFill>
                          <a:latin typeface="Open Sans"/>
                        </a:rPr>
                        <a:t>Διασκέδαση/Επαφή με φίλους </a:t>
                      </a:r>
                      <a:r>
                        <a:rPr sz="1600" b="1" i="0" u="none" strike="noStrike" dirty="0" err="1">
                          <a:solidFill>
                            <a:srgbClr val="000000"/>
                          </a:solidFill>
                          <a:latin typeface="Open Sans"/>
                        </a:rPr>
                        <a:t>και</a:t>
                      </a:r>
                      <a:r>
                        <a:rPr sz="1600" b="1" i="0" u="none" strike="noStrike" dirty="0">
                          <a:solidFill>
                            <a:srgbClr val="000000"/>
                          </a:solidFill>
                          <a:latin typeface="Open Sans"/>
                        </a:rPr>
                        <a:t> </a:t>
                      </a:r>
                      <a:r>
                        <a:rPr sz="1600" b="1" i="0" u="none" strike="noStrike" dirty="0" err="1" smtClean="0">
                          <a:solidFill>
                            <a:srgbClr val="000000"/>
                          </a:solidFill>
                          <a:latin typeface="Open Sans"/>
                        </a:rPr>
                        <a:t>φίλες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744357">
                <a:tc>
                  <a:txBody>
                    <a:bodyPr/>
                    <a:lstStyle/>
                    <a:p>
                      <a:pPr marL="0" lvl="0" indent="0" algn="ctr">
                        <a:buNone/>
                      </a:pPr>
                      <a:r>
                        <a:rPr sz="1600" b="1" i="0" u="none" strike="noStrike" dirty="0">
                          <a:solidFill>
                            <a:srgbClr val="000000"/>
                          </a:solidFill>
                          <a:latin typeface="Open Sans"/>
                        </a:rPr>
                        <a:t>Τέχνη/Πολιτισμός (μουσική/ χορός/ εικαστικά/ διάβασμα κτλ.)</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55717">
                <a:tc>
                  <a:txBody>
                    <a:bodyPr/>
                    <a:lstStyle/>
                    <a:p>
                      <a:pPr marL="0" lvl="0" indent="0" algn="ctr">
                        <a:buNone/>
                      </a:pPr>
                      <a:r>
                        <a:rPr sz="1600" b="1" i="0" u="none" strike="noStrike" dirty="0">
                          <a:solidFill>
                            <a:srgbClr val="000000"/>
                          </a:solidFill>
                          <a:latin typeface="Open Sans"/>
                        </a:rPr>
                        <a:t>Εκδρομές </a:t>
                      </a:r>
                      <a:r>
                        <a:rPr sz="1600" b="1" i="0" u="none" strike="noStrike" dirty="0" err="1">
                          <a:solidFill>
                            <a:srgbClr val="000000"/>
                          </a:solidFill>
                          <a:latin typeface="Open Sans"/>
                        </a:rPr>
                        <a:t>και</a:t>
                      </a:r>
                      <a:r>
                        <a:rPr sz="1600" b="1" i="0" u="none" strike="noStrike" dirty="0">
                          <a:solidFill>
                            <a:srgbClr val="000000"/>
                          </a:solidFill>
                          <a:latin typeface="Open Sans"/>
                        </a:rPr>
                        <a:t> </a:t>
                      </a:r>
                      <a:r>
                        <a:rPr sz="1600" b="1" i="0" u="none" strike="noStrike" dirty="0" err="1" smtClean="0">
                          <a:solidFill>
                            <a:srgbClr val="000000"/>
                          </a:solidFill>
                          <a:latin typeface="Open Sans"/>
                        </a:rPr>
                        <a:t>ταξίδια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55717">
                <a:tc>
                  <a:txBody>
                    <a:bodyPr/>
                    <a:lstStyle/>
                    <a:p>
                      <a:pPr marL="0" lvl="0" indent="0" algn="ctr">
                        <a:buNone/>
                      </a:pPr>
                      <a:r>
                        <a:rPr sz="1600" b="1" i="0" u="none" strike="noStrike" dirty="0">
                          <a:solidFill>
                            <a:srgbClr val="000000"/>
                          </a:solidFill>
                          <a:latin typeface="Open Sans"/>
                        </a:rPr>
                        <a:t>Αθλητικές δραστηριότητες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55717">
                <a:tc>
                  <a:txBody>
                    <a:bodyPr/>
                    <a:lstStyle/>
                    <a:p>
                      <a:pPr marL="0" lvl="0" indent="0" algn="ctr">
                        <a:buNone/>
                      </a:pPr>
                      <a:r>
                        <a:rPr sz="1600" b="1" i="0" u="none" strike="noStrike" dirty="0" smtClean="0">
                          <a:solidFill>
                            <a:srgbClr val="000000"/>
                          </a:solidFill>
                          <a:latin typeface="Open Sans"/>
                        </a:rPr>
                        <a:t>Gaming</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55717">
                <a:tc>
                  <a:txBody>
                    <a:bodyPr/>
                    <a:lstStyle/>
                    <a:p>
                      <a:pPr marL="0" lvl="0" indent="0" algn="ctr">
                        <a:buNone/>
                      </a:pPr>
                      <a:r>
                        <a:rPr sz="1600" b="1" i="0" u="none" strike="noStrike" dirty="0">
                          <a:solidFill>
                            <a:srgbClr val="000000"/>
                          </a:solidFill>
                          <a:latin typeface="Open Sans"/>
                        </a:rPr>
                        <a:t>Άλλο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455717">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“Τι προτιμάς να κάνεις κυρίως στον ελεύθερό σου χρόνο;”</a:t>
            </a:r>
          </a:p>
        </p:txBody>
      </p:sp>
      <p:grpSp>
        <p:nvGrpSpPr>
          <p:cNvPr id="11" name="Group 7"/>
          <p:cNvGrpSpPr/>
          <p:nvPr/>
        </p:nvGrpSpPr>
        <p:grpSpPr>
          <a:xfrm>
            <a:off x="3732809" y="985837"/>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13 - Τι προτιμάς να κάνεις κυρίως στον ελεύθερό σου χρόνο;­ by Q3 - Τόπος προέλευσης / Τόπος μόνιμης κατοικίας της οικογένειάς σου:" descr="df9b241f-1476-4f3d-b1cc-7e832f97b727 Q13 - Τι προτιμάς να κάνεις κυρίως στον ελεύθερό σου χρόνο;­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66952693"/>
              </p:ext>
            </p:extLst>
          </p:nvPr>
        </p:nvGraphicFramePr>
        <p:xfrm>
          <a:off x="3200400" y="2509551"/>
          <a:ext cx="11887200" cy="3476333"/>
        </p:xfrm>
        <a:graphic>
          <a:graphicData uri="http://schemas.openxmlformats.org/drawingml/2006/table">
            <a:tbl>
              <a:tblPr firstRow="1" firstCol="1" bandRow="1">
                <a:tableStyleId>{5C22544A-7EE6-4342-B048-85BDC9FD1C3A}</a:tableStyleId>
              </a:tblPr>
              <a:tblGrid>
                <a:gridCol w="7251840">
                  <a:extLst>
                    <a:ext uri="{9D8B030D-6E8A-4147-A177-3AD203B41FA5}">
                      <a16:colId xmlns:a16="http://schemas.microsoft.com/office/drawing/2014/main" xmlns="" val="20000"/>
                    </a:ext>
                  </a:extLst>
                </a:gridCol>
                <a:gridCol w="1545120">
                  <a:extLst>
                    <a:ext uri="{9D8B030D-6E8A-4147-A177-3AD203B41FA5}">
                      <a16:colId xmlns:a16="http://schemas.microsoft.com/office/drawing/2014/main" xmlns="" val="20001"/>
                    </a:ext>
                  </a:extLst>
                </a:gridCol>
                <a:gridCol w="1545120">
                  <a:extLst>
                    <a:ext uri="{9D8B030D-6E8A-4147-A177-3AD203B41FA5}">
                      <a16:colId xmlns:a16="http://schemas.microsoft.com/office/drawing/2014/main" xmlns="" val="20002"/>
                    </a:ext>
                  </a:extLst>
                </a:gridCol>
                <a:gridCol w="1545120">
                  <a:extLst>
                    <a:ext uri="{9D8B030D-6E8A-4147-A177-3AD203B41FA5}">
                      <a16:colId xmlns:a16="http://schemas.microsoft.com/office/drawing/2014/main" xmlns="" val="20003"/>
                    </a:ext>
                  </a:extLst>
                </a:gridCol>
              </a:tblGrid>
              <a:tr h="667420">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375083">
                <a:tc>
                  <a:txBody>
                    <a:bodyPr/>
                    <a:lstStyle/>
                    <a:p>
                      <a:pPr marL="0" lvl="0" indent="0" algn="ctr">
                        <a:buNone/>
                      </a:pPr>
                      <a:r>
                        <a:rPr sz="1600" b="1" i="0" u="none" strike="noStrike" dirty="0">
                          <a:solidFill>
                            <a:srgbClr val="000000"/>
                          </a:solidFill>
                          <a:latin typeface="Open Sans"/>
                        </a:rPr>
                        <a:t>Διασκέδαση/Επαφή με φίλους </a:t>
                      </a:r>
                      <a:r>
                        <a:rPr sz="1600" b="1" i="0" u="none" strike="noStrike" dirty="0" err="1">
                          <a:solidFill>
                            <a:srgbClr val="000000"/>
                          </a:solidFill>
                          <a:latin typeface="Open Sans"/>
                        </a:rPr>
                        <a:t>και</a:t>
                      </a:r>
                      <a:r>
                        <a:rPr sz="1600" b="1" i="0" u="none" strike="noStrike" dirty="0">
                          <a:solidFill>
                            <a:srgbClr val="000000"/>
                          </a:solidFill>
                          <a:latin typeface="Open Sans"/>
                        </a:rPr>
                        <a:t> </a:t>
                      </a:r>
                      <a:r>
                        <a:rPr sz="1600" b="1" i="0" u="none" strike="noStrike" dirty="0" err="1" smtClean="0">
                          <a:solidFill>
                            <a:srgbClr val="000000"/>
                          </a:solidFill>
                          <a:latin typeface="Open Sans"/>
                        </a:rPr>
                        <a:t>φίλες</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99295">
                <a:tc>
                  <a:txBody>
                    <a:bodyPr/>
                    <a:lstStyle/>
                    <a:p>
                      <a:pPr marL="0" lvl="0" indent="0" algn="ctr">
                        <a:buNone/>
                      </a:pPr>
                      <a:r>
                        <a:rPr sz="1600" b="1" i="0" u="none" strike="noStrike" dirty="0">
                          <a:solidFill>
                            <a:srgbClr val="000000"/>
                          </a:solidFill>
                          <a:latin typeface="Open Sans"/>
                        </a:rPr>
                        <a:t>Τέχνη/Πολιτισμός (μουσική/ χορός/ εικαστικά/ διάβασμα κτλ.)</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366907">
                <a:tc>
                  <a:txBody>
                    <a:bodyPr/>
                    <a:lstStyle/>
                    <a:p>
                      <a:pPr marL="0" lvl="0" indent="0" algn="ctr">
                        <a:buNone/>
                      </a:pPr>
                      <a:r>
                        <a:rPr sz="1600" b="1" i="0" u="none" strike="noStrike" dirty="0">
                          <a:solidFill>
                            <a:srgbClr val="000000"/>
                          </a:solidFill>
                          <a:latin typeface="Open Sans"/>
                        </a:rPr>
                        <a:t>Εκδρομές </a:t>
                      </a:r>
                      <a:r>
                        <a:rPr sz="1600" b="1" i="0" u="none" strike="noStrike" dirty="0" err="1">
                          <a:solidFill>
                            <a:srgbClr val="000000"/>
                          </a:solidFill>
                          <a:latin typeface="Open Sans"/>
                        </a:rPr>
                        <a:t>και</a:t>
                      </a:r>
                      <a:r>
                        <a:rPr sz="1600" b="1" i="0" u="none" strike="noStrike" dirty="0">
                          <a:solidFill>
                            <a:srgbClr val="000000"/>
                          </a:solidFill>
                          <a:latin typeface="Open Sans"/>
                        </a:rPr>
                        <a:t> </a:t>
                      </a:r>
                      <a:r>
                        <a:rPr sz="1600" b="1" i="0" u="none" strike="noStrike" dirty="0" err="1" smtClean="0">
                          <a:solidFill>
                            <a:srgbClr val="000000"/>
                          </a:solidFill>
                          <a:latin typeface="Open Sans"/>
                        </a:rPr>
                        <a:t>ταξίδια</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366907">
                <a:tc>
                  <a:txBody>
                    <a:bodyPr/>
                    <a:lstStyle/>
                    <a:p>
                      <a:pPr marL="0" lvl="0" indent="0" algn="ctr">
                        <a:buNone/>
                      </a:pPr>
                      <a:r>
                        <a:rPr sz="1600" b="1" i="0" u="none" strike="noStrike" dirty="0">
                          <a:solidFill>
                            <a:srgbClr val="000000"/>
                          </a:solidFill>
                          <a:latin typeface="Open Sans"/>
                        </a:rPr>
                        <a:t>Αθλητικές δραστηριότητες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366907">
                <a:tc>
                  <a:txBody>
                    <a:bodyPr/>
                    <a:lstStyle/>
                    <a:p>
                      <a:pPr marL="0" lvl="0" indent="0" algn="ctr">
                        <a:buNone/>
                      </a:pPr>
                      <a:r>
                        <a:rPr sz="1600" b="1" i="0" u="none" strike="noStrike" dirty="0" smtClean="0">
                          <a:solidFill>
                            <a:srgbClr val="000000"/>
                          </a:solidFill>
                          <a:latin typeface="Open Sans"/>
                        </a:rPr>
                        <a:t>Gaming</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366907">
                <a:tc>
                  <a:txBody>
                    <a:bodyPr/>
                    <a:lstStyle/>
                    <a:p>
                      <a:pPr marL="0" lvl="0" indent="0" algn="ctr">
                        <a:buNone/>
                      </a:pPr>
                      <a:r>
                        <a:rPr sz="1600" b="1" i="0" u="none" strike="noStrike" dirty="0">
                          <a:solidFill>
                            <a:srgbClr val="000000"/>
                          </a:solidFill>
                          <a:latin typeface="Open Sans"/>
                        </a:rPr>
                        <a:t>Άλλο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366907">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190882" y="581025"/>
            <a:ext cx="15906236" cy="809625"/>
          </a:xfrm>
          <a:prstGeom prst="rect">
            <a:avLst/>
          </a:prstGeom>
        </p:spPr>
        <p:txBody>
          <a:bodyPr lIns="0" tIns="0" rIns="0" bIns="0" rtlCol="0" anchor="t">
            <a:spAutoFit/>
          </a:bodyPr>
          <a:lstStyle/>
          <a:p>
            <a:pPr marL="0" lvl="0" indent="0" algn="ctr">
              <a:lnSpc>
                <a:spcPts val="5759"/>
              </a:lnSpc>
              <a:spcBef>
                <a:spcPct val="0"/>
              </a:spcBef>
            </a:pPr>
            <a:r>
              <a:rPr lang="en-US" sz="4800" b="1">
                <a:solidFill>
                  <a:srgbClr val="450F0F"/>
                </a:solidFill>
                <a:latin typeface="Calibri (MS) Bold"/>
                <a:ea typeface="Calibri (MS) Bold"/>
                <a:cs typeface="Calibri (MS) Bold"/>
                <a:sym typeface="Calibri (MS) Bold"/>
              </a:rPr>
              <a:t>“Τι προτιμάς να κάνεις κυρίως στον ελεύθερό σου χρόνο;”</a:t>
            </a:r>
          </a:p>
        </p:txBody>
      </p:sp>
      <p:grpSp>
        <p:nvGrpSpPr>
          <p:cNvPr id="14" name="Group 7"/>
          <p:cNvGrpSpPr/>
          <p:nvPr/>
        </p:nvGrpSpPr>
        <p:grpSpPr>
          <a:xfrm>
            <a:off x="5216157" y="1053209"/>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13 - Τι προτιμάς να κάνεις κυρίως στον ελεύθερό σου χρόνο;­ by Σχολή Φοίτησης" descr="a7a4338d-2da2-4cb3-bdfc-f0e1ffb3294f Q13 - Τι προτιμάς να κάνεις κυρίως στον ελεύθερό σου χρόνο;­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848437013"/>
              </p:ext>
            </p:extLst>
          </p:nvPr>
        </p:nvGraphicFramePr>
        <p:xfrm>
          <a:off x="228600" y="2449477"/>
          <a:ext cx="17602199" cy="5764841"/>
        </p:xfrm>
        <a:graphic>
          <a:graphicData uri="http://schemas.openxmlformats.org/drawingml/2006/table">
            <a:tbl>
              <a:tblPr firstRow="1" firstCol="1" bandRow="1">
                <a:tableStyleId>{5C22544A-7EE6-4342-B048-85BDC9FD1C3A}</a:tableStyleId>
              </a:tblPr>
              <a:tblGrid>
                <a:gridCol w="1748759">
                  <a:extLst>
                    <a:ext uri="{9D8B030D-6E8A-4147-A177-3AD203B41FA5}">
                      <a16:colId xmlns:a16="http://schemas.microsoft.com/office/drawing/2014/main" xmlns="" val="20000"/>
                    </a:ext>
                  </a:extLst>
                </a:gridCol>
                <a:gridCol w="1321120">
                  <a:extLst>
                    <a:ext uri="{9D8B030D-6E8A-4147-A177-3AD203B41FA5}">
                      <a16:colId xmlns:a16="http://schemas.microsoft.com/office/drawing/2014/main" xmlns="" val="20001"/>
                    </a:ext>
                  </a:extLst>
                </a:gridCol>
                <a:gridCol w="1321120">
                  <a:extLst>
                    <a:ext uri="{9D8B030D-6E8A-4147-A177-3AD203B41FA5}">
                      <a16:colId xmlns:a16="http://schemas.microsoft.com/office/drawing/2014/main" xmlns="" val="20002"/>
                    </a:ext>
                  </a:extLst>
                </a:gridCol>
                <a:gridCol w="1321120">
                  <a:extLst>
                    <a:ext uri="{9D8B030D-6E8A-4147-A177-3AD203B41FA5}">
                      <a16:colId xmlns:a16="http://schemas.microsoft.com/office/drawing/2014/main" xmlns="" val="20003"/>
                    </a:ext>
                  </a:extLst>
                </a:gridCol>
                <a:gridCol w="1321120">
                  <a:extLst>
                    <a:ext uri="{9D8B030D-6E8A-4147-A177-3AD203B41FA5}">
                      <a16:colId xmlns:a16="http://schemas.microsoft.com/office/drawing/2014/main" xmlns="" val="20004"/>
                    </a:ext>
                  </a:extLst>
                </a:gridCol>
                <a:gridCol w="1321120">
                  <a:extLst>
                    <a:ext uri="{9D8B030D-6E8A-4147-A177-3AD203B41FA5}">
                      <a16:colId xmlns:a16="http://schemas.microsoft.com/office/drawing/2014/main" xmlns="" val="20005"/>
                    </a:ext>
                  </a:extLst>
                </a:gridCol>
                <a:gridCol w="1321120">
                  <a:extLst>
                    <a:ext uri="{9D8B030D-6E8A-4147-A177-3AD203B41FA5}">
                      <a16:colId xmlns:a16="http://schemas.microsoft.com/office/drawing/2014/main" xmlns="" val="20006"/>
                    </a:ext>
                  </a:extLst>
                </a:gridCol>
                <a:gridCol w="1321120">
                  <a:extLst>
                    <a:ext uri="{9D8B030D-6E8A-4147-A177-3AD203B41FA5}">
                      <a16:colId xmlns:a16="http://schemas.microsoft.com/office/drawing/2014/main" xmlns="" val="20007"/>
                    </a:ext>
                  </a:extLst>
                </a:gridCol>
                <a:gridCol w="1321120">
                  <a:extLst>
                    <a:ext uri="{9D8B030D-6E8A-4147-A177-3AD203B41FA5}">
                      <a16:colId xmlns:a16="http://schemas.microsoft.com/office/drawing/2014/main" xmlns="" val="20008"/>
                    </a:ext>
                  </a:extLst>
                </a:gridCol>
                <a:gridCol w="1321120">
                  <a:extLst>
                    <a:ext uri="{9D8B030D-6E8A-4147-A177-3AD203B41FA5}">
                      <a16:colId xmlns:a16="http://schemas.microsoft.com/office/drawing/2014/main" xmlns="" val="20009"/>
                    </a:ext>
                  </a:extLst>
                </a:gridCol>
                <a:gridCol w="1321120">
                  <a:extLst>
                    <a:ext uri="{9D8B030D-6E8A-4147-A177-3AD203B41FA5}">
                      <a16:colId xmlns:a16="http://schemas.microsoft.com/office/drawing/2014/main" xmlns="" val="20010"/>
                    </a:ext>
                  </a:extLst>
                </a:gridCol>
                <a:gridCol w="1499241">
                  <a:extLst>
                    <a:ext uri="{9D8B030D-6E8A-4147-A177-3AD203B41FA5}">
                      <a16:colId xmlns:a16="http://schemas.microsoft.com/office/drawing/2014/main" xmlns="" val="20011"/>
                    </a:ext>
                  </a:extLst>
                </a:gridCol>
                <a:gridCol w="1142999">
                  <a:extLst>
                    <a:ext uri="{9D8B030D-6E8A-4147-A177-3AD203B41FA5}">
                      <a16:colId xmlns:a16="http://schemas.microsoft.com/office/drawing/2014/main" xmlns="" val="20012"/>
                    </a:ext>
                  </a:extLst>
                </a:gridCol>
              </a:tblGrid>
              <a:tr h="860765">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60024">
                <a:tc>
                  <a:txBody>
                    <a:bodyPr/>
                    <a:lstStyle/>
                    <a:p>
                      <a:pPr marL="0" lvl="0" indent="0" algn="ctr">
                        <a:buNone/>
                      </a:pPr>
                      <a:r>
                        <a:rPr sz="1400" b="1" i="0" u="none" strike="noStrike" dirty="0" err="1" smtClean="0">
                          <a:solidFill>
                            <a:srgbClr val="000000"/>
                          </a:solidFill>
                          <a:latin typeface="Open Sans"/>
                        </a:rPr>
                        <a:t>Δι</a:t>
                      </a:r>
                      <a:r>
                        <a:rPr sz="1400" b="1" i="0" u="none" strike="noStrike" dirty="0" smtClean="0">
                          <a:solidFill>
                            <a:srgbClr val="000000"/>
                          </a:solidFill>
                          <a:latin typeface="Open Sans"/>
                        </a:rPr>
                        <a:t>ασκέδαση</a:t>
                      </a:r>
                      <a:r>
                        <a:rPr lang="el-GR" sz="1400" b="1" i="0" u="none" strike="noStrike" dirty="0" smtClean="0">
                          <a:solidFill>
                            <a:srgbClr val="000000"/>
                          </a:solidFill>
                          <a:latin typeface="Open Sans"/>
                        </a:rPr>
                        <a:t> </a:t>
                      </a:r>
                      <a:r>
                        <a:rPr sz="1400" b="1" i="0" u="none" strike="noStrike" dirty="0" smtClean="0">
                          <a:solidFill>
                            <a:srgbClr val="000000"/>
                          </a:solidFill>
                          <a:latin typeface="Open Sans"/>
                        </a:rPr>
                        <a:t>/</a:t>
                      </a:r>
                      <a:r>
                        <a:rPr sz="1400" b="1" i="0" u="none" strike="noStrike" dirty="0">
                          <a:solidFill>
                            <a:srgbClr val="000000"/>
                          </a:solidFill>
                          <a:latin typeface="Open Sans"/>
                        </a:rPr>
                        <a:t>Επαφή με φίλους </a:t>
                      </a:r>
                      <a:r>
                        <a:rPr sz="1400" b="1" i="0" u="none" strike="noStrike" dirty="0" err="1">
                          <a:solidFill>
                            <a:srgbClr val="000000"/>
                          </a:solidFill>
                          <a:latin typeface="Open Sans"/>
                        </a:rPr>
                        <a:t>και</a:t>
                      </a:r>
                      <a:r>
                        <a:rPr sz="1400" b="1" i="0" u="none" strike="noStrike" dirty="0">
                          <a:solidFill>
                            <a:srgbClr val="000000"/>
                          </a:solidFill>
                          <a:latin typeface="Open Sans"/>
                        </a:rPr>
                        <a:t> </a:t>
                      </a:r>
                      <a:r>
                        <a:rPr sz="1400" b="1" i="0" u="none" strike="noStrike" dirty="0" err="1" smtClean="0">
                          <a:solidFill>
                            <a:srgbClr val="000000"/>
                          </a:solidFill>
                          <a:latin typeface="Open Sans"/>
                        </a:rPr>
                        <a:t>φίλες</a:t>
                      </a:r>
                      <a:endParaRPr sz="14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18%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51%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35%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844916">
                <a:tc>
                  <a:txBody>
                    <a:bodyPr/>
                    <a:lstStyle/>
                    <a:p>
                      <a:pPr marL="0" lvl="0" indent="0" algn="ctr">
                        <a:buNone/>
                      </a:pPr>
                      <a:r>
                        <a:rPr sz="1400" b="1" i="0" u="none" strike="noStrike" dirty="0">
                          <a:solidFill>
                            <a:srgbClr val="000000"/>
                          </a:solidFill>
                          <a:latin typeface="Open Sans"/>
                        </a:rPr>
                        <a:t>Τέχνη/Πολιτισμός (μουσική/ χορός/ εικαστικά/ διάβασμα κτλ.)</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660024">
                <a:tc>
                  <a:txBody>
                    <a:bodyPr/>
                    <a:lstStyle/>
                    <a:p>
                      <a:pPr marL="0" lvl="0" indent="0" algn="ctr">
                        <a:buNone/>
                      </a:pPr>
                      <a:r>
                        <a:rPr sz="1400" b="1" i="0" u="none" strike="noStrike" dirty="0">
                          <a:solidFill>
                            <a:srgbClr val="000000"/>
                          </a:solidFill>
                          <a:latin typeface="Open Sans"/>
                        </a:rPr>
                        <a:t>Εκδρομές </a:t>
                      </a:r>
                      <a:r>
                        <a:rPr sz="1400" b="1" i="0" u="none" strike="noStrike" dirty="0" err="1">
                          <a:solidFill>
                            <a:srgbClr val="000000"/>
                          </a:solidFill>
                          <a:latin typeface="Open Sans"/>
                        </a:rPr>
                        <a:t>και</a:t>
                      </a:r>
                      <a:r>
                        <a:rPr sz="1400" b="1" i="0" u="none" strike="noStrike" dirty="0">
                          <a:solidFill>
                            <a:srgbClr val="000000"/>
                          </a:solidFill>
                          <a:latin typeface="Open Sans"/>
                        </a:rPr>
                        <a:t> </a:t>
                      </a:r>
                      <a:r>
                        <a:rPr sz="1400" b="1" i="0" u="none" strike="noStrike" dirty="0" err="1" smtClean="0">
                          <a:solidFill>
                            <a:srgbClr val="000000"/>
                          </a:solidFill>
                          <a:latin typeface="Open Sans"/>
                        </a:rPr>
                        <a:t>ταξίδια</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660024">
                <a:tc>
                  <a:txBody>
                    <a:bodyPr/>
                    <a:lstStyle/>
                    <a:p>
                      <a:pPr marL="0" lvl="0" indent="0" algn="ctr">
                        <a:buNone/>
                      </a:pPr>
                      <a:r>
                        <a:rPr sz="1400" b="1" i="0" u="none" strike="noStrike" dirty="0">
                          <a:solidFill>
                            <a:srgbClr val="000000"/>
                          </a:solidFill>
                          <a:latin typeface="Open Sans"/>
                        </a:rPr>
                        <a:t>Αθλητικές δραστηριότητες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56%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660024">
                <a:tc>
                  <a:txBody>
                    <a:bodyPr/>
                    <a:lstStyle/>
                    <a:p>
                      <a:pPr marL="0" lvl="0" indent="0" algn="ctr">
                        <a:buNone/>
                      </a:pPr>
                      <a:r>
                        <a:rPr sz="1400" b="1" i="0" u="none" strike="noStrike" dirty="0" smtClean="0">
                          <a:solidFill>
                            <a:srgbClr val="000000"/>
                          </a:solidFill>
                          <a:latin typeface="Open Sans"/>
                        </a:rPr>
                        <a:t>Gaming</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660024">
                <a:tc>
                  <a:txBody>
                    <a:bodyPr/>
                    <a:lstStyle/>
                    <a:p>
                      <a:pPr marL="0" lvl="0" indent="0" algn="ctr">
                        <a:buNone/>
                      </a:pPr>
                      <a:r>
                        <a:rPr sz="1400" b="1" i="0" u="none" strike="noStrike" dirty="0">
                          <a:solidFill>
                            <a:srgbClr val="000000"/>
                          </a:solidFill>
                          <a:latin typeface="Open Sans"/>
                        </a:rPr>
                        <a:t>Άλλο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660024">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bl>
          </a:graphicData>
        </a:graphic>
      </p:graphicFrame>
      <p:sp>
        <p:nvSpPr>
          <p:cNvPr id="12"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extLst>
      <p:ext uri="{BB962C8B-B14F-4D97-AF65-F5344CB8AC3E}">
        <p14:creationId xmlns:p14="http://schemas.microsoft.com/office/powerpoint/2010/main" xmlns="" val="1501081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723900" y="643173"/>
            <a:ext cx="16840200" cy="1384995"/>
          </a:xfrm>
          <a:prstGeom prst="rect">
            <a:avLst/>
          </a:prstGeom>
        </p:spPr>
        <p:txBody>
          <a:bodyPr wrap="square" lIns="0" tIns="0" rIns="0" bIns="0" rtlCol="0" anchor="t">
            <a:spAutoFit/>
          </a:bodyPr>
          <a:lstStyle/>
          <a:p>
            <a:pPr marL="0" lvl="0" indent="0" algn="ctr">
              <a:lnSpc>
                <a:spcPts val="5400"/>
              </a:lnSpc>
              <a:spcBef>
                <a:spcPct val="0"/>
              </a:spcBef>
            </a:pPr>
            <a:r>
              <a:rPr lang="en-US" sz="4400" b="1" dirty="0">
                <a:solidFill>
                  <a:srgbClr val="450F0F"/>
                </a:solidFill>
                <a:latin typeface="Calibri (MS) Bold"/>
                <a:ea typeface="Calibri (MS) Bold"/>
                <a:cs typeface="Calibri (MS) Bold"/>
                <a:sym typeface="Calibri (MS) Bold"/>
              </a:rPr>
              <a:t>“</a:t>
            </a:r>
            <a:r>
              <a:rPr lang="en-US" sz="4400" b="1" dirty="0" err="1">
                <a:solidFill>
                  <a:srgbClr val="450F0F"/>
                </a:solidFill>
                <a:latin typeface="Calibri (MS) Bold"/>
                <a:ea typeface="Calibri (MS) Bold"/>
                <a:cs typeface="Calibri (MS) Bold"/>
                <a:sym typeface="Calibri (MS) Bold"/>
              </a:rPr>
              <a:t>Συμμετείχες</a:t>
            </a:r>
            <a:r>
              <a:rPr lang="en-US" sz="4400" b="1" dirty="0">
                <a:solidFill>
                  <a:srgbClr val="450F0F"/>
                </a:solidFill>
                <a:latin typeface="Calibri (MS) Bold"/>
                <a:ea typeface="Calibri (MS) Bold"/>
                <a:cs typeface="Calibri (MS) Bold"/>
                <a:sym typeface="Calibri (MS) Bold"/>
              </a:rPr>
              <a:t> </a:t>
            </a:r>
            <a:r>
              <a:rPr lang="en-US" sz="4400" b="1" dirty="0" err="1">
                <a:solidFill>
                  <a:srgbClr val="450F0F"/>
                </a:solidFill>
                <a:latin typeface="Calibri (MS) Bold"/>
                <a:ea typeface="Calibri (MS) Bold"/>
                <a:cs typeface="Calibri (MS) Bold"/>
                <a:sym typeface="Calibri (MS) Bold"/>
              </a:rPr>
              <a:t>στην</a:t>
            </a:r>
            <a:r>
              <a:rPr lang="en-US" sz="4400" b="1" dirty="0">
                <a:solidFill>
                  <a:srgbClr val="450F0F"/>
                </a:solidFill>
                <a:latin typeface="Calibri (MS) Bold"/>
                <a:ea typeface="Calibri (MS) Bold"/>
                <a:cs typeface="Calibri (MS) Bold"/>
                <a:sym typeface="Calibri (MS) Bold"/>
              </a:rPr>
              <a:t> </a:t>
            </a:r>
            <a:r>
              <a:rPr lang="en-US" sz="4400" b="1" dirty="0" err="1">
                <a:solidFill>
                  <a:srgbClr val="450F0F"/>
                </a:solidFill>
                <a:latin typeface="Calibri (MS) Bold"/>
                <a:ea typeface="Calibri (MS) Bold"/>
                <a:cs typeface="Calibri (MS) Bold"/>
                <a:sym typeface="Calibri (MS) Bold"/>
              </a:rPr>
              <a:t>εκδήλωση</a:t>
            </a:r>
            <a:r>
              <a:rPr lang="en-US" sz="4400" b="1" dirty="0">
                <a:solidFill>
                  <a:srgbClr val="450F0F"/>
                </a:solidFill>
                <a:latin typeface="Calibri (MS) Bold"/>
                <a:ea typeface="Calibri (MS) Bold"/>
                <a:cs typeface="Calibri (MS) Bold"/>
                <a:sym typeface="Calibri (MS) Bold"/>
              </a:rPr>
              <a:t> υπ</a:t>
            </a:r>
            <a:r>
              <a:rPr lang="en-US" sz="4400" b="1" dirty="0" err="1">
                <a:solidFill>
                  <a:srgbClr val="450F0F"/>
                </a:solidFill>
                <a:latin typeface="Calibri (MS) Bold"/>
                <a:ea typeface="Calibri (MS) Bold"/>
                <a:cs typeface="Calibri (MS) Bold"/>
                <a:sym typeface="Calibri (MS) Bold"/>
              </a:rPr>
              <a:t>οδοχής</a:t>
            </a:r>
            <a:r>
              <a:rPr lang="en-US" sz="4400" b="1" dirty="0">
                <a:solidFill>
                  <a:srgbClr val="450F0F"/>
                </a:solidFill>
                <a:latin typeface="Calibri (MS) Bold"/>
                <a:ea typeface="Calibri (MS) Bold"/>
                <a:cs typeface="Calibri (MS) Bold"/>
                <a:sym typeface="Calibri (MS) Bold"/>
              </a:rPr>
              <a:t> π</a:t>
            </a:r>
            <a:r>
              <a:rPr lang="en-US" sz="4400" b="1" dirty="0" err="1">
                <a:solidFill>
                  <a:srgbClr val="450F0F"/>
                </a:solidFill>
                <a:latin typeface="Calibri (MS) Bold"/>
                <a:ea typeface="Calibri (MS) Bold"/>
                <a:cs typeface="Calibri (MS) Bold"/>
                <a:sym typeface="Calibri (MS) Bold"/>
              </a:rPr>
              <a:t>ρωτοετών</a:t>
            </a:r>
            <a:r>
              <a:rPr lang="en-US" sz="4400" b="1" dirty="0">
                <a:solidFill>
                  <a:srgbClr val="450F0F"/>
                </a:solidFill>
                <a:latin typeface="Calibri (MS) Bold"/>
                <a:ea typeface="Calibri (MS) Bold"/>
                <a:cs typeface="Calibri (MS) Bold"/>
                <a:sym typeface="Calibri (MS) Bold"/>
              </a:rPr>
              <a:t> </a:t>
            </a:r>
            <a:r>
              <a:rPr lang="en-US" sz="4400" b="1" dirty="0" err="1">
                <a:solidFill>
                  <a:srgbClr val="450F0F"/>
                </a:solidFill>
                <a:latin typeface="Calibri (MS) Bold"/>
                <a:ea typeface="Calibri (MS) Bold"/>
                <a:cs typeface="Calibri (MS) Bold"/>
                <a:sym typeface="Calibri (MS) Bold"/>
              </a:rPr>
              <a:t>του</a:t>
            </a:r>
            <a:r>
              <a:rPr lang="en-US" sz="4400" b="1" dirty="0">
                <a:solidFill>
                  <a:srgbClr val="450F0F"/>
                </a:solidFill>
                <a:latin typeface="Calibri (MS) Bold"/>
                <a:ea typeface="Calibri (MS) Bold"/>
                <a:cs typeface="Calibri (MS) Bold"/>
                <a:sym typeface="Calibri (MS) Bold"/>
              </a:rPr>
              <a:t> </a:t>
            </a:r>
            <a:r>
              <a:rPr lang="en-US" sz="4400" b="1" dirty="0" err="1">
                <a:solidFill>
                  <a:srgbClr val="450F0F"/>
                </a:solidFill>
                <a:latin typeface="Calibri (MS) Bold"/>
                <a:ea typeface="Calibri (MS) Bold"/>
                <a:cs typeface="Calibri (MS) Bold"/>
                <a:sym typeface="Calibri (MS) Bold"/>
              </a:rPr>
              <a:t>Αριστοτελείου</a:t>
            </a:r>
            <a:r>
              <a:rPr lang="en-US" sz="4400" b="1" dirty="0">
                <a:solidFill>
                  <a:srgbClr val="450F0F"/>
                </a:solidFill>
                <a:latin typeface="Calibri (MS) Bold"/>
                <a:ea typeface="Calibri (MS) Bold"/>
                <a:cs typeface="Calibri (MS) Bold"/>
                <a:sym typeface="Calibri (MS) Bold"/>
              </a:rPr>
              <a:t> Πα</a:t>
            </a:r>
            <a:r>
              <a:rPr lang="en-US" sz="4400" b="1" dirty="0" err="1">
                <a:solidFill>
                  <a:srgbClr val="450F0F"/>
                </a:solidFill>
                <a:latin typeface="Calibri (MS) Bold"/>
                <a:ea typeface="Calibri (MS) Bold"/>
                <a:cs typeface="Calibri (MS) Bold"/>
                <a:sym typeface="Calibri (MS) Bold"/>
              </a:rPr>
              <a:t>νε</a:t>
            </a:r>
            <a:r>
              <a:rPr lang="en-US" sz="4400" b="1" dirty="0">
                <a:solidFill>
                  <a:srgbClr val="450F0F"/>
                </a:solidFill>
                <a:latin typeface="Calibri (MS) Bold"/>
                <a:ea typeface="Calibri (MS) Bold"/>
                <a:cs typeface="Calibri (MS) Bold"/>
                <a:sym typeface="Calibri (MS) Bold"/>
              </a:rPr>
              <a:t>πιστημίου στο Αλεξάνδρειο Μέλαθρο την Τρίτη 14/10/2025;”</a:t>
            </a:r>
          </a:p>
        </p:txBody>
      </p:sp>
      <p:graphicFrame>
        <p:nvGraphicFramePr>
          <p:cNvPr id="8" name="Γράφημα 7"/>
          <p:cNvGraphicFramePr>
            <a:graphicFrameLocks/>
          </p:cNvGraphicFramePr>
          <p:nvPr>
            <p:extLst>
              <p:ext uri="{D42A27DB-BD31-4B8C-83A1-F6EECF244321}">
                <p14:modId xmlns:p14="http://schemas.microsoft.com/office/powerpoint/2010/main" xmlns="" val="3738617470"/>
              </p:ext>
            </p:extLst>
          </p:nvPr>
        </p:nvGraphicFramePr>
        <p:xfrm>
          <a:off x="2476500" y="1808435"/>
          <a:ext cx="13335000" cy="6391932"/>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9211266" y="8801800"/>
            <a:ext cx="3514134" cy="56565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581025"/>
            <a:ext cx="15564956" cy="1323975"/>
          </a:xfrm>
          <a:prstGeom prst="rect">
            <a:avLst/>
          </a:prstGeom>
        </p:spPr>
        <p:txBody>
          <a:bodyPr lIns="0" tIns="0" rIns="0" bIns="0" rtlCol="0" anchor="t">
            <a:spAutoFit/>
          </a:bodyPr>
          <a:lstStyle/>
          <a:p>
            <a:pPr marL="0" lvl="0" indent="0" algn="ctr">
              <a:lnSpc>
                <a:spcPts val="4920"/>
              </a:lnSpc>
              <a:spcBef>
                <a:spcPct val="0"/>
              </a:spcBef>
            </a:pPr>
            <a:r>
              <a:rPr lang="en-US" sz="4100" b="1">
                <a:solidFill>
                  <a:srgbClr val="450F0F"/>
                </a:solidFill>
                <a:latin typeface="Calibri (MS) Bold"/>
                <a:ea typeface="Calibri (MS) Bold"/>
                <a:cs typeface="Calibri (MS) Bold"/>
                <a:sym typeface="Calibri (MS) Bold"/>
              </a:rPr>
              <a:t>“Συμμετείχες στην εκδήλωση υποδοχής πρωτοετών του Αριστοτελείου Πανεπιστημίου στο Αλεξάνδρειο Μέλαθρο την Τρίτη 14/10/2025;”</a:t>
            </a:r>
          </a:p>
        </p:txBody>
      </p:sp>
      <p:grpSp>
        <p:nvGrpSpPr>
          <p:cNvPr id="11" name="Group 7"/>
          <p:cNvGrpSpPr/>
          <p:nvPr/>
        </p:nvGrpSpPr>
        <p:grpSpPr>
          <a:xfrm>
            <a:off x="7344601" y="1588523"/>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14 - Συμμετείχες στην εκδήλωση υποδοχής πρωτοετών του Αριστοτελείου Πανεπιστημίου στο Αλεξάνδρειο Μέλαθρο την Τρίτη 14/10/2025; by Q1 - Το Φύλο σου 2" descr="74ef3932-9dd2-4d25-b937-39a97ee72844 Q14 - Συμμετείχες στην εκδήλωση υποδοχής πρωτοετών του Αριστοτελείου Πανεπιστημίου στο Αλεξάνδρειο Μέλαθρο την Τρίτη 14/10/2025;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581165043"/>
              </p:ext>
            </p:extLst>
          </p:nvPr>
        </p:nvGraphicFramePr>
        <p:xfrm>
          <a:off x="5381533" y="3074584"/>
          <a:ext cx="7295087" cy="1883469"/>
        </p:xfrm>
        <a:graphic>
          <a:graphicData uri="http://schemas.openxmlformats.org/drawingml/2006/table">
            <a:tbl>
              <a:tblPr firstRow="1" firstCol="1" bandRow="1">
                <a:tableStyleId>{5C22544A-7EE6-4342-B048-85BDC9FD1C3A}</a:tableStyleId>
              </a:tblPr>
              <a:tblGrid>
                <a:gridCol w="1605713">
                  <a:extLst>
                    <a:ext uri="{9D8B030D-6E8A-4147-A177-3AD203B41FA5}">
                      <a16:colId xmlns:a16="http://schemas.microsoft.com/office/drawing/2014/main" xmlns="" val="20000"/>
                    </a:ext>
                  </a:extLst>
                </a:gridCol>
                <a:gridCol w="1896458">
                  <a:extLst>
                    <a:ext uri="{9D8B030D-6E8A-4147-A177-3AD203B41FA5}">
                      <a16:colId xmlns:a16="http://schemas.microsoft.com/office/drawing/2014/main" xmlns="" val="20001"/>
                    </a:ext>
                  </a:extLst>
                </a:gridCol>
                <a:gridCol w="1896458">
                  <a:extLst>
                    <a:ext uri="{9D8B030D-6E8A-4147-A177-3AD203B41FA5}">
                      <a16:colId xmlns:a16="http://schemas.microsoft.com/office/drawing/2014/main" xmlns="" val="20002"/>
                    </a:ext>
                  </a:extLst>
                </a:gridCol>
                <a:gridCol w="1896458">
                  <a:extLst>
                    <a:ext uri="{9D8B030D-6E8A-4147-A177-3AD203B41FA5}">
                      <a16:colId xmlns:a16="http://schemas.microsoft.com/office/drawing/2014/main" xmlns="" val="20003"/>
                    </a:ext>
                  </a:extLst>
                </a:gridCol>
              </a:tblGrid>
              <a:tr h="641136">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27824">
                <a:tc>
                  <a:txBody>
                    <a:bodyPr/>
                    <a:lstStyle/>
                    <a:p>
                      <a:pPr marL="0" lvl="0" indent="0" algn="ctr">
                        <a:buNone/>
                      </a:pPr>
                      <a:r>
                        <a:rPr sz="18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41%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614509">
                <a:tc>
                  <a:txBody>
                    <a:bodyPr/>
                    <a:lstStyle/>
                    <a:p>
                      <a:pPr marL="0" lvl="0" indent="0" algn="ctr">
                        <a:buNone/>
                      </a:pPr>
                      <a:r>
                        <a:rPr sz="18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59%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62%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381000" y="448207"/>
            <a:ext cx="15906236" cy="720325"/>
          </a:xfrm>
          <a:prstGeom prst="rect">
            <a:avLst/>
          </a:prstGeom>
        </p:spPr>
        <p:txBody>
          <a:bodyPr lIns="0" tIns="0" rIns="0" bIns="0" rtlCol="0" anchor="t">
            <a:spAutoFit/>
          </a:bodyPr>
          <a:lstStyle/>
          <a:p>
            <a:pPr marL="0" lvl="0" indent="0" algn="ctr">
              <a:lnSpc>
                <a:spcPts val="5759"/>
              </a:lnSpc>
              <a:spcBef>
                <a:spcPct val="0"/>
              </a:spcBef>
            </a:pPr>
            <a:r>
              <a:rPr lang="en-US" sz="4800" b="1" dirty="0" smtClean="0">
                <a:solidFill>
                  <a:srgbClr val="450F0F"/>
                </a:solidFill>
                <a:latin typeface="Calibri (MS) Bold"/>
                <a:ea typeface="Calibri (MS) Bold"/>
                <a:cs typeface="Calibri (MS) Bold"/>
                <a:sym typeface="Calibri (MS) Bold"/>
              </a:rPr>
              <a:t>“</a:t>
            </a:r>
            <a:r>
              <a:rPr lang="el-GR" sz="4800" b="1" dirty="0" smtClean="0">
                <a:solidFill>
                  <a:srgbClr val="450F0F"/>
                </a:solidFill>
                <a:latin typeface="Calibri (MS) Bold"/>
                <a:ea typeface="Calibri (MS) Bold"/>
                <a:cs typeface="Calibri (MS) Bold"/>
                <a:sym typeface="Calibri (MS) Bold"/>
              </a:rPr>
              <a:t>Το φύλο σου:</a:t>
            </a:r>
            <a:r>
              <a:rPr lang="en-US" sz="4800" b="1" dirty="0" smtClean="0">
                <a:solidFill>
                  <a:srgbClr val="450F0F"/>
                </a:solidFill>
                <a:latin typeface="Calibri (MS) Bold"/>
                <a:ea typeface="Calibri (MS) Bold"/>
                <a:cs typeface="Calibri (MS) Bold"/>
                <a:sym typeface="Calibri (MS) Bold"/>
              </a:rPr>
              <a:t>”</a:t>
            </a:r>
            <a:endParaRPr lang="en-US" sz="4800" b="1" dirty="0">
              <a:solidFill>
                <a:srgbClr val="450F0F"/>
              </a:solidFill>
              <a:latin typeface="Calibri (MS) Bold"/>
              <a:ea typeface="Calibri (MS) Bold"/>
              <a:cs typeface="Calibri (MS) Bold"/>
              <a:sym typeface="Calibri (MS) Bold"/>
            </a:endParaRPr>
          </a:p>
        </p:txBody>
      </p:sp>
      <p:graphicFrame>
        <p:nvGraphicFramePr>
          <p:cNvPr id="11" name="Γράφημα 10"/>
          <p:cNvGraphicFramePr>
            <a:graphicFrameLocks/>
          </p:cNvGraphicFramePr>
          <p:nvPr>
            <p:extLst>
              <p:ext uri="{D42A27DB-BD31-4B8C-83A1-F6EECF244321}">
                <p14:modId xmlns:p14="http://schemas.microsoft.com/office/powerpoint/2010/main" xmlns="" val="1764977635"/>
              </p:ext>
            </p:extLst>
          </p:nvPr>
        </p:nvGraphicFramePr>
        <p:xfrm>
          <a:off x="1752600" y="1593008"/>
          <a:ext cx="13258800" cy="6636591"/>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2" name="11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581025"/>
            <a:ext cx="15564956" cy="1323975"/>
          </a:xfrm>
          <a:prstGeom prst="rect">
            <a:avLst/>
          </a:prstGeom>
        </p:spPr>
        <p:txBody>
          <a:bodyPr lIns="0" tIns="0" rIns="0" bIns="0" rtlCol="0" anchor="t">
            <a:spAutoFit/>
          </a:bodyPr>
          <a:lstStyle/>
          <a:p>
            <a:pPr marL="0" lvl="0" indent="0" algn="ctr">
              <a:lnSpc>
                <a:spcPts val="4920"/>
              </a:lnSpc>
              <a:spcBef>
                <a:spcPct val="0"/>
              </a:spcBef>
            </a:pPr>
            <a:r>
              <a:rPr lang="en-US" sz="4100" b="1">
                <a:solidFill>
                  <a:srgbClr val="450F0F"/>
                </a:solidFill>
                <a:latin typeface="Calibri (MS) Bold"/>
                <a:ea typeface="Calibri (MS) Bold"/>
                <a:cs typeface="Calibri (MS) Bold"/>
                <a:sym typeface="Calibri (MS) Bold"/>
              </a:rPr>
              <a:t>“Συμμετείχες στην εκδήλωση υποδοχής πρωτοετών του Αριστοτελείου Πανεπιστημίου στο Αλεξάνδρειο Μέλαθρο την Τρίτη 14/10/2025;”</a:t>
            </a:r>
          </a:p>
        </p:txBody>
      </p:sp>
      <p:grpSp>
        <p:nvGrpSpPr>
          <p:cNvPr id="11" name="Group 7"/>
          <p:cNvGrpSpPr/>
          <p:nvPr/>
        </p:nvGrpSpPr>
        <p:grpSpPr>
          <a:xfrm>
            <a:off x="7432091" y="179070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14 - Συμμετείχες στην εκδήλωση υποδοχής πρωτοετών του Αριστοτελείου Πανεπιστημίου στο Αλεξάνδρειο Μέλαθρο την Τρίτη 14/10/2025; by Q2 - Η ηλικία σου: 2 2" descr="cc6d243a-cc4c-4165-9ca6-a90d87b8e592 Q14 - Συμμετείχες στην εκδήλωση υποδοχής πρωτοετών του Αριστοτελείου Πανεπιστημίου στο Αλεξάνδρειο Μέλαθρο την Τρίτη 14/10/2025; by Q2 - Η ηλικία σου: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4157325305"/>
              </p:ext>
            </p:extLst>
          </p:nvPr>
        </p:nvGraphicFramePr>
        <p:xfrm>
          <a:off x="4800600" y="3384204"/>
          <a:ext cx="8584197" cy="1896242"/>
        </p:xfrm>
        <a:graphic>
          <a:graphicData uri="http://schemas.openxmlformats.org/drawingml/2006/table">
            <a:tbl>
              <a:tblPr firstRow="1" firstCol="1" bandRow="1">
                <a:tableStyleId>{5C22544A-7EE6-4342-B048-85BDC9FD1C3A}</a:tableStyleId>
              </a:tblPr>
              <a:tblGrid>
                <a:gridCol w="1504701">
                  <a:extLst>
                    <a:ext uri="{9D8B030D-6E8A-4147-A177-3AD203B41FA5}">
                      <a16:colId xmlns:a16="http://schemas.microsoft.com/office/drawing/2014/main" xmlns="" val="20000"/>
                    </a:ext>
                  </a:extLst>
                </a:gridCol>
                <a:gridCol w="1769874">
                  <a:extLst>
                    <a:ext uri="{9D8B030D-6E8A-4147-A177-3AD203B41FA5}">
                      <a16:colId xmlns:a16="http://schemas.microsoft.com/office/drawing/2014/main" xmlns="" val="20001"/>
                    </a:ext>
                  </a:extLst>
                </a:gridCol>
                <a:gridCol w="1769874">
                  <a:extLst>
                    <a:ext uri="{9D8B030D-6E8A-4147-A177-3AD203B41FA5}">
                      <a16:colId xmlns:a16="http://schemas.microsoft.com/office/drawing/2014/main" xmlns="" val="20002"/>
                    </a:ext>
                  </a:extLst>
                </a:gridCol>
                <a:gridCol w="1769874">
                  <a:extLst>
                    <a:ext uri="{9D8B030D-6E8A-4147-A177-3AD203B41FA5}">
                      <a16:colId xmlns:a16="http://schemas.microsoft.com/office/drawing/2014/main" xmlns="" val="20003"/>
                    </a:ext>
                  </a:extLst>
                </a:gridCol>
                <a:gridCol w="1769874">
                  <a:extLst>
                    <a:ext uri="{9D8B030D-6E8A-4147-A177-3AD203B41FA5}">
                      <a16:colId xmlns:a16="http://schemas.microsoft.com/office/drawing/2014/main" xmlns="" val="20004"/>
                    </a:ext>
                  </a:extLst>
                </a:gridCol>
              </a:tblGrid>
              <a:tr h="645484">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20+*</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32082">
                <a:tc>
                  <a:txBody>
                    <a:bodyPr/>
                    <a:lstStyle/>
                    <a:p>
                      <a:pPr marL="0" lvl="0" indent="0" algn="ctr">
                        <a:buNone/>
                      </a:pPr>
                      <a:r>
                        <a:rPr sz="18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FF"/>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FF0000"/>
                          </a:solidFill>
                          <a:latin typeface="Open Sans"/>
                        </a:rPr>
                        <a:t>13%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618676">
                <a:tc>
                  <a:txBody>
                    <a:bodyPr/>
                    <a:lstStyle/>
                    <a:p>
                      <a:pPr marL="0" lvl="0" indent="0" algn="ctr">
                        <a:buNone/>
                      </a:pPr>
                      <a:r>
                        <a:rPr sz="18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FF0000"/>
                          </a:solidFill>
                          <a:latin typeface="Open Sans"/>
                        </a:rPr>
                        <a:t>58%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64%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FF"/>
                          </a:solidFill>
                          <a:latin typeface="Open Sans"/>
                        </a:rPr>
                        <a:t>87%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581025"/>
            <a:ext cx="15564956" cy="1323975"/>
          </a:xfrm>
          <a:prstGeom prst="rect">
            <a:avLst/>
          </a:prstGeom>
        </p:spPr>
        <p:txBody>
          <a:bodyPr lIns="0" tIns="0" rIns="0" bIns="0" rtlCol="0" anchor="t">
            <a:spAutoFit/>
          </a:bodyPr>
          <a:lstStyle/>
          <a:p>
            <a:pPr marL="0" lvl="0" indent="0" algn="ctr">
              <a:lnSpc>
                <a:spcPts val="4920"/>
              </a:lnSpc>
              <a:spcBef>
                <a:spcPct val="0"/>
              </a:spcBef>
            </a:pPr>
            <a:r>
              <a:rPr lang="en-US" sz="4100" b="1">
                <a:solidFill>
                  <a:srgbClr val="450F0F"/>
                </a:solidFill>
                <a:latin typeface="Calibri (MS) Bold"/>
                <a:ea typeface="Calibri (MS) Bold"/>
                <a:cs typeface="Calibri (MS) Bold"/>
                <a:sym typeface="Calibri (MS) Bold"/>
              </a:rPr>
              <a:t>“Συμμετείχες στην εκδήλωση υποδοχής πρωτοετών του Αριστοτελείου Πανεπιστημίου στο Αλεξάνδρειο Μέλαθρο την Τρίτη 14/10/2025;”</a:t>
            </a:r>
          </a:p>
        </p:txBody>
      </p:sp>
      <p:grpSp>
        <p:nvGrpSpPr>
          <p:cNvPr id="11" name="Group 7"/>
          <p:cNvGrpSpPr/>
          <p:nvPr/>
        </p:nvGrpSpPr>
        <p:grpSpPr>
          <a:xfrm>
            <a:off x="3801923" y="1638300"/>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graphicFrame>
        <p:nvGraphicFramePr>
          <p:cNvPr id="14" name="Q14 - Συμμετείχες στην εκδήλωση υποδοχής πρωτοετών του Αριστοτελείου Πανεπιστημίου στο Αλεξάνδρειο Μέλαθρο την Τρίτη 14/10/2025; by Q3 - Τόπος προέλευσης / Τόπος μόνιμης κατοικίας της οικογένειάς σου:" descr="7e47865a-8b09-4995-98bc-16fca44daea7 Q14 - Συμμετείχες στην εκδήλωση υποδοχής πρωτοετών του Αριστοτελείου Πανεπιστημίου στο Αλεξάνδρειο Μέλαθρο την Τρίτη 14/10/2025;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298275624"/>
              </p:ext>
            </p:extLst>
          </p:nvPr>
        </p:nvGraphicFramePr>
        <p:xfrm>
          <a:off x="4419600" y="3147238"/>
          <a:ext cx="9601201" cy="2440790"/>
        </p:xfrm>
        <a:graphic>
          <a:graphicData uri="http://schemas.openxmlformats.org/drawingml/2006/table">
            <a:tbl>
              <a:tblPr firstRow="1" firstCol="1" bandRow="1">
                <a:tableStyleId>{5C22544A-7EE6-4342-B048-85BDC9FD1C3A}</a:tableStyleId>
              </a:tblPr>
              <a:tblGrid>
                <a:gridCol w="2113309">
                  <a:extLst>
                    <a:ext uri="{9D8B030D-6E8A-4147-A177-3AD203B41FA5}">
                      <a16:colId xmlns:a16="http://schemas.microsoft.com/office/drawing/2014/main" xmlns="" val="20000"/>
                    </a:ext>
                  </a:extLst>
                </a:gridCol>
                <a:gridCol w="2495964">
                  <a:extLst>
                    <a:ext uri="{9D8B030D-6E8A-4147-A177-3AD203B41FA5}">
                      <a16:colId xmlns:a16="http://schemas.microsoft.com/office/drawing/2014/main" xmlns="" val="20001"/>
                    </a:ext>
                  </a:extLst>
                </a:gridCol>
                <a:gridCol w="2495964">
                  <a:extLst>
                    <a:ext uri="{9D8B030D-6E8A-4147-A177-3AD203B41FA5}">
                      <a16:colId xmlns:a16="http://schemas.microsoft.com/office/drawing/2014/main" xmlns="" val="20002"/>
                    </a:ext>
                  </a:extLst>
                </a:gridCol>
                <a:gridCol w="2495964">
                  <a:extLst>
                    <a:ext uri="{9D8B030D-6E8A-4147-A177-3AD203B41FA5}">
                      <a16:colId xmlns:a16="http://schemas.microsoft.com/office/drawing/2014/main" xmlns="" val="20003"/>
                    </a:ext>
                  </a:extLst>
                </a:gridCol>
              </a:tblGrid>
              <a:tr h="1155892">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49307">
                <a:tc>
                  <a:txBody>
                    <a:bodyPr/>
                    <a:lstStyle/>
                    <a:p>
                      <a:pPr marL="0" lvl="0" indent="0" algn="ctr">
                        <a:buNone/>
                      </a:pPr>
                      <a:r>
                        <a:rPr sz="18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635591">
                <a:tc>
                  <a:txBody>
                    <a:bodyPr/>
                    <a:lstStyle/>
                    <a:p>
                      <a:pPr marL="0" lvl="0" indent="0" algn="ctr">
                        <a:buNone/>
                      </a:pPr>
                      <a:r>
                        <a:rPr sz="18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62%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5"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581025"/>
            <a:ext cx="15564956" cy="1323975"/>
          </a:xfrm>
          <a:prstGeom prst="rect">
            <a:avLst/>
          </a:prstGeom>
        </p:spPr>
        <p:txBody>
          <a:bodyPr lIns="0" tIns="0" rIns="0" bIns="0" rtlCol="0" anchor="t">
            <a:spAutoFit/>
          </a:bodyPr>
          <a:lstStyle/>
          <a:p>
            <a:pPr marL="0" lvl="0" indent="0" algn="ctr">
              <a:lnSpc>
                <a:spcPts val="4920"/>
              </a:lnSpc>
              <a:spcBef>
                <a:spcPct val="0"/>
              </a:spcBef>
            </a:pPr>
            <a:r>
              <a:rPr lang="en-US" sz="4100" b="1">
                <a:solidFill>
                  <a:srgbClr val="450F0F"/>
                </a:solidFill>
                <a:latin typeface="Calibri (MS) Bold"/>
                <a:ea typeface="Calibri (MS) Bold"/>
                <a:cs typeface="Calibri (MS) Bold"/>
                <a:sym typeface="Calibri (MS) Bold"/>
              </a:rPr>
              <a:t>“Συμμετείχες στην εκδήλωση υποδοχής πρωτοετών του Αριστοτελείου Πανεπιστημίου στο Αλεξάνδρειο Μέλαθρο την Τρίτη 14/10/2025;”</a:t>
            </a:r>
          </a:p>
        </p:txBody>
      </p:sp>
      <p:grpSp>
        <p:nvGrpSpPr>
          <p:cNvPr id="14" name="Group 7"/>
          <p:cNvGrpSpPr/>
          <p:nvPr/>
        </p:nvGrpSpPr>
        <p:grpSpPr>
          <a:xfrm>
            <a:off x="5386797" y="1785966"/>
            <a:ext cx="7855686" cy="1422724"/>
            <a:chOff x="0" y="-133350"/>
            <a:chExt cx="2228082" cy="292741"/>
          </a:xfrm>
        </p:grpSpPr>
        <p:sp>
          <p:nvSpPr>
            <p:cNvPr id="15"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6"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a:t>
              </a:r>
              <a:r>
                <a:rPr lang="el-GR" sz="3199" b="1" dirty="0" smtClean="0">
                  <a:solidFill>
                    <a:srgbClr val="FFFFFF">
                      <a:alpha val="65882"/>
                    </a:srgbClr>
                  </a:solidFill>
                  <a:latin typeface="Calibri (MS) Bold"/>
                  <a:ea typeface="Calibri (MS) Bold"/>
                  <a:cs typeface="Calibri (MS) Bold"/>
                  <a:sym typeface="Calibri (MS) Bold"/>
                </a:rPr>
                <a:t>ΣΧΟΛΗ ΦΟΙΤΗΣΗΣ</a:t>
              </a:r>
              <a:endParaRPr lang="en-US" sz="3199" b="1" dirty="0">
                <a:solidFill>
                  <a:srgbClr val="FFFFFF">
                    <a:alpha val="65882"/>
                  </a:srgbClr>
                </a:solidFill>
                <a:latin typeface="Calibri (MS) Bold"/>
                <a:ea typeface="Calibri (MS) Bold"/>
                <a:cs typeface="Calibri (MS) Bold"/>
                <a:sym typeface="Calibri (MS) Bold"/>
              </a:endParaRPr>
            </a:p>
          </p:txBody>
        </p:sp>
      </p:grpSp>
      <p:graphicFrame>
        <p:nvGraphicFramePr>
          <p:cNvPr id="17" name="Q14 - Συμμετείχες στην εκδήλωση υποδοχής πρωτοετών του Αριστοτελείου Πανεπιστημίου στο Αλεξάνδρειο Μέλαθρο την Τρίτη 14/10/2025; by Σχολή Φοίτησης" descr="1ac18a8a-6f3e-46ee-af53-2f0a2b0b605b Q14 - Συμμετείχες στην εκδήλωση υποδοχής πρωτοετών του Αριστοτελείου Πανεπιστημίου στο Αλεξάνδρειο Μέλαθρο την Τρίτη 14/10/2025; by Σχολή Φοίτ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447998250"/>
              </p:ext>
            </p:extLst>
          </p:nvPr>
        </p:nvGraphicFramePr>
        <p:xfrm>
          <a:off x="690705" y="3109941"/>
          <a:ext cx="16759095" cy="3461403"/>
        </p:xfrm>
        <a:graphic>
          <a:graphicData uri="http://schemas.openxmlformats.org/drawingml/2006/table">
            <a:tbl>
              <a:tblPr firstRow="1" firstCol="1" bandRow="1">
                <a:tableStyleId>{5C22544A-7EE6-4342-B048-85BDC9FD1C3A}</a:tableStyleId>
              </a:tblPr>
              <a:tblGrid>
                <a:gridCol w="1101999">
                  <a:extLst>
                    <a:ext uri="{9D8B030D-6E8A-4147-A177-3AD203B41FA5}">
                      <a16:colId xmlns:a16="http://schemas.microsoft.com/office/drawing/2014/main" xmlns="" val="20000"/>
                    </a:ext>
                  </a:extLst>
                </a:gridCol>
                <a:gridCol w="1304758">
                  <a:extLst>
                    <a:ext uri="{9D8B030D-6E8A-4147-A177-3AD203B41FA5}">
                      <a16:colId xmlns:a16="http://schemas.microsoft.com/office/drawing/2014/main" xmlns="" val="20001"/>
                    </a:ext>
                  </a:extLst>
                </a:gridCol>
                <a:gridCol w="1304758">
                  <a:extLst>
                    <a:ext uri="{9D8B030D-6E8A-4147-A177-3AD203B41FA5}">
                      <a16:colId xmlns:a16="http://schemas.microsoft.com/office/drawing/2014/main" xmlns="" val="20002"/>
                    </a:ext>
                  </a:extLst>
                </a:gridCol>
                <a:gridCol w="1304758">
                  <a:extLst>
                    <a:ext uri="{9D8B030D-6E8A-4147-A177-3AD203B41FA5}">
                      <a16:colId xmlns:a16="http://schemas.microsoft.com/office/drawing/2014/main" xmlns="" val="20003"/>
                    </a:ext>
                  </a:extLst>
                </a:gridCol>
                <a:gridCol w="1164210">
                  <a:extLst>
                    <a:ext uri="{9D8B030D-6E8A-4147-A177-3AD203B41FA5}">
                      <a16:colId xmlns:a16="http://schemas.microsoft.com/office/drawing/2014/main" xmlns="" val="20004"/>
                    </a:ext>
                  </a:extLst>
                </a:gridCol>
                <a:gridCol w="1445306">
                  <a:extLst>
                    <a:ext uri="{9D8B030D-6E8A-4147-A177-3AD203B41FA5}">
                      <a16:colId xmlns:a16="http://schemas.microsoft.com/office/drawing/2014/main" xmlns="" val="20005"/>
                    </a:ext>
                  </a:extLst>
                </a:gridCol>
                <a:gridCol w="1304758">
                  <a:extLst>
                    <a:ext uri="{9D8B030D-6E8A-4147-A177-3AD203B41FA5}">
                      <a16:colId xmlns:a16="http://schemas.microsoft.com/office/drawing/2014/main" xmlns="" val="20006"/>
                    </a:ext>
                  </a:extLst>
                </a:gridCol>
                <a:gridCol w="1304758">
                  <a:extLst>
                    <a:ext uri="{9D8B030D-6E8A-4147-A177-3AD203B41FA5}">
                      <a16:colId xmlns:a16="http://schemas.microsoft.com/office/drawing/2014/main" xmlns="" val="20007"/>
                    </a:ext>
                  </a:extLst>
                </a:gridCol>
                <a:gridCol w="1304758">
                  <a:extLst>
                    <a:ext uri="{9D8B030D-6E8A-4147-A177-3AD203B41FA5}">
                      <a16:colId xmlns:a16="http://schemas.microsoft.com/office/drawing/2014/main" xmlns="" val="20008"/>
                    </a:ext>
                  </a:extLst>
                </a:gridCol>
                <a:gridCol w="1304758">
                  <a:extLst>
                    <a:ext uri="{9D8B030D-6E8A-4147-A177-3AD203B41FA5}">
                      <a16:colId xmlns:a16="http://schemas.microsoft.com/office/drawing/2014/main" xmlns="" val="20009"/>
                    </a:ext>
                  </a:extLst>
                </a:gridCol>
                <a:gridCol w="1304758">
                  <a:extLst>
                    <a:ext uri="{9D8B030D-6E8A-4147-A177-3AD203B41FA5}">
                      <a16:colId xmlns:a16="http://schemas.microsoft.com/office/drawing/2014/main" xmlns="" val="20010"/>
                    </a:ext>
                  </a:extLst>
                </a:gridCol>
                <a:gridCol w="1466516">
                  <a:extLst>
                    <a:ext uri="{9D8B030D-6E8A-4147-A177-3AD203B41FA5}">
                      <a16:colId xmlns:a16="http://schemas.microsoft.com/office/drawing/2014/main" xmlns="" val="20011"/>
                    </a:ext>
                  </a:extLst>
                </a:gridCol>
                <a:gridCol w="1143000">
                  <a:extLst>
                    <a:ext uri="{9D8B030D-6E8A-4147-A177-3AD203B41FA5}">
                      <a16:colId xmlns:a16="http://schemas.microsoft.com/office/drawing/2014/main" xmlns="" val="20012"/>
                    </a:ext>
                  </a:extLst>
                </a:gridCol>
              </a:tblGrid>
              <a:tr h="2338359">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Θεολογική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Φιλοσοφική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Θετικών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Νομική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Κοινωνικών &amp; Οικονομικών Επιστημών*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Υγείας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Πολυτεχνική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Καλών Τεχνών**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Παιδαγωγική Σχολή*</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Επιστημών Φυσικής Αγωγής &amp; Αθλητισμού**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Σχολή Γεωπονίας, Δασολογίας &amp; Φυσικού Περιβάλλοντος**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567520">
                <a:tc>
                  <a:txBody>
                    <a:bodyPr/>
                    <a:lstStyle/>
                    <a:p>
                      <a:pPr marL="0" lvl="0" indent="0" algn="ctr">
                        <a:buNone/>
                      </a:pPr>
                      <a:r>
                        <a:rPr sz="16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49%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555524">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82%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79%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51%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78%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79%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61%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bl>
          </a:graphicData>
        </a:graphic>
      </p:graphicFrame>
      <p:sp>
        <p:nvSpPr>
          <p:cNvPr id="12" name="Freeform 18"/>
          <p:cNvSpPr/>
          <p:nvPr/>
        </p:nvSpPr>
        <p:spPr>
          <a:xfrm>
            <a:off x="5410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3" name="12 - Εικόνα" descr="logo-palmos_darker_small.png"/>
          <p:cNvPicPr>
            <a:picLocks noChangeAspect="1"/>
          </p:cNvPicPr>
          <p:nvPr/>
        </p:nvPicPr>
        <p:blipFill>
          <a:blip r:embed="rId9" cstate="print"/>
          <a:stretch>
            <a:fillRect/>
          </a:stretch>
        </p:blipFill>
        <p:spPr>
          <a:xfrm>
            <a:off x="9211266" y="8801800"/>
            <a:ext cx="3514134" cy="565655"/>
          </a:xfrm>
          <a:prstGeom prst="rect">
            <a:avLst/>
          </a:prstGeom>
        </p:spPr>
      </p:pic>
    </p:spTree>
    <p:extLst>
      <p:ext uri="{BB962C8B-B14F-4D97-AF65-F5344CB8AC3E}">
        <p14:creationId xmlns:p14="http://schemas.microsoft.com/office/powerpoint/2010/main" xmlns="" val="1008262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371475"/>
            <a:ext cx="15564956" cy="1949252"/>
          </a:xfrm>
          <a:prstGeom prst="rect">
            <a:avLst/>
          </a:prstGeom>
        </p:spPr>
        <p:txBody>
          <a:bodyPr lIns="0" tIns="0" rIns="0" bIns="0" rtlCol="0" anchor="t">
            <a:spAutoFit/>
          </a:bodyPr>
          <a:lstStyle/>
          <a:p>
            <a:pPr algn="ctr">
              <a:lnSpc>
                <a:spcPts val="5400"/>
              </a:lnSpc>
            </a:pPr>
            <a:r>
              <a:rPr lang="en-US" sz="4500" b="1" dirty="0">
                <a:solidFill>
                  <a:srgbClr val="450F0F"/>
                </a:solidFill>
                <a:latin typeface="Calibri (MS) Bold"/>
                <a:ea typeface="Calibri (MS) Bold"/>
                <a:cs typeface="Calibri (MS) Bold"/>
                <a:sym typeface="Calibri (MS) Bold"/>
              </a:rPr>
              <a:t>“</a:t>
            </a:r>
            <a:r>
              <a:rPr lang="en-US" sz="4500" b="1" dirty="0" err="1">
                <a:solidFill>
                  <a:srgbClr val="450F0F"/>
                </a:solidFill>
                <a:latin typeface="Calibri (MS) Bold"/>
                <a:ea typeface="Calibri (MS) Bold"/>
                <a:cs typeface="Calibri (MS) Bold"/>
                <a:sym typeface="Calibri (MS) Bold"/>
              </a:rPr>
              <a:t>Πόσο</a:t>
            </a:r>
            <a:r>
              <a:rPr lang="en-US" sz="4500" b="1" dirty="0">
                <a:solidFill>
                  <a:srgbClr val="450F0F"/>
                </a:solidFill>
                <a:latin typeface="Calibri (MS) Bold"/>
                <a:ea typeface="Calibri (MS) Bold"/>
                <a:cs typeface="Calibri (MS) Bold"/>
                <a:sym typeface="Calibri (MS) Bold"/>
              </a:rPr>
              <a:t> </a:t>
            </a:r>
            <a:r>
              <a:rPr lang="en-US" sz="4500" b="1" dirty="0" err="1">
                <a:solidFill>
                  <a:srgbClr val="450F0F"/>
                </a:solidFill>
                <a:latin typeface="Calibri (MS) Bold"/>
                <a:ea typeface="Calibri (MS) Bold"/>
                <a:cs typeface="Calibri (MS) Bold"/>
                <a:sym typeface="Calibri (MS) Bold"/>
              </a:rPr>
              <a:t>ενδι</a:t>
            </a:r>
            <a:r>
              <a:rPr lang="en-US" sz="4500" b="1" dirty="0">
                <a:solidFill>
                  <a:srgbClr val="450F0F"/>
                </a:solidFill>
                <a:latin typeface="Calibri (MS) Bold"/>
                <a:ea typeface="Calibri (MS) Bold"/>
                <a:cs typeface="Calibri (MS) Bold"/>
                <a:sym typeface="Calibri (MS) Bold"/>
              </a:rPr>
              <a:t>αφέρον βρήκες το περιεχόμενο της εκδήλωσης υποδοχής πρωτοετών του Αριστοτελείου;”</a:t>
            </a:r>
          </a:p>
          <a:p>
            <a:pPr marL="0" lvl="0" indent="0" algn="ctr">
              <a:lnSpc>
                <a:spcPts val="4440"/>
              </a:lnSpc>
              <a:spcBef>
                <a:spcPct val="0"/>
              </a:spcBef>
            </a:pPr>
            <a:r>
              <a:rPr lang="en-US" sz="3200" b="1" dirty="0" smtClean="0">
                <a:solidFill>
                  <a:srgbClr val="450F0F"/>
                </a:solidFill>
                <a:latin typeface="Calibri (MS) Bold"/>
                <a:ea typeface="Calibri (MS) Bold"/>
                <a:cs typeface="Calibri (MS) Bold"/>
                <a:sym typeface="Calibri (MS) Bold"/>
              </a:rPr>
              <a:t>(</a:t>
            </a:r>
            <a:r>
              <a:rPr lang="el-GR" sz="3200" b="1" dirty="0">
                <a:solidFill>
                  <a:srgbClr val="450F0F"/>
                </a:solidFill>
                <a:latin typeface="Calibri (MS) Bold"/>
                <a:ea typeface="Calibri (MS) Bold"/>
                <a:cs typeface="Calibri (MS) Bold"/>
                <a:sym typeface="Calibri (MS) Bold"/>
              </a:rPr>
              <a:t>Ό</a:t>
            </a:r>
            <a:r>
              <a:rPr lang="en-US" sz="3200" b="1" dirty="0" err="1" smtClean="0">
                <a:solidFill>
                  <a:srgbClr val="450F0F"/>
                </a:solidFill>
                <a:latin typeface="Calibri (MS) Bold"/>
                <a:ea typeface="Calibri (MS) Bold"/>
                <a:cs typeface="Calibri (MS) Bold"/>
                <a:sym typeface="Calibri (MS) Bold"/>
              </a:rPr>
              <a:t>σοι</a:t>
            </a:r>
            <a:r>
              <a:rPr lang="en-US" sz="3200" b="1" dirty="0" smtClean="0">
                <a:solidFill>
                  <a:srgbClr val="450F0F"/>
                </a:solidFill>
                <a:latin typeface="Calibri (MS) Bold"/>
                <a:ea typeface="Calibri (MS) Bold"/>
                <a:cs typeface="Calibri (MS) Bold"/>
                <a:sym typeface="Calibri (MS) Bold"/>
              </a:rPr>
              <a:t> </a:t>
            </a:r>
            <a:r>
              <a:rPr lang="el-GR" sz="3200" b="1" dirty="0" smtClean="0">
                <a:solidFill>
                  <a:srgbClr val="450F0F"/>
                </a:solidFill>
                <a:latin typeface="Calibri (MS) Bold"/>
                <a:ea typeface="Calibri (MS) Bold"/>
                <a:cs typeface="Calibri (MS) Bold"/>
                <a:sym typeface="Calibri (MS) Bold"/>
              </a:rPr>
              <a:t>συμμετείχαν</a:t>
            </a:r>
            <a:r>
              <a:rPr lang="en-US" sz="3200" b="1" dirty="0" smtClean="0">
                <a:solidFill>
                  <a:srgbClr val="450F0F"/>
                </a:solidFill>
                <a:latin typeface="Calibri (MS) Bold"/>
                <a:ea typeface="Calibri (MS) Bold"/>
                <a:cs typeface="Calibri (MS) Bold"/>
                <a:sym typeface="Calibri (MS) Bold"/>
              </a:rPr>
              <a:t>, Ν=</a:t>
            </a:r>
            <a:r>
              <a:rPr lang="el-GR" sz="3200" b="1" dirty="0" smtClean="0">
                <a:solidFill>
                  <a:srgbClr val="450F0F"/>
                </a:solidFill>
                <a:latin typeface="Calibri (MS) Bold"/>
                <a:ea typeface="Calibri (MS) Bold"/>
                <a:cs typeface="Calibri (MS) Bold"/>
                <a:sym typeface="Calibri (MS) Bold"/>
              </a:rPr>
              <a:t>357</a:t>
            </a:r>
            <a:r>
              <a:rPr lang="en-US" sz="3200" b="1" dirty="0" smtClean="0">
                <a:solidFill>
                  <a:srgbClr val="450F0F"/>
                </a:solidFill>
                <a:latin typeface="Calibri (MS) Bold"/>
                <a:ea typeface="Calibri (MS) Bold"/>
                <a:cs typeface="Calibri (MS) Bold"/>
                <a:sym typeface="Calibri (MS) Bold"/>
              </a:rPr>
              <a:t>)</a:t>
            </a:r>
            <a:endParaRPr lang="en-US" sz="3200" b="1" dirty="0">
              <a:solidFill>
                <a:srgbClr val="450F0F"/>
              </a:solidFill>
              <a:latin typeface="Calibri (MS) Bold"/>
              <a:ea typeface="Calibri (MS) Bold"/>
              <a:cs typeface="Calibri (MS) Bold"/>
              <a:sym typeface="Calibri (MS) Bold"/>
            </a:endParaRPr>
          </a:p>
        </p:txBody>
      </p:sp>
      <p:graphicFrame>
        <p:nvGraphicFramePr>
          <p:cNvPr id="8" name="Γράφημα 7"/>
          <p:cNvGraphicFramePr>
            <a:graphicFrameLocks/>
          </p:cNvGraphicFramePr>
          <p:nvPr>
            <p:extLst>
              <p:ext uri="{D42A27DB-BD31-4B8C-83A1-F6EECF244321}">
                <p14:modId xmlns:p14="http://schemas.microsoft.com/office/powerpoint/2010/main" xmlns="" val="1437896056"/>
              </p:ext>
            </p:extLst>
          </p:nvPr>
        </p:nvGraphicFramePr>
        <p:xfrm>
          <a:off x="2113740" y="2402227"/>
          <a:ext cx="14401800" cy="6630602"/>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9436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0" name="9 - Εικόνα" descr="logo-palmos_darker_small.png"/>
          <p:cNvPicPr>
            <a:picLocks noChangeAspect="1"/>
          </p:cNvPicPr>
          <p:nvPr/>
        </p:nvPicPr>
        <p:blipFill>
          <a:blip r:embed="rId10" cstate="print"/>
          <a:stretch>
            <a:fillRect/>
          </a:stretch>
        </p:blipFill>
        <p:spPr>
          <a:xfrm>
            <a:off x="9744666" y="8801800"/>
            <a:ext cx="3514134" cy="56565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342900"/>
            <a:ext cx="15564956" cy="1781175"/>
          </a:xfrm>
          <a:prstGeom prst="rect">
            <a:avLst/>
          </a:prstGeom>
        </p:spPr>
        <p:txBody>
          <a:bodyPr lIns="0" tIns="0" rIns="0" bIns="0" rtlCol="0" anchor="t">
            <a:spAutoFit/>
          </a:bodyPr>
          <a:lstStyle/>
          <a:p>
            <a:pPr algn="ctr">
              <a:lnSpc>
                <a:spcPts val="4800"/>
              </a:lnSpc>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Πόσο</a:t>
            </a:r>
            <a:r>
              <a:rPr lang="en-US" sz="4000" b="1" dirty="0">
                <a:solidFill>
                  <a:srgbClr val="450F0F"/>
                </a:solidFill>
                <a:latin typeface="Calibri (MS) Bold"/>
                <a:ea typeface="Calibri (MS) Bold"/>
                <a:cs typeface="Calibri (MS) Bold"/>
                <a:sym typeface="Calibri (MS) Bold"/>
              </a:rPr>
              <a:t> </a:t>
            </a:r>
            <a:r>
              <a:rPr lang="en-US" sz="4000" b="1" dirty="0" err="1">
                <a:solidFill>
                  <a:srgbClr val="450F0F"/>
                </a:solidFill>
                <a:latin typeface="Calibri (MS) Bold"/>
                <a:ea typeface="Calibri (MS) Bold"/>
                <a:cs typeface="Calibri (MS) Bold"/>
                <a:sym typeface="Calibri (MS) Bold"/>
              </a:rPr>
              <a:t>ενδι</a:t>
            </a:r>
            <a:r>
              <a:rPr lang="en-US" sz="4000" b="1" dirty="0">
                <a:solidFill>
                  <a:srgbClr val="450F0F"/>
                </a:solidFill>
                <a:latin typeface="Calibri (MS) Bold"/>
                <a:ea typeface="Calibri (MS) Bold"/>
                <a:cs typeface="Calibri (MS) Bold"/>
                <a:sym typeface="Calibri (MS) Bold"/>
              </a:rPr>
              <a:t>αφέρον βρήκες το περιεχόμενο της εκδήλωσης υποδοχής πρωτοετών του Αριστοτελείου;”</a:t>
            </a:r>
          </a:p>
          <a:p>
            <a:pPr lvl="0" algn="ctr">
              <a:lnSpc>
                <a:spcPts val="4440"/>
              </a:lnSpc>
              <a:spcBef>
                <a:spcPct val="0"/>
              </a:spcBef>
            </a:pPr>
            <a:r>
              <a:rPr lang="en-US" sz="3200" b="1" dirty="0">
                <a:solidFill>
                  <a:srgbClr val="450F0F"/>
                </a:solidFill>
                <a:latin typeface="Calibri (MS) Bold"/>
                <a:ea typeface="Calibri (MS) Bold"/>
                <a:cs typeface="Calibri (MS) Bold"/>
                <a:sym typeface="Calibri (MS) Bold"/>
              </a:rPr>
              <a:t>(</a:t>
            </a:r>
            <a:r>
              <a:rPr lang="el-GR" sz="3200" b="1" dirty="0">
                <a:solidFill>
                  <a:srgbClr val="450F0F"/>
                </a:solidFill>
                <a:latin typeface="Calibri (MS) Bold"/>
                <a:ea typeface="Calibri (MS) Bold"/>
                <a:cs typeface="Calibri (MS) Bold"/>
                <a:sym typeface="Calibri (MS) Bold"/>
              </a:rPr>
              <a:t>Ό</a:t>
            </a:r>
            <a:r>
              <a:rPr lang="en-US" sz="3200" b="1" dirty="0" err="1">
                <a:solidFill>
                  <a:srgbClr val="450F0F"/>
                </a:solidFill>
                <a:latin typeface="Calibri (MS) Bold"/>
                <a:ea typeface="Calibri (MS) Bold"/>
                <a:cs typeface="Calibri (MS) Bold"/>
                <a:sym typeface="Calibri (MS) Bold"/>
              </a:rPr>
              <a:t>σοι</a:t>
            </a:r>
            <a:r>
              <a:rPr lang="en-US" sz="3200" b="1" dirty="0">
                <a:solidFill>
                  <a:srgbClr val="450F0F"/>
                </a:solidFill>
                <a:latin typeface="Calibri (MS) Bold"/>
                <a:ea typeface="Calibri (MS) Bold"/>
                <a:cs typeface="Calibri (MS) Bold"/>
                <a:sym typeface="Calibri (MS) Bold"/>
              </a:rPr>
              <a:t> </a:t>
            </a:r>
            <a:r>
              <a:rPr lang="el-GR" sz="3200" b="1" dirty="0">
                <a:solidFill>
                  <a:srgbClr val="450F0F"/>
                </a:solidFill>
                <a:latin typeface="Calibri (MS) Bold"/>
                <a:ea typeface="Calibri (MS) Bold"/>
                <a:cs typeface="Calibri (MS) Bold"/>
                <a:sym typeface="Calibri (MS) Bold"/>
              </a:rPr>
              <a:t>συμμετείχαν</a:t>
            </a:r>
            <a:r>
              <a:rPr lang="en-US" sz="3200" b="1" dirty="0">
                <a:solidFill>
                  <a:srgbClr val="450F0F"/>
                </a:solidFill>
                <a:latin typeface="Calibri (MS) Bold"/>
                <a:ea typeface="Calibri (MS) Bold"/>
                <a:cs typeface="Calibri (MS) Bold"/>
                <a:sym typeface="Calibri (MS) Bold"/>
              </a:rPr>
              <a:t>, Ν=</a:t>
            </a:r>
            <a:r>
              <a:rPr lang="el-GR" sz="3200" b="1" dirty="0">
                <a:solidFill>
                  <a:srgbClr val="450F0F"/>
                </a:solidFill>
                <a:latin typeface="Calibri (MS) Bold"/>
                <a:ea typeface="Calibri (MS) Bold"/>
                <a:cs typeface="Calibri (MS) Bold"/>
                <a:sym typeface="Calibri (MS) Bold"/>
              </a:rPr>
              <a:t>357</a:t>
            </a:r>
            <a:r>
              <a:rPr lang="en-US" sz="3200" b="1" dirty="0">
                <a:solidFill>
                  <a:srgbClr val="450F0F"/>
                </a:solidFill>
                <a:latin typeface="Calibri (MS) Bold"/>
                <a:ea typeface="Calibri (MS) Bold"/>
                <a:cs typeface="Calibri (MS) Bold"/>
                <a:sym typeface="Calibri (MS) Bold"/>
              </a:rPr>
              <a:t>)</a:t>
            </a:r>
          </a:p>
        </p:txBody>
      </p:sp>
      <p:grpSp>
        <p:nvGrpSpPr>
          <p:cNvPr id="11" name="Group 7"/>
          <p:cNvGrpSpPr/>
          <p:nvPr/>
        </p:nvGrpSpPr>
        <p:grpSpPr>
          <a:xfrm>
            <a:off x="7347650" y="1943100"/>
            <a:ext cx="3368953"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ΦΥΛΟ</a:t>
              </a:r>
            </a:p>
          </p:txBody>
        </p:sp>
      </p:grpSp>
      <p:graphicFrame>
        <p:nvGraphicFramePr>
          <p:cNvPr id="14" name="Q15 - Πόσο ενδιαφέρον βρήκες το περιεχόμενο της εκδήλωσης υποδοχής πρωτοετών του Αριστοτελείου; by Q1 - Το Φύλο σου 2" descr="cbf23d54-8aa1-44b7-a3f2-d572f6c96a9f Q15 - Πόσο ενδιαφέρον βρήκες το περιεχόμενο της εκδήλωσης υποδοχής πρωτοετών του Αριστοτελείου; by Q1 - Το Φύλο σου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2636274262"/>
              </p:ext>
            </p:extLst>
          </p:nvPr>
        </p:nvGraphicFramePr>
        <p:xfrm>
          <a:off x="4648200" y="3245211"/>
          <a:ext cx="8915400" cy="3408047"/>
        </p:xfrm>
        <a:graphic>
          <a:graphicData uri="http://schemas.openxmlformats.org/drawingml/2006/table">
            <a:tbl>
              <a:tblPr firstRow="1" firstCol="1" bandRow="1">
                <a:tableStyleId>{5C22544A-7EE6-4342-B048-85BDC9FD1C3A}</a:tableStyleId>
              </a:tblPr>
              <a:tblGrid>
                <a:gridCol w="3451164">
                  <a:extLst>
                    <a:ext uri="{9D8B030D-6E8A-4147-A177-3AD203B41FA5}">
                      <a16:colId xmlns:a16="http://schemas.microsoft.com/office/drawing/2014/main" xmlns="" val="20000"/>
                    </a:ext>
                  </a:extLst>
                </a:gridCol>
                <a:gridCol w="1821412">
                  <a:extLst>
                    <a:ext uri="{9D8B030D-6E8A-4147-A177-3AD203B41FA5}">
                      <a16:colId xmlns:a16="http://schemas.microsoft.com/office/drawing/2014/main" xmlns="" val="20001"/>
                    </a:ext>
                  </a:extLst>
                </a:gridCol>
                <a:gridCol w="1821412">
                  <a:extLst>
                    <a:ext uri="{9D8B030D-6E8A-4147-A177-3AD203B41FA5}">
                      <a16:colId xmlns:a16="http://schemas.microsoft.com/office/drawing/2014/main" xmlns="" val="20002"/>
                    </a:ext>
                  </a:extLst>
                </a:gridCol>
                <a:gridCol w="1821412">
                  <a:extLst>
                    <a:ext uri="{9D8B030D-6E8A-4147-A177-3AD203B41FA5}">
                      <a16:colId xmlns:a16="http://schemas.microsoft.com/office/drawing/2014/main" xmlns="" val="20003"/>
                    </a:ext>
                  </a:extLst>
                </a:gridCol>
              </a:tblGrid>
              <a:tr h="50325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92823">
                <a:tc>
                  <a:txBody>
                    <a:bodyPr/>
                    <a:lstStyle/>
                    <a:p>
                      <a:pPr marL="0" lvl="0" indent="0" algn="ctr">
                        <a:buNone/>
                      </a:pPr>
                      <a:r>
                        <a:rPr sz="1600" b="1" i="0" u="none" strike="noStrike" dirty="0">
                          <a:solidFill>
                            <a:srgbClr val="000000"/>
                          </a:solidFill>
                          <a:latin typeface="Open Sans"/>
                        </a:rPr>
                        <a:t>1 – </a:t>
                      </a:r>
                      <a:r>
                        <a:rPr sz="1600" b="1" i="0" u="none" strike="noStrike" dirty="0" err="1" smtClean="0">
                          <a:solidFill>
                            <a:srgbClr val="000000"/>
                          </a:solidFill>
                          <a:latin typeface="Open Sans"/>
                        </a:rPr>
                        <a:t>Καθόλου</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12%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82394">
                <a:tc>
                  <a:txBody>
                    <a:bodyPr/>
                    <a:lstStyle/>
                    <a:p>
                      <a:pPr marL="0" lvl="0" indent="0" algn="ctr">
                        <a:buNone/>
                      </a:pPr>
                      <a:r>
                        <a:rPr sz="1600" b="1" i="0" u="none" strike="noStrike" dirty="0">
                          <a:solidFill>
                            <a:srgbClr val="000000"/>
                          </a:solidFill>
                          <a:latin typeface="Open Sans"/>
                        </a:rPr>
                        <a:t>2 – Λίγο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82394">
                <a:tc>
                  <a:txBody>
                    <a:bodyPr/>
                    <a:lstStyle/>
                    <a:p>
                      <a:pPr marL="0" lvl="0" indent="0" algn="ctr">
                        <a:buNone/>
                      </a:pPr>
                      <a:r>
                        <a:rPr sz="1600" b="1" i="0" u="none" strike="noStrike" dirty="0">
                          <a:solidFill>
                            <a:srgbClr val="000000"/>
                          </a:solidFill>
                          <a:latin typeface="Open Sans"/>
                        </a:rPr>
                        <a:t>3 – Ούτε </a:t>
                      </a:r>
                      <a:r>
                        <a:rPr sz="1600" b="1" i="0" u="none" strike="noStrike" dirty="0" err="1">
                          <a:solidFill>
                            <a:srgbClr val="000000"/>
                          </a:solidFill>
                          <a:latin typeface="Open Sans"/>
                        </a:rPr>
                        <a:t>πολύ</a:t>
                      </a:r>
                      <a:r>
                        <a:rPr sz="1600" b="1" i="0" u="none" strike="noStrike" dirty="0">
                          <a:solidFill>
                            <a:srgbClr val="000000"/>
                          </a:solidFill>
                          <a:latin typeface="Open Sans"/>
                        </a:rPr>
                        <a:t>/</a:t>
                      </a:r>
                      <a:r>
                        <a:rPr sz="1600" b="1" i="0" u="none" strike="noStrike" dirty="0" err="1">
                          <a:solidFill>
                            <a:srgbClr val="000000"/>
                          </a:solidFill>
                          <a:latin typeface="Open Sans"/>
                        </a:rPr>
                        <a:t>ούτε</a:t>
                      </a:r>
                      <a:r>
                        <a:rPr sz="1600" b="1" i="0" u="none" strike="noStrike" dirty="0">
                          <a:solidFill>
                            <a:srgbClr val="000000"/>
                          </a:solidFill>
                          <a:latin typeface="Open Sans"/>
                        </a:rPr>
                        <a:t> </a:t>
                      </a:r>
                      <a:r>
                        <a:rPr sz="1600" b="1" i="0" u="none" strike="noStrike" dirty="0" err="1" smtClean="0">
                          <a:solidFill>
                            <a:srgbClr val="000000"/>
                          </a:solidFill>
                          <a:latin typeface="Open Sans"/>
                        </a:rPr>
                        <a:t>λίγο</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82394">
                <a:tc>
                  <a:txBody>
                    <a:bodyPr/>
                    <a:lstStyle/>
                    <a:p>
                      <a:pPr marL="0" lvl="0" indent="0" algn="ctr">
                        <a:buNone/>
                      </a:pPr>
                      <a:r>
                        <a:rPr sz="1600" b="1" i="0" u="none" strike="noStrike" dirty="0">
                          <a:solidFill>
                            <a:srgbClr val="000000"/>
                          </a:solidFill>
                          <a:latin typeface="Open Sans"/>
                        </a:rPr>
                        <a:t>4 – </a:t>
                      </a:r>
                      <a:r>
                        <a:rPr sz="1600" b="1" i="0" u="none" strike="noStrike" dirty="0" err="1" smtClean="0">
                          <a:solidFill>
                            <a:srgbClr val="000000"/>
                          </a:solidFill>
                          <a:latin typeface="Open Sans"/>
                        </a:rPr>
                        <a:t>Αρκετά</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smtClean="0">
                          <a:solidFill>
                            <a:srgbClr val="000000"/>
                          </a:solidFill>
                          <a:latin typeface="Open Sans"/>
                        </a:rPr>
                        <a:t>3</a:t>
                      </a:r>
                      <a:r>
                        <a:rPr lang="el-GR" sz="1600" b="1" i="0" u="none" strike="noStrike" dirty="0" smtClean="0">
                          <a:solidFill>
                            <a:srgbClr val="000000"/>
                          </a:solidFill>
                          <a:latin typeface="Open Sans"/>
                        </a:rPr>
                        <a:t>7</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82394">
                <a:tc>
                  <a:txBody>
                    <a:bodyPr/>
                    <a:lstStyle/>
                    <a:p>
                      <a:pPr marL="0" lvl="0" indent="0" algn="ctr">
                        <a:buNone/>
                      </a:pPr>
                      <a:r>
                        <a:rPr sz="1600" b="1" i="0" u="none" strike="noStrike" dirty="0">
                          <a:solidFill>
                            <a:srgbClr val="000000"/>
                          </a:solidFill>
                          <a:latin typeface="Open Sans"/>
                        </a:rPr>
                        <a:t>5 – </a:t>
                      </a:r>
                      <a:r>
                        <a:rPr sz="1600" b="1" i="0" u="none" strike="noStrike" dirty="0" err="1" smtClean="0">
                          <a:solidFill>
                            <a:srgbClr val="000000"/>
                          </a:solidFill>
                          <a:latin typeface="Open Sans"/>
                        </a:rPr>
                        <a:t>Πολύ</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82394">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5" name="Freeform 18"/>
          <p:cNvSpPr/>
          <p:nvPr/>
        </p:nvSpPr>
        <p:spPr>
          <a:xfrm>
            <a:off x="57150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516066" y="8801800"/>
            <a:ext cx="3514134" cy="56565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532162" y="266700"/>
            <a:ext cx="15564956" cy="1781175"/>
          </a:xfrm>
          <a:prstGeom prst="rect">
            <a:avLst/>
          </a:prstGeom>
        </p:spPr>
        <p:txBody>
          <a:bodyPr lIns="0" tIns="0" rIns="0" bIns="0" rtlCol="0" anchor="t">
            <a:spAutoFit/>
          </a:bodyPr>
          <a:lstStyle/>
          <a:p>
            <a:pPr algn="ctr">
              <a:lnSpc>
                <a:spcPts val="4800"/>
              </a:lnSpc>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Πόσο</a:t>
            </a:r>
            <a:r>
              <a:rPr lang="en-US" sz="4000" b="1" dirty="0">
                <a:solidFill>
                  <a:srgbClr val="450F0F"/>
                </a:solidFill>
                <a:latin typeface="Calibri (MS) Bold"/>
                <a:ea typeface="Calibri (MS) Bold"/>
                <a:cs typeface="Calibri (MS) Bold"/>
                <a:sym typeface="Calibri (MS) Bold"/>
              </a:rPr>
              <a:t> </a:t>
            </a:r>
            <a:r>
              <a:rPr lang="en-US" sz="4000" b="1" dirty="0" err="1">
                <a:solidFill>
                  <a:srgbClr val="450F0F"/>
                </a:solidFill>
                <a:latin typeface="Calibri (MS) Bold"/>
                <a:ea typeface="Calibri (MS) Bold"/>
                <a:cs typeface="Calibri (MS) Bold"/>
                <a:sym typeface="Calibri (MS) Bold"/>
              </a:rPr>
              <a:t>ενδι</a:t>
            </a:r>
            <a:r>
              <a:rPr lang="en-US" sz="4000" b="1" dirty="0">
                <a:solidFill>
                  <a:srgbClr val="450F0F"/>
                </a:solidFill>
                <a:latin typeface="Calibri (MS) Bold"/>
                <a:ea typeface="Calibri (MS) Bold"/>
                <a:cs typeface="Calibri (MS) Bold"/>
                <a:sym typeface="Calibri (MS) Bold"/>
              </a:rPr>
              <a:t>αφέρον βρήκες το περιεχόμενο της εκδήλωσης υποδοχής πρωτοετών του Αριστοτελείου;”</a:t>
            </a:r>
          </a:p>
          <a:p>
            <a:pPr lvl="0" algn="ctr">
              <a:lnSpc>
                <a:spcPts val="4440"/>
              </a:lnSpc>
              <a:spcBef>
                <a:spcPct val="0"/>
              </a:spcBef>
            </a:pPr>
            <a:r>
              <a:rPr lang="en-US" sz="3200" b="1" dirty="0">
                <a:solidFill>
                  <a:srgbClr val="450F0F"/>
                </a:solidFill>
                <a:latin typeface="Calibri (MS) Bold"/>
                <a:ea typeface="Calibri (MS) Bold"/>
                <a:cs typeface="Calibri (MS) Bold"/>
                <a:sym typeface="Calibri (MS) Bold"/>
              </a:rPr>
              <a:t>(</a:t>
            </a:r>
            <a:r>
              <a:rPr lang="el-GR" sz="3200" b="1" dirty="0">
                <a:solidFill>
                  <a:srgbClr val="450F0F"/>
                </a:solidFill>
                <a:latin typeface="Calibri (MS) Bold"/>
                <a:ea typeface="Calibri (MS) Bold"/>
                <a:cs typeface="Calibri (MS) Bold"/>
                <a:sym typeface="Calibri (MS) Bold"/>
              </a:rPr>
              <a:t>Ό</a:t>
            </a:r>
            <a:r>
              <a:rPr lang="en-US" sz="3200" b="1" dirty="0" err="1">
                <a:solidFill>
                  <a:srgbClr val="450F0F"/>
                </a:solidFill>
                <a:latin typeface="Calibri (MS) Bold"/>
                <a:ea typeface="Calibri (MS) Bold"/>
                <a:cs typeface="Calibri (MS) Bold"/>
                <a:sym typeface="Calibri (MS) Bold"/>
              </a:rPr>
              <a:t>σοι</a:t>
            </a:r>
            <a:r>
              <a:rPr lang="en-US" sz="3200" b="1" dirty="0">
                <a:solidFill>
                  <a:srgbClr val="450F0F"/>
                </a:solidFill>
                <a:latin typeface="Calibri (MS) Bold"/>
                <a:ea typeface="Calibri (MS) Bold"/>
                <a:cs typeface="Calibri (MS) Bold"/>
                <a:sym typeface="Calibri (MS) Bold"/>
              </a:rPr>
              <a:t> </a:t>
            </a:r>
            <a:r>
              <a:rPr lang="el-GR" sz="3200" b="1" dirty="0">
                <a:solidFill>
                  <a:srgbClr val="450F0F"/>
                </a:solidFill>
                <a:latin typeface="Calibri (MS) Bold"/>
                <a:ea typeface="Calibri (MS) Bold"/>
                <a:cs typeface="Calibri (MS) Bold"/>
                <a:sym typeface="Calibri (MS) Bold"/>
              </a:rPr>
              <a:t>συμμετείχαν</a:t>
            </a:r>
            <a:r>
              <a:rPr lang="en-US" sz="3200" b="1" dirty="0">
                <a:solidFill>
                  <a:srgbClr val="450F0F"/>
                </a:solidFill>
                <a:latin typeface="Calibri (MS) Bold"/>
                <a:ea typeface="Calibri (MS) Bold"/>
                <a:cs typeface="Calibri (MS) Bold"/>
                <a:sym typeface="Calibri (MS) Bold"/>
              </a:rPr>
              <a:t>, Ν=</a:t>
            </a:r>
            <a:r>
              <a:rPr lang="el-GR" sz="3200" b="1" dirty="0">
                <a:solidFill>
                  <a:srgbClr val="450F0F"/>
                </a:solidFill>
                <a:latin typeface="Calibri (MS) Bold"/>
                <a:ea typeface="Calibri (MS) Bold"/>
                <a:cs typeface="Calibri (MS) Bold"/>
                <a:sym typeface="Calibri (MS) Bold"/>
              </a:rPr>
              <a:t>357</a:t>
            </a:r>
            <a:r>
              <a:rPr lang="en-US" sz="3200" b="1" dirty="0">
                <a:solidFill>
                  <a:srgbClr val="450F0F"/>
                </a:solidFill>
                <a:latin typeface="Calibri (MS) Bold"/>
                <a:ea typeface="Calibri (MS) Bold"/>
                <a:cs typeface="Calibri (MS) Bold"/>
                <a:sym typeface="Calibri (MS) Bold"/>
              </a:rPr>
              <a:t>)</a:t>
            </a:r>
          </a:p>
        </p:txBody>
      </p:sp>
      <p:grpSp>
        <p:nvGrpSpPr>
          <p:cNvPr id="11" name="Group 7"/>
          <p:cNvGrpSpPr/>
          <p:nvPr/>
        </p:nvGrpSpPr>
        <p:grpSpPr>
          <a:xfrm>
            <a:off x="7459523" y="1866900"/>
            <a:ext cx="3368954" cy="1422724"/>
            <a:chOff x="0" y="-133350"/>
            <a:chExt cx="693200" cy="292741"/>
          </a:xfrm>
        </p:grpSpPr>
        <p:sp>
          <p:nvSpPr>
            <p:cNvPr id="12" name="Freeform 8"/>
            <p:cNvSpPr/>
            <p:nvPr/>
          </p:nvSpPr>
          <p:spPr>
            <a:xfrm>
              <a:off x="0" y="-66675"/>
              <a:ext cx="693200" cy="159391"/>
            </a:xfrm>
            <a:custGeom>
              <a:avLst/>
              <a:gdLst/>
              <a:ahLst/>
              <a:cxnLst/>
              <a:rect l="l" t="t" r="r" b="b"/>
              <a:pathLst>
                <a:path w="693200" h="159391">
                  <a:moveTo>
                    <a:pt x="44883" y="0"/>
                  </a:moveTo>
                  <a:lnTo>
                    <a:pt x="648317" y="0"/>
                  </a:lnTo>
                  <a:cubicBezTo>
                    <a:pt x="660221" y="0"/>
                    <a:pt x="671637" y="4729"/>
                    <a:pt x="680054" y="13146"/>
                  </a:cubicBezTo>
                  <a:cubicBezTo>
                    <a:pt x="688472" y="21563"/>
                    <a:pt x="693200" y="32979"/>
                    <a:pt x="693200" y="44883"/>
                  </a:cubicBezTo>
                  <a:lnTo>
                    <a:pt x="693200" y="114508"/>
                  </a:lnTo>
                  <a:cubicBezTo>
                    <a:pt x="693200" y="126412"/>
                    <a:pt x="688472" y="137828"/>
                    <a:pt x="680054" y="146245"/>
                  </a:cubicBezTo>
                  <a:cubicBezTo>
                    <a:pt x="671637" y="154663"/>
                    <a:pt x="660221" y="159391"/>
                    <a:pt x="648317" y="159391"/>
                  </a:cubicBezTo>
                  <a:lnTo>
                    <a:pt x="44883" y="159391"/>
                  </a:lnTo>
                  <a:cubicBezTo>
                    <a:pt x="32979" y="159391"/>
                    <a:pt x="21563" y="154663"/>
                    <a:pt x="13146" y="146245"/>
                  </a:cubicBezTo>
                  <a:cubicBezTo>
                    <a:pt x="4729" y="137828"/>
                    <a:pt x="0" y="126412"/>
                    <a:pt x="0" y="114508"/>
                  </a:cubicBezTo>
                  <a:lnTo>
                    <a:pt x="0" y="44883"/>
                  </a:lnTo>
                  <a:cubicBezTo>
                    <a:pt x="0" y="32979"/>
                    <a:pt x="4729" y="21563"/>
                    <a:pt x="13146" y="13146"/>
                  </a:cubicBezTo>
                  <a:cubicBezTo>
                    <a:pt x="21563" y="4729"/>
                    <a:pt x="32979" y="0"/>
                    <a:pt x="44883" y="0"/>
                  </a:cubicBezTo>
                  <a:close/>
                </a:path>
              </a:pathLst>
            </a:custGeom>
            <a:solidFill>
              <a:srgbClr val="802D2D">
                <a:alpha val="65882"/>
              </a:srgbClr>
            </a:solidFill>
          </p:spPr>
        </p:sp>
        <p:sp>
          <p:nvSpPr>
            <p:cNvPr id="13" name="TextBox 9"/>
            <p:cNvSpPr txBox="1"/>
            <p:nvPr/>
          </p:nvSpPr>
          <p:spPr>
            <a:xfrm>
              <a:off x="0" y="-133350"/>
              <a:ext cx="693200" cy="292741"/>
            </a:xfrm>
            <a:prstGeom prst="rect">
              <a:avLst/>
            </a:prstGeom>
          </p:spPr>
          <p:txBody>
            <a:bodyPr lIns="50800" tIns="50800" rIns="50800" bIns="50800" rtlCol="0" anchor="ctr"/>
            <a:lstStyle/>
            <a:p>
              <a:pPr algn="ctr">
                <a:lnSpc>
                  <a:spcPts val="4479"/>
                </a:lnSpc>
              </a:pPr>
              <a:r>
                <a:rPr lang="en-US" sz="3199" b="1" dirty="0">
                  <a:solidFill>
                    <a:srgbClr val="FFFFFF">
                      <a:alpha val="65882"/>
                    </a:srgbClr>
                  </a:solidFill>
                  <a:latin typeface="Calibri (MS) Bold"/>
                  <a:ea typeface="Calibri (MS) Bold"/>
                  <a:cs typeface="Calibri (MS) Bold"/>
                  <a:sym typeface="Calibri (MS) Bold"/>
                </a:rPr>
                <a:t>ΑΝΑ ΗΛΙΚΙΑ</a:t>
              </a:r>
            </a:p>
          </p:txBody>
        </p:sp>
      </p:grpSp>
      <p:graphicFrame>
        <p:nvGraphicFramePr>
          <p:cNvPr id="14" name="Q15 - Πόσο ενδιαφέρον βρήκες το περιεχόμενο της εκδήλωσης υποδοχής πρωτοετών του Αριστοτελείου; by Q2 - Η ηλικία σου: 2 2 2" descr="6f9140c2-6e37-4bfa-9c7f-dfbe0331c095 Q15 - Πόσο ενδιαφέρον βρήκες το περιεχόμενο της εκδήλωσης υποδοχής πρωτοετών του Αριστοτελείου; by Q2 - Η ηλικία σου: 2 2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593228357"/>
              </p:ext>
            </p:extLst>
          </p:nvPr>
        </p:nvGraphicFramePr>
        <p:xfrm>
          <a:off x="4823603" y="3327480"/>
          <a:ext cx="8982074" cy="3124688"/>
        </p:xfrm>
        <a:graphic>
          <a:graphicData uri="http://schemas.openxmlformats.org/drawingml/2006/table">
            <a:tbl>
              <a:tblPr firstRow="1" firstCol="1" bandRow="1">
                <a:tableStyleId>{5C22544A-7EE6-4342-B048-85BDC9FD1C3A}</a:tableStyleId>
              </a:tblPr>
              <a:tblGrid>
                <a:gridCol w="3476975">
                  <a:extLst>
                    <a:ext uri="{9D8B030D-6E8A-4147-A177-3AD203B41FA5}">
                      <a16:colId xmlns:a16="http://schemas.microsoft.com/office/drawing/2014/main" xmlns="" val="20000"/>
                    </a:ext>
                  </a:extLst>
                </a:gridCol>
                <a:gridCol w="1835033">
                  <a:extLst>
                    <a:ext uri="{9D8B030D-6E8A-4147-A177-3AD203B41FA5}">
                      <a16:colId xmlns:a16="http://schemas.microsoft.com/office/drawing/2014/main" xmlns="" val="20001"/>
                    </a:ext>
                  </a:extLst>
                </a:gridCol>
                <a:gridCol w="1835033">
                  <a:extLst>
                    <a:ext uri="{9D8B030D-6E8A-4147-A177-3AD203B41FA5}">
                      <a16:colId xmlns:a16="http://schemas.microsoft.com/office/drawing/2014/main" xmlns="" val="20002"/>
                    </a:ext>
                  </a:extLst>
                </a:gridCol>
                <a:gridCol w="1835033">
                  <a:extLst>
                    <a:ext uri="{9D8B030D-6E8A-4147-A177-3AD203B41FA5}">
                      <a16:colId xmlns:a16="http://schemas.microsoft.com/office/drawing/2014/main" xmlns="" val="20003"/>
                    </a:ext>
                  </a:extLst>
                </a:gridCol>
              </a:tblGrid>
              <a:tr h="461411">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51847">
                <a:tc>
                  <a:txBody>
                    <a:bodyPr/>
                    <a:lstStyle/>
                    <a:p>
                      <a:pPr marL="0" lvl="0" indent="0" algn="ctr">
                        <a:buNone/>
                      </a:pPr>
                      <a:r>
                        <a:rPr sz="1600" b="1" i="0" u="none" strike="noStrike" dirty="0">
                          <a:solidFill>
                            <a:srgbClr val="000000"/>
                          </a:solidFill>
                          <a:latin typeface="Open Sans"/>
                        </a:rPr>
                        <a:t>1 – </a:t>
                      </a:r>
                      <a:r>
                        <a:rPr sz="1600" b="1" i="0" u="none" strike="noStrike" dirty="0" err="1" smtClean="0">
                          <a:solidFill>
                            <a:srgbClr val="000000"/>
                          </a:solidFill>
                          <a:latin typeface="Open Sans"/>
                        </a:rPr>
                        <a:t>Καθόλου</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42286">
                <a:tc>
                  <a:txBody>
                    <a:bodyPr/>
                    <a:lstStyle/>
                    <a:p>
                      <a:pPr marL="0" lvl="0" indent="0" algn="ctr">
                        <a:buNone/>
                      </a:pPr>
                      <a:r>
                        <a:rPr sz="1600" b="1" i="0" u="none" strike="noStrike" dirty="0">
                          <a:solidFill>
                            <a:srgbClr val="000000"/>
                          </a:solidFill>
                          <a:latin typeface="Open Sans"/>
                        </a:rPr>
                        <a:t>2 – Λίγο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42286">
                <a:tc>
                  <a:txBody>
                    <a:bodyPr/>
                    <a:lstStyle/>
                    <a:p>
                      <a:pPr marL="0" lvl="0" indent="0" algn="ctr">
                        <a:buNone/>
                      </a:pPr>
                      <a:r>
                        <a:rPr sz="1600" b="1" i="0" u="none" strike="noStrike" dirty="0">
                          <a:solidFill>
                            <a:srgbClr val="000000"/>
                          </a:solidFill>
                          <a:latin typeface="Open Sans"/>
                        </a:rPr>
                        <a:t>3 – Ούτε </a:t>
                      </a:r>
                      <a:r>
                        <a:rPr sz="1600" b="1" i="0" u="none" strike="noStrike" dirty="0" err="1">
                          <a:solidFill>
                            <a:srgbClr val="000000"/>
                          </a:solidFill>
                          <a:latin typeface="Open Sans"/>
                        </a:rPr>
                        <a:t>πολύ</a:t>
                      </a:r>
                      <a:r>
                        <a:rPr sz="1600" b="1" i="0" u="none" strike="noStrike" dirty="0">
                          <a:solidFill>
                            <a:srgbClr val="000000"/>
                          </a:solidFill>
                          <a:latin typeface="Open Sans"/>
                        </a:rPr>
                        <a:t>/</a:t>
                      </a:r>
                      <a:r>
                        <a:rPr sz="1600" b="1" i="0" u="none" strike="noStrike" dirty="0" err="1">
                          <a:solidFill>
                            <a:srgbClr val="000000"/>
                          </a:solidFill>
                          <a:latin typeface="Open Sans"/>
                        </a:rPr>
                        <a:t>ούτε</a:t>
                      </a:r>
                      <a:r>
                        <a:rPr sz="1600" b="1" i="0" u="none" strike="noStrike" dirty="0">
                          <a:solidFill>
                            <a:srgbClr val="000000"/>
                          </a:solidFill>
                          <a:latin typeface="Open Sans"/>
                        </a:rPr>
                        <a:t> </a:t>
                      </a:r>
                      <a:r>
                        <a:rPr sz="1600" b="1" i="0" u="none" strike="noStrike" dirty="0" err="1" smtClean="0">
                          <a:solidFill>
                            <a:srgbClr val="000000"/>
                          </a:solidFill>
                          <a:latin typeface="Open Sans"/>
                        </a:rPr>
                        <a:t>λίγο</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42286">
                <a:tc>
                  <a:txBody>
                    <a:bodyPr/>
                    <a:lstStyle/>
                    <a:p>
                      <a:pPr marL="0" lvl="0" indent="0" algn="ctr">
                        <a:buNone/>
                      </a:pPr>
                      <a:r>
                        <a:rPr sz="1600" b="1" i="0" u="none" strike="noStrike" dirty="0">
                          <a:solidFill>
                            <a:srgbClr val="000000"/>
                          </a:solidFill>
                          <a:latin typeface="Open Sans"/>
                        </a:rPr>
                        <a:t>4 – </a:t>
                      </a:r>
                      <a:r>
                        <a:rPr sz="1600" b="1" i="0" u="none" strike="noStrike" dirty="0" err="1" smtClean="0">
                          <a:solidFill>
                            <a:srgbClr val="000000"/>
                          </a:solidFill>
                          <a:latin typeface="Open Sans"/>
                        </a:rPr>
                        <a:t>Αρκετά</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smtClean="0">
                          <a:solidFill>
                            <a:srgbClr val="000000"/>
                          </a:solidFill>
                          <a:latin typeface="Open Sans"/>
                        </a:rPr>
                        <a:t>3</a:t>
                      </a:r>
                      <a:r>
                        <a:rPr lang="el-GR" sz="1600" b="1" i="0" u="none" strike="noStrike" dirty="0" smtClean="0">
                          <a:solidFill>
                            <a:srgbClr val="000000"/>
                          </a:solidFill>
                          <a:latin typeface="Open Sans"/>
                        </a:rPr>
                        <a:t>7</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42286">
                <a:tc>
                  <a:txBody>
                    <a:bodyPr/>
                    <a:lstStyle/>
                    <a:p>
                      <a:pPr marL="0" lvl="0" indent="0" algn="ctr">
                        <a:buNone/>
                      </a:pPr>
                      <a:r>
                        <a:rPr sz="1600" b="1" i="0" u="none" strike="noStrike" dirty="0">
                          <a:solidFill>
                            <a:srgbClr val="000000"/>
                          </a:solidFill>
                          <a:latin typeface="Open Sans"/>
                        </a:rPr>
                        <a:t>5 – </a:t>
                      </a:r>
                      <a:r>
                        <a:rPr sz="1600" b="1" i="0" u="none" strike="noStrike" dirty="0" err="1" smtClean="0">
                          <a:solidFill>
                            <a:srgbClr val="000000"/>
                          </a:solidFill>
                          <a:latin typeface="Open Sans"/>
                        </a:rPr>
                        <a:t>Πολύ</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42286">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5" name="Freeform 18"/>
          <p:cNvSpPr/>
          <p:nvPr/>
        </p:nvSpPr>
        <p:spPr>
          <a:xfrm>
            <a:off x="5791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6" name="15 - Εικόνα" descr="logo-palmos_darker_small.png"/>
          <p:cNvPicPr>
            <a:picLocks noChangeAspect="1"/>
          </p:cNvPicPr>
          <p:nvPr/>
        </p:nvPicPr>
        <p:blipFill>
          <a:blip r:embed="rId9" cstate="print"/>
          <a:stretch>
            <a:fillRect/>
          </a:stretch>
        </p:blipFill>
        <p:spPr>
          <a:xfrm>
            <a:off x="9592266" y="8801800"/>
            <a:ext cx="3514134" cy="56565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grpSp>
        <p:nvGrpSpPr>
          <p:cNvPr id="11" name="Group 7"/>
          <p:cNvGrpSpPr/>
          <p:nvPr/>
        </p:nvGrpSpPr>
        <p:grpSpPr>
          <a:xfrm>
            <a:off x="3732809" y="1790700"/>
            <a:ext cx="10828477" cy="1422724"/>
            <a:chOff x="0" y="-133350"/>
            <a:chExt cx="2228082" cy="292741"/>
          </a:xfrm>
        </p:grpSpPr>
        <p:sp>
          <p:nvSpPr>
            <p:cNvPr id="12" name="Freeform 8"/>
            <p:cNvSpPr/>
            <p:nvPr/>
          </p:nvSpPr>
          <p:spPr>
            <a:xfrm>
              <a:off x="0" y="-60734"/>
              <a:ext cx="2228082" cy="159391"/>
            </a:xfrm>
            <a:custGeom>
              <a:avLst/>
              <a:gdLst/>
              <a:ahLst/>
              <a:cxnLst/>
              <a:rect l="l" t="t" r="r" b="b"/>
              <a:pathLst>
                <a:path w="2228082" h="159391">
                  <a:moveTo>
                    <a:pt x="13964" y="0"/>
                  </a:moveTo>
                  <a:lnTo>
                    <a:pt x="2214118" y="0"/>
                  </a:lnTo>
                  <a:cubicBezTo>
                    <a:pt x="2221830" y="0"/>
                    <a:pt x="2228082" y="6252"/>
                    <a:pt x="2228082" y="13964"/>
                  </a:cubicBezTo>
                  <a:lnTo>
                    <a:pt x="2228082" y="145427"/>
                  </a:lnTo>
                  <a:cubicBezTo>
                    <a:pt x="2228082" y="153139"/>
                    <a:pt x="2221830" y="159391"/>
                    <a:pt x="2214118" y="159391"/>
                  </a:cubicBezTo>
                  <a:lnTo>
                    <a:pt x="13964" y="159391"/>
                  </a:lnTo>
                  <a:cubicBezTo>
                    <a:pt x="10261" y="159391"/>
                    <a:pt x="6709" y="157920"/>
                    <a:pt x="4090" y="155301"/>
                  </a:cubicBezTo>
                  <a:cubicBezTo>
                    <a:pt x="1471" y="152683"/>
                    <a:pt x="0" y="149131"/>
                    <a:pt x="0" y="145427"/>
                  </a:cubicBezTo>
                  <a:lnTo>
                    <a:pt x="0" y="13964"/>
                  </a:lnTo>
                  <a:cubicBezTo>
                    <a:pt x="0" y="10261"/>
                    <a:pt x="1471" y="6709"/>
                    <a:pt x="4090" y="4090"/>
                  </a:cubicBezTo>
                  <a:cubicBezTo>
                    <a:pt x="6709" y="1471"/>
                    <a:pt x="10261" y="0"/>
                    <a:pt x="13964" y="0"/>
                  </a:cubicBezTo>
                  <a:close/>
                </a:path>
              </a:pathLst>
            </a:custGeom>
            <a:solidFill>
              <a:srgbClr val="802D2D">
                <a:alpha val="65882"/>
              </a:srgbClr>
            </a:solidFill>
          </p:spPr>
        </p:sp>
        <p:sp>
          <p:nvSpPr>
            <p:cNvPr id="13" name="TextBox 9"/>
            <p:cNvSpPr txBox="1"/>
            <p:nvPr/>
          </p:nvSpPr>
          <p:spPr>
            <a:xfrm>
              <a:off x="0" y="-133350"/>
              <a:ext cx="2228082" cy="292741"/>
            </a:xfrm>
            <a:prstGeom prst="rect">
              <a:avLst/>
            </a:prstGeom>
          </p:spPr>
          <p:txBody>
            <a:bodyPr lIns="50800" tIns="50800" rIns="50800" bIns="50800" rtlCol="0" anchor="ctr"/>
            <a:lstStyle/>
            <a:p>
              <a:pPr algn="ctr">
                <a:lnSpc>
                  <a:spcPts val="4479"/>
                </a:lnSpc>
              </a:pPr>
              <a:r>
                <a:rPr lang="en-US" sz="3199" b="1">
                  <a:solidFill>
                    <a:srgbClr val="FFFFFF">
                      <a:alpha val="65882"/>
                    </a:srgbClr>
                  </a:solidFill>
                  <a:latin typeface="Calibri (MS) Bold"/>
                  <a:ea typeface="Calibri (MS) Bold"/>
                  <a:cs typeface="Calibri (MS) Bold"/>
                  <a:sym typeface="Calibri (MS) Bold"/>
                </a:rPr>
                <a:t>ΑΝΑ ΤΟΠΟ ΚΑΤΑΓΩΓΗΣ/ΜΟΝΙΜΗΣ ΚΑΤΟΙΚΙΑΣ ΟΙΚΟΓΕΝΕΙΑΣ</a:t>
              </a:r>
            </a:p>
          </p:txBody>
        </p:sp>
      </p:grpSp>
      <p:sp>
        <p:nvSpPr>
          <p:cNvPr id="14" name="TextBox 7"/>
          <p:cNvSpPr txBox="1"/>
          <p:nvPr/>
        </p:nvSpPr>
        <p:spPr>
          <a:xfrm>
            <a:off x="1532162" y="190500"/>
            <a:ext cx="15564956" cy="1781175"/>
          </a:xfrm>
          <a:prstGeom prst="rect">
            <a:avLst/>
          </a:prstGeom>
        </p:spPr>
        <p:txBody>
          <a:bodyPr lIns="0" tIns="0" rIns="0" bIns="0" rtlCol="0" anchor="t">
            <a:spAutoFit/>
          </a:bodyPr>
          <a:lstStyle/>
          <a:p>
            <a:pPr algn="ctr">
              <a:lnSpc>
                <a:spcPts val="4800"/>
              </a:lnSpc>
            </a:pPr>
            <a:r>
              <a:rPr lang="en-US" sz="4000" b="1" dirty="0">
                <a:solidFill>
                  <a:srgbClr val="450F0F"/>
                </a:solidFill>
                <a:latin typeface="Calibri (MS) Bold"/>
                <a:ea typeface="Calibri (MS) Bold"/>
                <a:cs typeface="Calibri (MS) Bold"/>
                <a:sym typeface="Calibri (MS) Bold"/>
              </a:rPr>
              <a:t>“</a:t>
            </a:r>
            <a:r>
              <a:rPr lang="en-US" sz="4000" b="1" dirty="0" err="1">
                <a:solidFill>
                  <a:srgbClr val="450F0F"/>
                </a:solidFill>
                <a:latin typeface="Calibri (MS) Bold"/>
                <a:ea typeface="Calibri (MS) Bold"/>
                <a:cs typeface="Calibri (MS) Bold"/>
                <a:sym typeface="Calibri (MS) Bold"/>
              </a:rPr>
              <a:t>Πόσο</a:t>
            </a:r>
            <a:r>
              <a:rPr lang="en-US" sz="4000" b="1" dirty="0">
                <a:solidFill>
                  <a:srgbClr val="450F0F"/>
                </a:solidFill>
                <a:latin typeface="Calibri (MS) Bold"/>
                <a:ea typeface="Calibri (MS) Bold"/>
                <a:cs typeface="Calibri (MS) Bold"/>
                <a:sym typeface="Calibri (MS) Bold"/>
              </a:rPr>
              <a:t> </a:t>
            </a:r>
            <a:r>
              <a:rPr lang="en-US" sz="4000" b="1" dirty="0" err="1">
                <a:solidFill>
                  <a:srgbClr val="450F0F"/>
                </a:solidFill>
                <a:latin typeface="Calibri (MS) Bold"/>
                <a:ea typeface="Calibri (MS) Bold"/>
                <a:cs typeface="Calibri (MS) Bold"/>
                <a:sym typeface="Calibri (MS) Bold"/>
              </a:rPr>
              <a:t>ενδι</a:t>
            </a:r>
            <a:r>
              <a:rPr lang="en-US" sz="4000" b="1" dirty="0">
                <a:solidFill>
                  <a:srgbClr val="450F0F"/>
                </a:solidFill>
                <a:latin typeface="Calibri (MS) Bold"/>
                <a:ea typeface="Calibri (MS) Bold"/>
                <a:cs typeface="Calibri (MS) Bold"/>
                <a:sym typeface="Calibri (MS) Bold"/>
              </a:rPr>
              <a:t>αφέρον βρήκες το περιεχόμενο της εκδήλωσης υποδοχής πρωτοετών του Αριστοτελείου;”</a:t>
            </a:r>
          </a:p>
          <a:p>
            <a:pPr lvl="0" algn="ctr">
              <a:lnSpc>
                <a:spcPts val="4440"/>
              </a:lnSpc>
              <a:spcBef>
                <a:spcPct val="0"/>
              </a:spcBef>
            </a:pPr>
            <a:r>
              <a:rPr lang="en-US" sz="3200" b="1" dirty="0">
                <a:solidFill>
                  <a:srgbClr val="450F0F"/>
                </a:solidFill>
                <a:latin typeface="Calibri (MS) Bold"/>
                <a:ea typeface="Calibri (MS) Bold"/>
                <a:cs typeface="Calibri (MS) Bold"/>
                <a:sym typeface="Calibri (MS) Bold"/>
              </a:rPr>
              <a:t>(</a:t>
            </a:r>
            <a:r>
              <a:rPr lang="el-GR" sz="3200" b="1" dirty="0">
                <a:solidFill>
                  <a:srgbClr val="450F0F"/>
                </a:solidFill>
                <a:latin typeface="Calibri (MS) Bold"/>
                <a:ea typeface="Calibri (MS) Bold"/>
                <a:cs typeface="Calibri (MS) Bold"/>
                <a:sym typeface="Calibri (MS) Bold"/>
              </a:rPr>
              <a:t>Ό</a:t>
            </a:r>
            <a:r>
              <a:rPr lang="en-US" sz="3200" b="1" dirty="0" err="1">
                <a:solidFill>
                  <a:srgbClr val="450F0F"/>
                </a:solidFill>
                <a:latin typeface="Calibri (MS) Bold"/>
                <a:ea typeface="Calibri (MS) Bold"/>
                <a:cs typeface="Calibri (MS) Bold"/>
                <a:sym typeface="Calibri (MS) Bold"/>
              </a:rPr>
              <a:t>σοι</a:t>
            </a:r>
            <a:r>
              <a:rPr lang="en-US" sz="3200" b="1" dirty="0">
                <a:solidFill>
                  <a:srgbClr val="450F0F"/>
                </a:solidFill>
                <a:latin typeface="Calibri (MS) Bold"/>
                <a:ea typeface="Calibri (MS) Bold"/>
                <a:cs typeface="Calibri (MS) Bold"/>
                <a:sym typeface="Calibri (MS) Bold"/>
              </a:rPr>
              <a:t> </a:t>
            </a:r>
            <a:r>
              <a:rPr lang="el-GR" sz="3200" b="1" dirty="0">
                <a:solidFill>
                  <a:srgbClr val="450F0F"/>
                </a:solidFill>
                <a:latin typeface="Calibri (MS) Bold"/>
                <a:ea typeface="Calibri (MS) Bold"/>
                <a:cs typeface="Calibri (MS) Bold"/>
                <a:sym typeface="Calibri (MS) Bold"/>
              </a:rPr>
              <a:t>συμμετείχαν</a:t>
            </a:r>
            <a:r>
              <a:rPr lang="en-US" sz="3200" b="1" dirty="0">
                <a:solidFill>
                  <a:srgbClr val="450F0F"/>
                </a:solidFill>
                <a:latin typeface="Calibri (MS) Bold"/>
                <a:ea typeface="Calibri (MS) Bold"/>
                <a:cs typeface="Calibri (MS) Bold"/>
                <a:sym typeface="Calibri (MS) Bold"/>
              </a:rPr>
              <a:t>, Ν=</a:t>
            </a:r>
            <a:r>
              <a:rPr lang="el-GR" sz="3200" b="1" dirty="0">
                <a:solidFill>
                  <a:srgbClr val="450F0F"/>
                </a:solidFill>
                <a:latin typeface="Calibri (MS) Bold"/>
                <a:ea typeface="Calibri (MS) Bold"/>
                <a:cs typeface="Calibri (MS) Bold"/>
                <a:sym typeface="Calibri (MS) Bold"/>
              </a:rPr>
              <a:t>357</a:t>
            </a:r>
            <a:r>
              <a:rPr lang="en-US" sz="3200" b="1" dirty="0">
                <a:solidFill>
                  <a:srgbClr val="450F0F"/>
                </a:solidFill>
                <a:latin typeface="Calibri (MS) Bold"/>
                <a:ea typeface="Calibri (MS) Bold"/>
                <a:cs typeface="Calibri (MS) Bold"/>
                <a:sym typeface="Calibri (MS) Bold"/>
              </a:rPr>
              <a:t>)</a:t>
            </a:r>
          </a:p>
        </p:txBody>
      </p:sp>
      <p:graphicFrame>
        <p:nvGraphicFramePr>
          <p:cNvPr id="15" name="Q15 - Πόσο ενδιαφέρον βρήκες το περιεχόμενο της εκδήλωσης υποδοχής πρωτοετών του Αριστοτελείου; by Q3 - Τόπος προέλευσης / Τόπος μόνιμης κατοικίας της οικογένειάς σου:" descr="91b78012-e931-4d31-b377-e10372a7b603 Q15 - Πόσο ενδιαφέρον βρήκες το περιεχόμενο της εκδήλωσης υποδοχής πρωτοετών του Αριστοτελείου; by Q3 - Τόπος προέλευσης / Τόπος μόνιμης κατοικίας της οικογένειάς σου: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806404583"/>
              </p:ext>
            </p:extLst>
          </p:nvPr>
        </p:nvGraphicFramePr>
        <p:xfrm>
          <a:off x="4191000" y="3246380"/>
          <a:ext cx="9601199" cy="3417079"/>
        </p:xfrm>
        <a:graphic>
          <a:graphicData uri="http://schemas.openxmlformats.org/drawingml/2006/table">
            <a:tbl>
              <a:tblPr firstRow="1" firstCol="1" bandRow="1">
                <a:tableStyleId>{5C22544A-7EE6-4342-B048-85BDC9FD1C3A}</a:tableStyleId>
              </a:tblPr>
              <a:tblGrid>
                <a:gridCol w="3716639">
                  <a:extLst>
                    <a:ext uri="{9D8B030D-6E8A-4147-A177-3AD203B41FA5}">
                      <a16:colId xmlns:a16="http://schemas.microsoft.com/office/drawing/2014/main" xmlns="" val="20000"/>
                    </a:ext>
                  </a:extLst>
                </a:gridCol>
                <a:gridCol w="1961520">
                  <a:extLst>
                    <a:ext uri="{9D8B030D-6E8A-4147-A177-3AD203B41FA5}">
                      <a16:colId xmlns:a16="http://schemas.microsoft.com/office/drawing/2014/main" xmlns="" val="20001"/>
                    </a:ext>
                  </a:extLst>
                </a:gridCol>
                <a:gridCol w="1961520">
                  <a:extLst>
                    <a:ext uri="{9D8B030D-6E8A-4147-A177-3AD203B41FA5}">
                      <a16:colId xmlns:a16="http://schemas.microsoft.com/office/drawing/2014/main" xmlns="" val="20002"/>
                    </a:ext>
                  </a:extLst>
                </a:gridCol>
                <a:gridCol w="1961520">
                  <a:extLst>
                    <a:ext uri="{9D8B030D-6E8A-4147-A177-3AD203B41FA5}">
                      <a16:colId xmlns:a16="http://schemas.microsoft.com/office/drawing/2014/main" xmlns="" val="20003"/>
                    </a:ext>
                  </a:extLst>
                </a:gridCol>
              </a:tblGrid>
              <a:tr h="792742">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Άλλη πόλη / χώρα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Θεσσαλονίκη</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445477">
                <a:tc>
                  <a:txBody>
                    <a:bodyPr/>
                    <a:lstStyle/>
                    <a:p>
                      <a:pPr marL="0" lvl="0" indent="0" algn="ctr">
                        <a:buNone/>
                      </a:pPr>
                      <a:r>
                        <a:rPr sz="1600" b="1" i="0" u="none" strike="noStrike" dirty="0">
                          <a:solidFill>
                            <a:srgbClr val="000000"/>
                          </a:solidFill>
                          <a:latin typeface="Open Sans"/>
                        </a:rPr>
                        <a:t>1 – </a:t>
                      </a:r>
                      <a:r>
                        <a:rPr sz="1600" b="1" i="0" u="none" strike="noStrike" dirty="0" err="1" smtClean="0">
                          <a:solidFill>
                            <a:srgbClr val="000000"/>
                          </a:solidFill>
                          <a:latin typeface="Open Sans"/>
                        </a:rPr>
                        <a:t>Καθόλου</a:t>
                      </a:r>
                      <a:endParaRPr sz="1600" b="1" i="0" u="none" strike="noStrike" dirty="0">
                        <a:solidFill>
                          <a:srgbClr val="000000"/>
                        </a:solidFill>
                        <a:latin typeface="Open Sans"/>
                      </a:endParaRP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435772">
                <a:tc>
                  <a:txBody>
                    <a:bodyPr/>
                    <a:lstStyle/>
                    <a:p>
                      <a:pPr marL="0" lvl="0" indent="0" algn="ctr">
                        <a:buNone/>
                      </a:pPr>
                      <a:r>
                        <a:rPr sz="1600" b="1" i="0" u="none" strike="noStrike" dirty="0">
                          <a:solidFill>
                            <a:srgbClr val="000000"/>
                          </a:solidFill>
                          <a:latin typeface="Open Sans"/>
                        </a:rPr>
                        <a:t>2 – Λίγο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435772">
                <a:tc>
                  <a:txBody>
                    <a:bodyPr/>
                    <a:lstStyle/>
                    <a:p>
                      <a:pPr marL="0" lvl="0" indent="0" algn="ctr">
                        <a:buNone/>
                      </a:pPr>
                      <a:r>
                        <a:rPr sz="1600" b="1" i="0" u="none" strike="noStrike" dirty="0">
                          <a:solidFill>
                            <a:srgbClr val="000000"/>
                          </a:solidFill>
                          <a:latin typeface="Open Sans"/>
                        </a:rPr>
                        <a:t>3 – Ούτε </a:t>
                      </a:r>
                      <a:r>
                        <a:rPr sz="1600" b="1" i="0" u="none" strike="noStrike" dirty="0" err="1">
                          <a:solidFill>
                            <a:srgbClr val="000000"/>
                          </a:solidFill>
                          <a:latin typeface="Open Sans"/>
                        </a:rPr>
                        <a:t>πολύ</a:t>
                      </a:r>
                      <a:r>
                        <a:rPr sz="1600" b="1" i="0" u="none" strike="noStrike" dirty="0">
                          <a:solidFill>
                            <a:srgbClr val="000000"/>
                          </a:solidFill>
                          <a:latin typeface="Open Sans"/>
                        </a:rPr>
                        <a:t>/</a:t>
                      </a:r>
                      <a:r>
                        <a:rPr sz="1600" b="1" i="0" u="none" strike="noStrike" dirty="0" err="1">
                          <a:solidFill>
                            <a:srgbClr val="000000"/>
                          </a:solidFill>
                          <a:latin typeface="Open Sans"/>
                        </a:rPr>
                        <a:t>ούτε</a:t>
                      </a:r>
                      <a:r>
                        <a:rPr sz="1600" b="1" i="0" u="none" strike="noStrike" dirty="0">
                          <a:solidFill>
                            <a:srgbClr val="000000"/>
                          </a:solidFill>
                          <a:latin typeface="Open Sans"/>
                        </a:rPr>
                        <a:t> </a:t>
                      </a:r>
                      <a:r>
                        <a:rPr sz="1600" b="1" i="0" u="none" strike="noStrike" dirty="0" err="1" smtClean="0">
                          <a:solidFill>
                            <a:srgbClr val="000000"/>
                          </a:solidFill>
                          <a:latin typeface="Open Sans"/>
                        </a:rPr>
                        <a:t>λίγο</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435772">
                <a:tc>
                  <a:txBody>
                    <a:bodyPr/>
                    <a:lstStyle/>
                    <a:p>
                      <a:pPr marL="0" lvl="0" indent="0" algn="ctr">
                        <a:buNone/>
                      </a:pPr>
                      <a:r>
                        <a:rPr sz="1600" b="1" i="0" u="none" strike="noStrike" dirty="0">
                          <a:solidFill>
                            <a:srgbClr val="000000"/>
                          </a:solidFill>
                          <a:latin typeface="Open Sans"/>
                        </a:rPr>
                        <a:t>4 – </a:t>
                      </a:r>
                      <a:r>
                        <a:rPr sz="1600" b="1" i="0" u="none" strike="noStrike" dirty="0" err="1" smtClean="0">
                          <a:solidFill>
                            <a:srgbClr val="000000"/>
                          </a:solidFill>
                          <a:latin typeface="Open Sans"/>
                        </a:rPr>
                        <a:t>Αρκετά</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smtClean="0">
                          <a:solidFill>
                            <a:srgbClr val="000000"/>
                          </a:solidFill>
                          <a:latin typeface="Open Sans"/>
                        </a:rPr>
                        <a:t>3</a:t>
                      </a:r>
                      <a:r>
                        <a:rPr lang="el-GR" sz="1600" b="1" i="0" u="none" strike="noStrike" dirty="0" smtClean="0">
                          <a:solidFill>
                            <a:srgbClr val="000000"/>
                          </a:solidFill>
                          <a:latin typeface="Open Sans"/>
                        </a:rPr>
                        <a:t>7</a:t>
                      </a:r>
                      <a:r>
                        <a:rPr sz="1600" b="1" i="0" u="none" strike="noStrike" dirty="0" smtClean="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435772">
                <a:tc>
                  <a:txBody>
                    <a:bodyPr/>
                    <a:lstStyle/>
                    <a:p>
                      <a:pPr marL="0" lvl="0" indent="0" algn="ctr">
                        <a:buNone/>
                      </a:pPr>
                      <a:r>
                        <a:rPr sz="1600" b="1" i="0" u="none" strike="noStrike" dirty="0">
                          <a:solidFill>
                            <a:srgbClr val="000000"/>
                          </a:solidFill>
                          <a:latin typeface="Open Sans"/>
                        </a:rPr>
                        <a:t>5 – </a:t>
                      </a:r>
                      <a:r>
                        <a:rPr sz="1600" b="1" i="0" u="none" strike="noStrike" dirty="0" err="1" smtClean="0">
                          <a:solidFill>
                            <a:srgbClr val="000000"/>
                          </a:solidFill>
                          <a:latin typeface="Open Sans"/>
                        </a:rPr>
                        <a:t>Πολύ</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435772">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bl>
          </a:graphicData>
        </a:graphic>
      </p:graphicFrame>
      <p:sp>
        <p:nvSpPr>
          <p:cNvPr id="16" name="Freeform 18"/>
          <p:cNvSpPr/>
          <p:nvPr/>
        </p:nvSpPr>
        <p:spPr>
          <a:xfrm>
            <a:off x="5791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8" cstate="print"/>
            <a:stretch>
              <a:fillRect/>
            </a:stretch>
          </a:blipFill>
        </p:spPr>
      </p:sp>
      <p:pic>
        <p:nvPicPr>
          <p:cNvPr id="17" name="16 - Εικόνα" descr="logo-palmos_darker_small.png"/>
          <p:cNvPicPr>
            <a:picLocks noChangeAspect="1"/>
          </p:cNvPicPr>
          <p:nvPr/>
        </p:nvPicPr>
        <p:blipFill>
          <a:blip r:embed="rId9" cstate="print"/>
          <a:stretch>
            <a:fillRect/>
          </a:stretch>
        </p:blipFill>
        <p:spPr>
          <a:xfrm>
            <a:off x="9592266" y="8801800"/>
            <a:ext cx="3514134" cy="56565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39163" y="-19050"/>
            <a:ext cx="6248837" cy="10313851"/>
          </a:xfrm>
          <a:custGeom>
            <a:avLst/>
            <a:gdLst/>
            <a:ahLst/>
            <a:cxnLst/>
            <a:rect l="l" t="t" r="r" b="b"/>
            <a:pathLst>
              <a:path w="6248837" h="10313851">
                <a:moveTo>
                  <a:pt x="0" y="0"/>
                </a:moveTo>
                <a:lnTo>
                  <a:pt x="6248837" y="0"/>
                </a:lnTo>
                <a:lnTo>
                  <a:pt x="6248837" y="10313851"/>
                </a:lnTo>
                <a:lnTo>
                  <a:pt x="0" y="10313851"/>
                </a:lnTo>
                <a:lnTo>
                  <a:pt x="0" y="0"/>
                </a:lnTo>
                <a:close/>
              </a:path>
            </a:pathLst>
          </a:custGeom>
          <a:blipFill>
            <a:blip r:embed="rId2" cstate="print">
              <a:alphaModFix amt="46000"/>
            </a:blip>
            <a:stretch>
              <a:fillRect l="-130" r="-130"/>
            </a:stretch>
          </a:blipFill>
        </p:spPr>
      </p:sp>
      <p:sp>
        <p:nvSpPr>
          <p:cNvPr id="3" name="Freeform 3"/>
          <p:cNvSpPr/>
          <p:nvPr/>
        </p:nvSpPr>
        <p:spPr>
          <a:xfrm flipH="1">
            <a:off x="13809790" y="0"/>
            <a:ext cx="4478210" cy="3525572"/>
          </a:xfrm>
          <a:custGeom>
            <a:avLst/>
            <a:gdLst/>
            <a:ahLst/>
            <a:cxnLst/>
            <a:rect l="l" t="t" r="r" b="b"/>
            <a:pathLst>
              <a:path w="4478210" h="3525572">
                <a:moveTo>
                  <a:pt x="4478210" y="0"/>
                </a:moveTo>
                <a:lnTo>
                  <a:pt x="0" y="0"/>
                </a:lnTo>
                <a:lnTo>
                  <a:pt x="0" y="3525572"/>
                </a:lnTo>
                <a:lnTo>
                  <a:pt x="4478210" y="3525572"/>
                </a:lnTo>
                <a:lnTo>
                  <a:pt x="447821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3809790" y="5826116"/>
            <a:ext cx="4478210" cy="4478210"/>
          </a:xfrm>
          <a:custGeom>
            <a:avLst/>
            <a:gdLst/>
            <a:ahLst/>
            <a:cxnLst/>
            <a:rect l="l" t="t" r="r" b="b"/>
            <a:pathLst>
              <a:path w="4478210" h="4478210">
                <a:moveTo>
                  <a:pt x="4478210" y="0"/>
                </a:moveTo>
                <a:lnTo>
                  <a:pt x="0" y="0"/>
                </a:lnTo>
                <a:lnTo>
                  <a:pt x="0" y="4478210"/>
                </a:lnTo>
                <a:lnTo>
                  <a:pt x="4478210" y="4478210"/>
                </a:lnTo>
                <a:lnTo>
                  <a:pt x="447821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AutoShape 5"/>
          <p:cNvSpPr/>
          <p:nvPr/>
        </p:nvSpPr>
        <p:spPr>
          <a:xfrm flipH="1">
            <a:off x="1925123" y="2221779"/>
            <a:ext cx="0" cy="5843443"/>
          </a:xfrm>
          <a:prstGeom prst="line">
            <a:avLst/>
          </a:prstGeom>
          <a:ln w="57150" cap="flat">
            <a:solidFill>
              <a:srgbClr val="802D2D"/>
            </a:solidFill>
            <a:prstDash val="solid"/>
            <a:headEnd type="none" w="sm" len="sm"/>
            <a:tailEnd type="none" w="sm" len="sm"/>
          </a:ln>
        </p:spPr>
      </p:sp>
      <p:sp>
        <p:nvSpPr>
          <p:cNvPr id="6" name="Freeform 6"/>
          <p:cNvSpPr/>
          <p:nvPr/>
        </p:nvSpPr>
        <p:spPr>
          <a:xfrm>
            <a:off x="2396401" y="2096168"/>
            <a:ext cx="5643821" cy="1855406"/>
          </a:xfrm>
          <a:custGeom>
            <a:avLst/>
            <a:gdLst/>
            <a:ahLst/>
            <a:cxnLst/>
            <a:rect l="l" t="t" r="r" b="b"/>
            <a:pathLst>
              <a:path w="5643821" h="1855406">
                <a:moveTo>
                  <a:pt x="0" y="0"/>
                </a:moveTo>
                <a:lnTo>
                  <a:pt x="5643822" y="0"/>
                </a:lnTo>
                <a:lnTo>
                  <a:pt x="5643822" y="1855407"/>
                </a:lnTo>
                <a:lnTo>
                  <a:pt x="0" y="1855407"/>
                </a:lnTo>
                <a:lnTo>
                  <a:pt x="0" y="0"/>
                </a:lnTo>
                <a:close/>
              </a:path>
            </a:pathLst>
          </a:custGeom>
          <a:blipFill>
            <a:blip r:embed="rId7" cstate="print"/>
            <a:stretch>
              <a:fillRect/>
            </a:stretch>
          </a:blipFill>
        </p:spPr>
      </p:sp>
      <p:sp>
        <p:nvSpPr>
          <p:cNvPr id="8" name="TextBox 8"/>
          <p:cNvSpPr txBox="1"/>
          <p:nvPr/>
        </p:nvSpPr>
        <p:spPr>
          <a:xfrm>
            <a:off x="2396401" y="4465937"/>
            <a:ext cx="9902727" cy="2285385"/>
          </a:xfrm>
          <a:prstGeom prst="rect">
            <a:avLst/>
          </a:prstGeom>
        </p:spPr>
        <p:txBody>
          <a:bodyPr lIns="0" tIns="0" rIns="0" bIns="0" rtlCol="0" anchor="t">
            <a:spAutoFit/>
          </a:bodyPr>
          <a:lstStyle/>
          <a:p>
            <a:pPr algn="l">
              <a:lnSpc>
                <a:spcPts val="9226"/>
              </a:lnSpc>
            </a:pPr>
            <a:r>
              <a:rPr lang="en-US" sz="6590" b="1" i="1">
                <a:solidFill>
                  <a:srgbClr val="802D2D"/>
                </a:solidFill>
                <a:latin typeface="Noto Serif Display Bold Italics"/>
                <a:ea typeface="Noto Serif Display Bold Italics"/>
                <a:cs typeface="Noto Serif Display Bold Italics"/>
                <a:sym typeface="Noto Serif Display Bold Italics"/>
              </a:rPr>
              <a:t>Έρευνα </a:t>
            </a:r>
          </a:p>
          <a:p>
            <a:pPr marL="0" lvl="0" indent="0" algn="l">
              <a:lnSpc>
                <a:spcPts val="9226"/>
              </a:lnSpc>
            </a:pPr>
            <a:r>
              <a:rPr lang="en-US" sz="6590" b="1" i="1">
                <a:solidFill>
                  <a:srgbClr val="802D2D"/>
                </a:solidFill>
                <a:latin typeface="Noto Serif Display Bold Italics"/>
                <a:ea typeface="Noto Serif Display Bold Italics"/>
                <a:cs typeface="Noto Serif Display Bold Italics"/>
                <a:sym typeface="Noto Serif Display Bold Italics"/>
              </a:rPr>
              <a:t>Πρωτοετών Φοιτητών </a:t>
            </a:r>
            <a:r>
              <a:rPr lang="en-US" sz="6590" b="1" i="1">
                <a:solidFill>
                  <a:srgbClr val="2D3880"/>
                </a:solidFill>
                <a:latin typeface="Noto Serif Display Bold Italics"/>
                <a:ea typeface="Noto Serif Display Bold Italics"/>
                <a:cs typeface="Noto Serif Display Bold Italics"/>
                <a:sym typeface="Noto Serif Display Bold Italics"/>
              </a:rPr>
              <a:t> </a:t>
            </a:r>
          </a:p>
        </p:txBody>
      </p:sp>
      <p:sp>
        <p:nvSpPr>
          <p:cNvPr id="9" name="TextBox 9"/>
          <p:cNvSpPr txBox="1"/>
          <p:nvPr/>
        </p:nvSpPr>
        <p:spPr>
          <a:xfrm>
            <a:off x="2396401" y="7332360"/>
            <a:ext cx="10368096" cy="537845"/>
          </a:xfrm>
          <a:prstGeom prst="rect">
            <a:avLst/>
          </a:prstGeom>
        </p:spPr>
        <p:txBody>
          <a:bodyPr lIns="0" tIns="0" rIns="0" bIns="0" rtlCol="0" anchor="t">
            <a:spAutoFit/>
          </a:bodyPr>
          <a:lstStyle/>
          <a:p>
            <a:pPr marL="0" lvl="0" indent="0" algn="l">
              <a:lnSpc>
                <a:spcPts val="4480"/>
              </a:lnSpc>
              <a:spcBef>
                <a:spcPct val="0"/>
              </a:spcBef>
            </a:pPr>
            <a:r>
              <a:rPr lang="en-US" sz="3200">
                <a:solidFill>
                  <a:srgbClr val="B1312E"/>
                </a:solidFill>
                <a:latin typeface="Glacial Indifference"/>
                <a:ea typeface="Glacial Indifference"/>
                <a:cs typeface="Glacial Indifference"/>
                <a:sym typeface="Glacial Indifference"/>
              </a:rPr>
              <a:t>ΝΟΕΜΒΡΙΟΣ 2025</a:t>
            </a:r>
          </a:p>
        </p:txBody>
      </p:sp>
      <p:pic>
        <p:nvPicPr>
          <p:cNvPr id="10" name="9 - Εικόνα" descr="logo-palmos_darker_small.png"/>
          <p:cNvPicPr>
            <a:picLocks noChangeAspect="1"/>
          </p:cNvPicPr>
          <p:nvPr/>
        </p:nvPicPr>
        <p:blipFill>
          <a:blip r:embed="rId8" cstate="print"/>
          <a:stretch>
            <a:fillRect/>
          </a:stretch>
        </p:blipFill>
        <p:spPr>
          <a:xfrm>
            <a:off x="1905000" y="8877300"/>
            <a:ext cx="4733334" cy="7619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381000" y="448207"/>
            <a:ext cx="15906236" cy="743793"/>
          </a:xfrm>
          <a:prstGeom prst="rect">
            <a:avLst/>
          </a:prstGeom>
        </p:spPr>
        <p:txBody>
          <a:bodyPr lIns="0" tIns="0" rIns="0" bIns="0" rtlCol="0" anchor="t">
            <a:spAutoFit/>
          </a:bodyPr>
          <a:lstStyle/>
          <a:p>
            <a:pPr marL="0" lvl="0" indent="0" algn="ctr">
              <a:lnSpc>
                <a:spcPts val="5759"/>
              </a:lnSpc>
              <a:spcBef>
                <a:spcPct val="0"/>
              </a:spcBef>
            </a:pPr>
            <a:r>
              <a:rPr lang="en-US" sz="4800" b="1" dirty="0" smtClean="0">
                <a:solidFill>
                  <a:srgbClr val="450F0F"/>
                </a:solidFill>
                <a:latin typeface="Calibri (MS) Bold"/>
                <a:ea typeface="Calibri (MS) Bold"/>
                <a:cs typeface="Calibri (MS) Bold"/>
                <a:sym typeface="Calibri (MS) Bold"/>
              </a:rPr>
              <a:t>“</a:t>
            </a:r>
            <a:r>
              <a:rPr lang="el-GR" sz="4800" b="1" dirty="0" smtClean="0">
                <a:solidFill>
                  <a:srgbClr val="450F0F"/>
                </a:solidFill>
                <a:latin typeface="Calibri (MS) Bold"/>
                <a:ea typeface="Calibri (MS) Bold"/>
                <a:cs typeface="Calibri (MS) Bold"/>
                <a:sym typeface="Calibri (MS) Bold"/>
              </a:rPr>
              <a:t>Η ηλικία σου:</a:t>
            </a:r>
            <a:r>
              <a:rPr lang="en-US" sz="4800" b="1" dirty="0" smtClean="0">
                <a:solidFill>
                  <a:srgbClr val="450F0F"/>
                </a:solidFill>
                <a:latin typeface="Calibri (MS) Bold"/>
                <a:ea typeface="Calibri (MS) Bold"/>
                <a:cs typeface="Calibri (MS) Bold"/>
                <a:sym typeface="Calibri (MS) Bold"/>
              </a:rPr>
              <a:t>”</a:t>
            </a:r>
            <a:endParaRPr lang="en-US" sz="4800" b="1" dirty="0">
              <a:solidFill>
                <a:srgbClr val="450F0F"/>
              </a:solidFill>
              <a:latin typeface="Calibri (MS) Bold"/>
              <a:ea typeface="Calibri (MS) Bold"/>
              <a:cs typeface="Calibri (MS) Bold"/>
              <a:sym typeface="Calibri (MS) Bold"/>
            </a:endParaRPr>
          </a:p>
        </p:txBody>
      </p:sp>
      <p:graphicFrame>
        <p:nvGraphicFramePr>
          <p:cNvPr id="9" name="Γράφημα 8"/>
          <p:cNvGraphicFramePr>
            <a:graphicFrameLocks/>
          </p:cNvGraphicFramePr>
          <p:nvPr>
            <p:extLst>
              <p:ext uri="{D42A27DB-BD31-4B8C-83A1-F6EECF244321}">
                <p14:modId xmlns:p14="http://schemas.microsoft.com/office/powerpoint/2010/main" xmlns="" val="3530767312"/>
              </p:ext>
            </p:extLst>
          </p:nvPr>
        </p:nvGraphicFramePr>
        <p:xfrm>
          <a:off x="1780918" y="1200333"/>
          <a:ext cx="13106400" cy="6896099"/>
        </p:xfrm>
        <a:graphic>
          <a:graphicData uri="http://schemas.openxmlformats.org/drawingml/2006/chart">
            <c:chart xmlns:c="http://schemas.openxmlformats.org/drawingml/2006/chart" xmlns:r="http://schemas.openxmlformats.org/officeDocument/2006/relationships" r:id="rId8"/>
          </a:graphicData>
        </a:graphic>
      </p:graphicFrame>
      <p:sp>
        <p:nvSpPr>
          <p:cNvPr id="11"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2" name="11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290535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381000" y="448207"/>
            <a:ext cx="15906236" cy="743793"/>
          </a:xfrm>
          <a:prstGeom prst="rect">
            <a:avLst/>
          </a:prstGeom>
        </p:spPr>
        <p:txBody>
          <a:bodyPr lIns="0" tIns="0" rIns="0" bIns="0" rtlCol="0" anchor="t">
            <a:spAutoFit/>
          </a:bodyPr>
          <a:lstStyle/>
          <a:p>
            <a:pPr marL="0" lvl="0" indent="0" algn="ctr">
              <a:lnSpc>
                <a:spcPts val="5759"/>
              </a:lnSpc>
              <a:spcBef>
                <a:spcPct val="0"/>
              </a:spcBef>
            </a:pPr>
            <a:r>
              <a:rPr lang="en-US" sz="4800" b="1" dirty="0" smtClean="0">
                <a:solidFill>
                  <a:srgbClr val="450F0F"/>
                </a:solidFill>
                <a:latin typeface="Calibri (MS) Bold"/>
                <a:ea typeface="Calibri (MS) Bold"/>
                <a:cs typeface="Calibri (MS) Bold"/>
                <a:sym typeface="Calibri (MS) Bold"/>
              </a:rPr>
              <a:t>“</a:t>
            </a:r>
            <a:r>
              <a:rPr lang="el-GR" sz="4800" b="1" dirty="0" smtClean="0">
                <a:solidFill>
                  <a:srgbClr val="450F0F"/>
                </a:solidFill>
                <a:latin typeface="Calibri (MS) Bold"/>
                <a:ea typeface="Calibri (MS) Bold"/>
                <a:cs typeface="Calibri (MS) Bold"/>
                <a:sym typeface="Calibri (MS) Bold"/>
              </a:rPr>
              <a:t>Τόπος προέλευσης:</a:t>
            </a:r>
            <a:r>
              <a:rPr lang="en-US" sz="4800" b="1" dirty="0" smtClean="0">
                <a:solidFill>
                  <a:srgbClr val="450F0F"/>
                </a:solidFill>
                <a:latin typeface="Calibri (MS) Bold"/>
                <a:ea typeface="Calibri (MS) Bold"/>
                <a:cs typeface="Calibri (MS) Bold"/>
                <a:sym typeface="Calibri (MS) Bold"/>
              </a:rPr>
              <a:t>”</a:t>
            </a:r>
            <a:endParaRPr lang="en-US" sz="4800" b="1" dirty="0">
              <a:solidFill>
                <a:srgbClr val="450F0F"/>
              </a:solidFill>
              <a:latin typeface="Calibri (MS) Bold"/>
              <a:ea typeface="Calibri (MS) Bold"/>
              <a:cs typeface="Calibri (MS) Bold"/>
              <a:sym typeface="Calibri (MS) Bold"/>
            </a:endParaRPr>
          </a:p>
        </p:txBody>
      </p:sp>
      <p:graphicFrame>
        <p:nvGraphicFramePr>
          <p:cNvPr id="11" name="Γράφημα 10"/>
          <p:cNvGraphicFramePr>
            <a:graphicFrameLocks/>
          </p:cNvGraphicFramePr>
          <p:nvPr>
            <p:extLst>
              <p:ext uri="{D42A27DB-BD31-4B8C-83A1-F6EECF244321}">
                <p14:modId xmlns:p14="http://schemas.microsoft.com/office/powerpoint/2010/main" xmlns="" val="1408559743"/>
              </p:ext>
            </p:extLst>
          </p:nvPr>
        </p:nvGraphicFramePr>
        <p:xfrm>
          <a:off x="2667000" y="1616476"/>
          <a:ext cx="12039600" cy="6743699"/>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2" name="11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289959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15" y="7669428"/>
            <a:ext cx="6178818" cy="2617572"/>
          </a:xfrm>
          <a:custGeom>
            <a:avLst/>
            <a:gdLst/>
            <a:ahLst/>
            <a:cxnLst/>
            <a:rect l="l" t="t" r="r" b="b"/>
            <a:pathLst>
              <a:path w="6178818" h="2617572">
                <a:moveTo>
                  <a:pt x="0" y="0"/>
                </a:moveTo>
                <a:lnTo>
                  <a:pt x="6178818" y="0"/>
                </a:lnTo>
                <a:lnTo>
                  <a:pt x="6178818" y="2617572"/>
                </a:lnTo>
                <a:lnTo>
                  <a:pt x="0" y="2617572"/>
                </a:lnTo>
                <a:lnTo>
                  <a:pt x="0" y="0"/>
                </a:lnTo>
                <a:close/>
              </a:path>
            </a:pathLst>
          </a:custGeom>
          <a:blipFill>
            <a:blip r:embed="rId2" cstate="print">
              <a:alphaModFix amt="2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2915103" y="23731"/>
            <a:ext cx="5372897" cy="2276154"/>
          </a:xfrm>
          <a:custGeom>
            <a:avLst/>
            <a:gdLst/>
            <a:ahLst/>
            <a:cxnLst/>
            <a:rect l="l" t="t" r="r" b="b"/>
            <a:pathLst>
              <a:path w="5372897" h="2276154">
                <a:moveTo>
                  <a:pt x="5372897" y="2276155"/>
                </a:moveTo>
                <a:lnTo>
                  <a:pt x="0" y="2276155"/>
                </a:lnTo>
                <a:lnTo>
                  <a:pt x="0" y="0"/>
                </a:lnTo>
                <a:lnTo>
                  <a:pt x="5372897" y="0"/>
                </a:lnTo>
                <a:lnTo>
                  <a:pt x="5372897" y="2276155"/>
                </a:lnTo>
                <a:close/>
              </a:path>
            </a:pathLst>
          </a:custGeom>
          <a:blipFill>
            <a:blip r:embed="rId4" cstate="print">
              <a:alphaModFix amt="23000"/>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228600" y="419100"/>
            <a:ext cx="17277836" cy="743793"/>
          </a:xfrm>
          <a:prstGeom prst="rect">
            <a:avLst/>
          </a:prstGeom>
        </p:spPr>
        <p:txBody>
          <a:bodyPr wrap="square" lIns="0" tIns="0" rIns="0" bIns="0" rtlCol="0" anchor="t">
            <a:spAutoFit/>
          </a:bodyPr>
          <a:lstStyle/>
          <a:p>
            <a:pPr marL="0" lvl="0" indent="0" algn="ctr">
              <a:lnSpc>
                <a:spcPts val="5759"/>
              </a:lnSpc>
              <a:spcBef>
                <a:spcPct val="0"/>
              </a:spcBef>
            </a:pPr>
            <a:r>
              <a:rPr lang="en-US" sz="4800" b="1" dirty="0" smtClean="0">
                <a:solidFill>
                  <a:srgbClr val="450F0F"/>
                </a:solidFill>
                <a:latin typeface="Calibri (MS) Bold"/>
                <a:ea typeface="Calibri (MS) Bold"/>
                <a:cs typeface="Calibri (MS) Bold"/>
                <a:sym typeface="Calibri (MS) Bold"/>
              </a:rPr>
              <a:t>“</a:t>
            </a:r>
            <a:r>
              <a:rPr lang="el-GR" sz="4800" b="1" dirty="0" smtClean="0">
                <a:solidFill>
                  <a:srgbClr val="450F0F"/>
                </a:solidFill>
                <a:latin typeface="Calibri (MS) Bold"/>
                <a:ea typeface="Calibri (MS) Bold"/>
                <a:cs typeface="Calibri (MS) Bold"/>
                <a:sym typeface="Calibri (MS) Bold"/>
              </a:rPr>
              <a:t>Προέλευση Πρωτοετών Φοιτητών εκτός Θεσσαλονίκης:</a:t>
            </a:r>
            <a:r>
              <a:rPr lang="en-US" sz="4800" b="1" dirty="0" smtClean="0">
                <a:solidFill>
                  <a:srgbClr val="450F0F"/>
                </a:solidFill>
                <a:latin typeface="Calibri (MS) Bold"/>
                <a:ea typeface="Calibri (MS) Bold"/>
                <a:cs typeface="Calibri (MS) Bold"/>
                <a:sym typeface="Calibri (MS) Bold"/>
              </a:rPr>
              <a:t>”</a:t>
            </a:r>
            <a:r>
              <a:rPr lang="el-GR" sz="3600" b="1" dirty="0" smtClean="0">
                <a:solidFill>
                  <a:srgbClr val="450F0F"/>
                </a:solidFill>
                <a:latin typeface="Calibri (MS) Bold"/>
                <a:ea typeface="Calibri (MS) Bold"/>
                <a:cs typeface="Calibri (MS) Bold"/>
                <a:sym typeface="Calibri (MS) Bold"/>
              </a:rPr>
              <a:t>(Ν=576)</a:t>
            </a:r>
            <a:endParaRPr lang="en-US" sz="3600" b="1" dirty="0">
              <a:solidFill>
                <a:srgbClr val="450F0F"/>
              </a:solidFill>
              <a:latin typeface="Calibri (MS) Bold"/>
              <a:ea typeface="Calibri (MS) Bold"/>
              <a:cs typeface="Calibri (MS) Bold"/>
              <a:sym typeface="Calibri (MS) Bold"/>
            </a:endParaRPr>
          </a:p>
        </p:txBody>
      </p:sp>
      <p:graphicFrame>
        <p:nvGraphicFramePr>
          <p:cNvPr id="12" name="Chart 13"/>
          <p:cNvGraphicFramePr>
            <a:graphicFrameLocks/>
          </p:cNvGraphicFramePr>
          <p:nvPr>
            <p:extLst>
              <p:ext uri="{D42A27DB-BD31-4B8C-83A1-F6EECF244321}">
                <p14:modId xmlns:p14="http://schemas.microsoft.com/office/powerpoint/2010/main" xmlns="" val="1230512808"/>
              </p:ext>
            </p:extLst>
          </p:nvPr>
        </p:nvGraphicFramePr>
        <p:xfrm>
          <a:off x="1981200" y="1333500"/>
          <a:ext cx="13868400" cy="6954989"/>
        </p:xfrm>
        <a:graphic>
          <a:graphicData uri="http://schemas.openxmlformats.org/drawingml/2006/chart">
            <c:chart xmlns:c="http://schemas.openxmlformats.org/drawingml/2006/chart" xmlns:r="http://schemas.openxmlformats.org/officeDocument/2006/relationships" r:id="rId8"/>
          </a:graphicData>
        </a:graphic>
      </p:graphicFrame>
      <p:sp>
        <p:nvSpPr>
          <p:cNvPr id="9" name="Freeform 18"/>
          <p:cNvSpPr/>
          <p:nvPr/>
        </p:nvSpPr>
        <p:spPr>
          <a:xfrm>
            <a:off x="5029200" y="8496300"/>
            <a:ext cx="3469807" cy="1140699"/>
          </a:xfrm>
          <a:custGeom>
            <a:avLst/>
            <a:gdLst/>
            <a:ahLst/>
            <a:cxnLst/>
            <a:rect l="l" t="t" r="r" b="b"/>
            <a:pathLst>
              <a:path w="4626409" h="1520932">
                <a:moveTo>
                  <a:pt x="0" y="0"/>
                </a:moveTo>
                <a:lnTo>
                  <a:pt x="4626409" y="0"/>
                </a:lnTo>
                <a:lnTo>
                  <a:pt x="4626409" y="1520932"/>
                </a:lnTo>
                <a:lnTo>
                  <a:pt x="0" y="1520932"/>
                </a:lnTo>
                <a:lnTo>
                  <a:pt x="0" y="0"/>
                </a:lnTo>
                <a:close/>
              </a:path>
            </a:pathLst>
          </a:custGeom>
          <a:blipFill>
            <a:blip r:embed="rId9" cstate="print"/>
            <a:stretch>
              <a:fillRect/>
            </a:stretch>
          </a:blipFill>
        </p:spPr>
      </p:sp>
      <p:pic>
        <p:nvPicPr>
          <p:cNvPr id="11" name="10 - Εικόνα" descr="logo-palmos_darker_small.png"/>
          <p:cNvPicPr>
            <a:picLocks noChangeAspect="1"/>
          </p:cNvPicPr>
          <p:nvPr/>
        </p:nvPicPr>
        <p:blipFill>
          <a:blip r:embed="rId10" cstate="print"/>
          <a:stretch>
            <a:fillRect/>
          </a:stretch>
        </p:blipFill>
        <p:spPr>
          <a:xfrm>
            <a:off x="8830266" y="8801800"/>
            <a:ext cx="3514134" cy="565655"/>
          </a:xfrm>
          <a:prstGeom prst="rect">
            <a:avLst/>
          </a:prstGeom>
        </p:spPr>
      </p:pic>
    </p:spTree>
    <p:extLst>
      <p:ext uri="{BB962C8B-B14F-4D97-AF65-F5344CB8AC3E}">
        <p14:creationId xmlns:p14="http://schemas.microsoft.com/office/powerpoint/2010/main" xmlns="" val="696790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6062</Words>
  <Application>Microsoft Office PowerPoint</Application>
  <PresentationFormat>Προσαρμογή</PresentationFormat>
  <Paragraphs>2350</Paragraphs>
  <Slides>67</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67</vt:i4>
      </vt:variant>
    </vt:vector>
  </HeadingPairs>
  <TitlesOfParts>
    <vt:vector size="76" baseType="lpstr">
      <vt:lpstr>Arial</vt:lpstr>
      <vt:lpstr>Noto Serif Display Bold Italics</vt:lpstr>
      <vt:lpstr>Glacial Indifference</vt:lpstr>
      <vt:lpstr>Calibri (MS)</vt:lpstr>
      <vt:lpstr>Calibri</vt:lpstr>
      <vt:lpstr>Open Sans Bold</vt:lpstr>
      <vt:lpstr>Open Sans</vt:lpstr>
      <vt:lpstr>Calibri (MS) Bold</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Έρευνας Πρωτοετών Φοιτητών_ΑΠΘ_11.2025</dc:title>
  <cp:lastModifiedBy>Alexander Temekenidis</cp:lastModifiedBy>
  <cp:revision>29</cp:revision>
  <dcterms:created xsi:type="dcterms:W3CDTF">2006-08-16T00:00:00Z</dcterms:created>
  <dcterms:modified xsi:type="dcterms:W3CDTF">2025-12-03T09:10:50Z</dcterms:modified>
  <dc:identifier>DAG5s--ZZO0</dc:identifier>
</cp:coreProperties>
</file>